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8" r:id="rId4"/>
    <p:sldId id="259" r:id="rId5"/>
    <p:sldId id="263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DBE6"/>
    <a:srgbClr val="FF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B20B0-5B7A-D04F-8D8C-6A07158BE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FF5B0B-C055-1D4D-AC40-2D321721D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462E9-4F1A-0B43-ADAE-DFE11945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A818-1432-1843-9EAE-D3000E52658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48DA6-23AE-5040-B67F-7AE3A8264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24F55-2E8C-A346-BC18-F5565B89A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2A9-5411-9E4C-9EE5-CF5F6B166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64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B2906-1B01-1E4B-BDA6-873CE347B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561BAA-F771-C242-93C6-6DAE1911A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2CCBE-0BE6-AC4D-BE99-AF6F0521B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A818-1432-1843-9EAE-D3000E52658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8B33B-3EF7-F14E-AFAB-B62049DC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1FBC4-ACBC-3445-88AC-278AA962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2A9-5411-9E4C-9EE5-CF5F6B166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1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CE4D45-30CE-0441-80D3-D9CD44377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9A225-0E20-D441-B01F-B139E827A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F9605-763A-8441-B50E-1D1FA3BB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A818-1432-1843-9EAE-D3000E52658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47481-5785-4A46-A177-412B08B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5E44E-2281-9545-AF79-ED970ECD5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2A9-5411-9E4C-9EE5-CF5F6B166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52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1A0FC-4904-1143-B64A-7683D974E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A11F0-810A-0747-B857-5DB4D8C84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94D19-FDC6-2B4A-8CAD-BE2880DF6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A818-1432-1843-9EAE-D3000E52658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8E3EC-4CA0-714A-A5B4-42022B06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AFCF6-29DF-B443-A8D9-B4F219A91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2A9-5411-9E4C-9EE5-CF5F6B166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4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ED90-E348-9049-9F0A-61571F6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E9632-9D0E-4A45-9CAB-908D8A5DD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A34AF-1E91-2240-BDB3-1CBF3B4E4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A818-1432-1843-9EAE-D3000E52658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C1BD6-A5A4-3A44-8630-2A703075B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ECF10-7729-024E-A524-567789B75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2A9-5411-9E4C-9EE5-CF5F6B166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FBFED-590C-3649-9D45-92612D9E8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3E554-14F9-594D-985C-7E9E88CA7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1999B-D2CD-6E4F-B296-6D12976F6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7F8BC-7361-D849-8225-B059E3B92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A818-1432-1843-9EAE-D3000E52658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0398DB-892C-2646-8BA9-2D2273BF3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02903-AE3C-E64D-919F-1BD2B391A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2A9-5411-9E4C-9EE5-CF5F6B166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F4A33-2EB0-6D42-AD5D-F605BD86B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994C6-C3C3-E045-A407-74FA22FB2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7F928E-DDFC-6248-A61E-655700568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BBF1D-B878-E140-84D0-F63FC17871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D7EB0E-3ACC-C54D-94B2-93F8BB1534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C71C9-DA2A-E843-BF5A-82B023C3D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A818-1432-1843-9EAE-D3000E52658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575E3-5DD1-1745-B0F2-B11334640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9FFA56-9B2C-EB46-BFDF-277687E7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2A9-5411-9E4C-9EE5-CF5F6B166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78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6AAA1-CAC0-A242-A885-A57326237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E7450F-F35D-9449-B10B-84AC8876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A818-1432-1843-9EAE-D3000E52658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123DF2-2DF2-E941-A843-0684F72B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5E8D49-F91C-BE44-848E-0E46D011E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2A9-5411-9E4C-9EE5-CF5F6B166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1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6BDCF8-6F65-9D4C-85E6-95EEFA982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A818-1432-1843-9EAE-D3000E52658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713FDD-3179-7942-BFA8-AEB88B1C9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932E2-F0E0-A741-9BA4-D3B6C563F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2A9-5411-9E4C-9EE5-CF5F6B166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8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64638-D072-C24B-A1FC-B9B27DA97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4B7F7-E1D1-7F47-900D-9724AECDB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72C1C-8C86-A34B-8D43-A394273A1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9F6D5-DC76-0946-A0BA-414D4BD2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A818-1432-1843-9EAE-D3000E52658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9B8DA-C18A-0E45-AE90-58E76F58B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2F3A68-708E-9D4A-A6A8-664D51B71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2A9-5411-9E4C-9EE5-CF5F6B166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52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55BC-506E-6146-97C7-97570341D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AFA3D5-84F2-F84E-9A28-9B4A8C09E9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575C2-C86F-E943-8798-7E8D83533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D45D97-22F5-D541-A691-E3C93DA05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A818-1432-1843-9EAE-D3000E52658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8F07F-3C21-A84B-A80F-4C61F01D9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ECDAAD-B5BC-1E42-B66D-A54959B25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2A9-5411-9E4C-9EE5-CF5F6B166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34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AF960-A583-BB4A-A14F-225110398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F268F-A77F-CD42-8341-DF9E48C42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49430-5C29-7447-A4A4-5CE35B149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A818-1432-1843-9EAE-D3000E52658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48FBB-CC6B-5B47-9B84-627017650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33C88-A53C-8D40-854B-E4C673CFD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902A9-5411-9E4C-9EE5-CF5F6B166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A76364F-35AC-BB4E-878E-E2E6475D47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83155" y="0"/>
            <a:ext cx="12358310" cy="695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7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DCFD9-9B1D-784D-B317-61BDD498A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en-US"/>
              <a:t>1. The lost 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3D924-FF21-AD4A-96CA-75BFFE856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Scrooge always saved money for Christmas, when Christmas was starting he was feeling so </a:t>
            </a:r>
            <a:r>
              <a:rPr lang="en-US" sz="1600" dirty="0" smtClean="0"/>
              <a:t>good. </a:t>
            </a:r>
            <a:r>
              <a:rPr lang="en-US" sz="1600" b="1" dirty="0">
                <a:solidFill>
                  <a:srgbClr val="00B050"/>
                </a:solidFill>
              </a:rPr>
              <a:t>H</a:t>
            </a:r>
            <a:r>
              <a:rPr lang="en-US" sz="1600" dirty="0" smtClean="0"/>
              <a:t>e </a:t>
            </a:r>
            <a:r>
              <a:rPr lang="en-US" sz="1600" dirty="0"/>
              <a:t>sometimes said: Christmas is my season. He called other people to come </a:t>
            </a:r>
            <a:r>
              <a:rPr lang="en-US" sz="1600" strike="sngStrike" dirty="0"/>
              <a:t>in</a:t>
            </a:r>
            <a:r>
              <a:rPr lang="en-US" sz="1600" dirty="0"/>
              <a:t> </a:t>
            </a:r>
            <a:r>
              <a:rPr lang="en-US" sz="1600" b="1" dirty="0" smtClean="0">
                <a:solidFill>
                  <a:srgbClr val="00B050"/>
                </a:solidFill>
              </a:rPr>
              <a:t>to</a:t>
            </a:r>
            <a:r>
              <a:rPr lang="en-US" sz="1600" dirty="0" smtClean="0"/>
              <a:t> his </a:t>
            </a:r>
            <a:r>
              <a:rPr lang="en-US" sz="1600" dirty="0"/>
              <a:t>party. He had a little brother he loved his brother so much sometimes he </a:t>
            </a:r>
            <a:r>
              <a:rPr lang="en-US" sz="1600" strike="sngStrike" dirty="0" err="1"/>
              <a:t>taked</a:t>
            </a:r>
            <a:r>
              <a:rPr lang="en-US" sz="1600" dirty="0"/>
              <a:t> </a:t>
            </a:r>
            <a:r>
              <a:rPr lang="en-US" sz="1600" b="1" dirty="0" smtClean="0">
                <a:solidFill>
                  <a:srgbClr val="00B050"/>
                </a:solidFill>
              </a:rPr>
              <a:t>took</a:t>
            </a:r>
            <a:r>
              <a:rPr lang="en-US" sz="1600" dirty="0" smtClean="0"/>
              <a:t> him </a:t>
            </a:r>
            <a:r>
              <a:rPr lang="en-US" sz="1600" dirty="0"/>
              <a:t>in the cinema, </a:t>
            </a:r>
            <a:r>
              <a:rPr lang="en-US" sz="1600" dirty="0" err="1"/>
              <a:t>Mcdonalds</a:t>
            </a:r>
            <a:r>
              <a:rPr lang="en-US" sz="1600" dirty="0"/>
              <a:t> and parties. He sometimes </a:t>
            </a:r>
            <a:r>
              <a:rPr lang="en-US" sz="1600" strike="sngStrike" dirty="0" smtClean="0"/>
              <a:t>doesn’t had </a:t>
            </a:r>
            <a:r>
              <a:rPr lang="en-US" sz="1600" b="1" dirty="0" smtClean="0">
                <a:solidFill>
                  <a:srgbClr val="00B050"/>
                </a:solidFill>
              </a:rPr>
              <a:t>didn’t have </a:t>
            </a:r>
            <a:r>
              <a:rPr lang="en-US" sz="1600" dirty="0" smtClean="0"/>
              <a:t>much </a:t>
            </a:r>
            <a:r>
              <a:rPr lang="en-US" sz="1600" dirty="0"/>
              <a:t>money for his brother because he had cancer, but he worked hard so he </a:t>
            </a:r>
            <a:r>
              <a:rPr lang="en-US" sz="1600" strike="sngStrike" dirty="0"/>
              <a:t>had not </a:t>
            </a:r>
            <a:r>
              <a:rPr lang="en-US" sz="1600" b="1" dirty="0" smtClean="0">
                <a:solidFill>
                  <a:srgbClr val="00B050"/>
                </a:solidFill>
              </a:rPr>
              <a:t>didn’t have  </a:t>
            </a:r>
            <a:r>
              <a:rPr lang="en-US" sz="1600" dirty="0" smtClean="0"/>
              <a:t>problems</a:t>
            </a:r>
            <a:r>
              <a:rPr lang="en-US" sz="1600" dirty="0"/>
              <a:t>. He wished for his bother </a:t>
            </a:r>
            <a:r>
              <a:rPr lang="en-US" sz="1600" dirty="0" smtClean="0"/>
              <a:t>not to be </a:t>
            </a:r>
            <a:r>
              <a:rPr lang="en-US" sz="1600" dirty="0"/>
              <a:t>ill and get perfect. One day he wanted to go to Christmas shop, so he could buy some stuff. But sadly he got lost. He saw a BIG forest in front of him and behind </a:t>
            </a:r>
            <a:r>
              <a:rPr lang="en-US" sz="1600" strike="sngStrike" dirty="0"/>
              <a:t>him</a:t>
            </a:r>
            <a:r>
              <a:rPr lang="en-US" sz="1600" dirty="0"/>
              <a:t> </a:t>
            </a:r>
            <a:r>
              <a:rPr lang="en-US" sz="1600" b="1" dirty="0" smtClean="0">
                <a:solidFill>
                  <a:srgbClr val="00B050"/>
                </a:solidFill>
              </a:rPr>
              <a:t>it he </a:t>
            </a:r>
            <a:r>
              <a:rPr lang="en-US" sz="1600" dirty="0" smtClean="0"/>
              <a:t>saw </a:t>
            </a:r>
            <a:r>
              <a:rPr lang="en-US" sz="1600" dirty="0"/>
              <a:t>dark street. He chose dark street cause he was afraid of the forest. When Scrooge walked in the street they saw </a:t>
            </a:r>
            <a:r>
              <a:rPr lang="en-US" sz="1600" dirty="0" smtClean="0"/>
              <a:t> </a:t>
            </a:r>
            <a:r>
              <a:rPr lang="en-US" sz="1600" b="1" dirty="0" smtClean="0">
                <a:solidFill>
                  <a:srgbClr val="00B050"/>
                </a:solidFill>
              </a:rPr>
              <a:t>a</a:t>
            </a:r>
            <a:r>
              <a:rPr lang="en-US" sz="1600" dirty="0" smtClean="0"/>
              <a:t> big </a:t>
            </a:r>
            <a:r>
              <a:rPr lang="en-US" sz="1600" dirty="0"/>
              <a:t>house 🏠.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1D34048-16DF-FD4F-913C-0F84CD44F4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8" r="22533" b="20354"/>
          <a:stretch/>
        </p:blipFill>
        <p:spPr>
          <a:xfrm>
            <a:off x="6509256" y="28242"/>
            <a:ext cx="2428114" cy="338328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A8A6F3D-E6AD-EE42-AAAD-20DB4E9E9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886" y="0"/>
            <a:ext cx="2175765" cy="333450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932B04B-036E-2B4F-9D4C-CED1BC7C10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8" r="50997"/>
          <a:stretch/>
        </p:blipFill>
        <p:spPr>
          <a:xfrm>
            <a:off x="10340285" y="3474720"/>
            <a:ext cx="1851620" cy="338328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45BE555-59EF-B545-9638-04496726F97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25" y="3570301"/>
            <a:ext cx="3190040" cy="319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78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B382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F97F0-CDC7-7A48-90E1-4CBC10FDC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2.</a:t>
            </a:r>
            <a:r>
              <a:rPr lang="en-US" sz="6600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House 🏠 </a:t>
            </a:r>
            <a:endParaRPr lang="en-US" sz="6600" dirty="0">
              <a:solidFill>
                <a:srgbClr val="FFFFFF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E3AB743-0482-3F4E-A73C-67441F16E3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4" r="32336" b="1"/>
          <a:stretch/>
        </p:blipFill>
        <p:spPr>
          <a:xfrm>
            <a:off x="321731" y="2271423"/>
            <a:ext cx="7058307" cy="43496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383A3-B486-7744-BBBD-AD47833D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177" y="1002818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1700" dirty="0">
                <a:solidFill>
                  <a:srgbClr val="FFFFFF"/>
                </a:solidFill>
              </a:rPr>
              <a:t>He got in the house. House was big and dark. He got scared and wanted to run away but the house was locked. He </a:t>
            </a:r>
            <a:r>
              <a:rPr lang="en-US" sz="1700" dirty="0" err="1">
                <a:solidFill>
                  <a:srgbClr val="FFFFFF"/>
                </a:solidFill>
              </a:rPr>
              <a:t>hear</a:t>
            </a:r>
            <a:r>
              <a:rPr lang="en-US" sz="1700" strike="sngStrike" dirty="0" err="1">
                <a:solidFill>
                  <a:srgbClr val="FFFFFF"/>
                </a:solidFill>
              </a:rPr>
              <a:t>e</a:t>
            </a:r>
            <a:r>
              <a:rPr lang="en-US" sz="1700" dirty="0" err="1">
                <a:solidFill>
                  <a:srgbClr val="FFFFFF"/>
                </a:solidFill>
              </a:rPr>
              <a:t>d</a:t>
            </a:r>
            <a:r>
              <a:rPr lang="en-US" sz="1700" dirty="0">
                <a:solidFill>
                  <a:srgbClr val="FFFFFF"/>
                </a:solidFill>
              </a:rPr>
              <a:t> a weird noise coming out of the bathroom. He walked in and there was nothing, but he saw a ghost for only 1 second and it just disappeared. Scrooge saw a big hammer and thought: 💭 “if I pick up the hammer and knock the door will it break? 💭”. He  agreed to his </a:t>
            </a:r>
            <a:r>
              <a:rPr lang="en-US" sz="1700" strike="sngStrike" dirty="0" err="1">
                <a:solidFill>
                  <a:srgbClr val="FFFFFF"/>
                </a:solidFill>
              </a:rPr>
              <a:t>toughts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b="1" dirty="0" smtClean="0">
                <a:solidFill>
                  <a:srgbClr val="00B050"/>
                </a:solidFill>
              </a:rPr>
              <a:t>thoughts</a:t>
            </a:r>
            <a:r>
              <a:rPr lang="en-US" sz="1700" dirty="0" smtClean="0">
                <a:solidFill>
                  <a:srgbClr val="FFFFFF"/>
                </a:solidFill>
              </a:rPr>
              <a:t> and </a:t>
            </a:r>
            <a:r>
              <a:rPr lang="en-US" sz="1700" dirty="0">
                <a:solidFill>
                  <a:srgbClr val="FFFFFF"/>
                </a:solidFill>
              </a:rPr>
              <a:t>did everything, but it didn’t break. He was scared and sad. At 12:00 </a:t>
            </a:r>
            <a:r>
              <a:rPr lang="en-US" sz="1700" dirty="0" smtClean="0">
                <a:solidFill>
                  <a:srgbClr val="FFFFFF"/>
                </a:solidFill>
              </a:rPr>
              <a:t>the </a:t>
            </a:r>
            <a:r>
              <a:rPr lang="en-US" sz="1700" b="1" dirty="0" smtClean="0">
                <a:solidFill>
                  <a:srgbClr val="00B050"/>
                </a:solidFill>
              </a:rPr>
              <a:t>bells rang  </a:t>
            </a:r>
            <a:r>
              <a:rPr lang="en-US" sz="1700" strike="sngStrike" dirty="0">
                <a:solidFill>
                  <a:srgbClr val="FFFFFF"/>
                </a:solidFill>
              </a:rPr>
              <a:t>rings bell </a:t>
            </a:r>
            <a:r>
              <a:rPr lang="en-US" sz="1700" dirty="0">
                <a:solidFill>
                  <a:srgbClr val="FFFFFF"/>
                </a:solidFill>
              </a:rPr>
              <a:t>everywhere in the house.</a:t>
            </a:r>
          </a:p>
        </p:txBody>
      </p:sp>
    </p:spTree>
    <p:extLst>
      <p:ext uri="{BB962C8B-B14F-4D97-AF65-F5344CB8AC3E}">
        <p14:creationId xmlns:p14="http://schemas.microsoft.com/office/powerpoint/2010/main" val="34691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19EA2A-7C23-7147-B589-B6644581D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/>
              <a:t>3. Happy ending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8B044-6B43-8E48-9459-7629CD0DB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400" dirty="0"/>
              <a:t>The </a:t>
            </a:r>
            <a:r>
              <a:rPr lang="en-US" sz="2400" dirty="0" smtClean="0"/>
              <a:t>house </a:t>
            </a:r>
            <a:r>
              <a:rPr lang="en-US" sz="2400" dirty="0"/>
              <a:t>lights were on. Scrooge was so happy about it. </a:t>
            </a:r>
            <a:r>
              <a:rPr lang="en-US" sz="2400" strike="sngStrike" dirty="0"/>
              <a:t>Some</a:t>
            </a:r>
            <a:r>
              <a:rPr lang="en-US" sz="2400" dirty="0"/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All</a:t>
            </a:r>
            <a:r>
              <a:rPr lang="en-US" sz="2400" dirty="0" smtClean="0"/>
              <a:t> of </a:t>
            </a:r>
            <a:r>
              <a:rPr lang="en-US" sz="2400" dirty="0"/>
              <a:t>the sadden people came in the house and a Big Party  was held. It </a:t>
            </a:r>
            <a:r>
              <a:rPr lang="en-US" sz="2400" dirty="0" smtClean="0"/>
              <a:t>turn</a:t>
            </a:r>
            <a:r>
              <a:rPr lang="en-US" sz="2400" dirty="0" smtClean="0">
                <a:solidFill>
                  <a:srgbClr val="00B050"/>
                </a:solidFill>
              </a:rPr>
              <a:t>ed</a:t>
            </a:r>
            <a:r>
              <a:rPr lang="en-US" sz="2400" dirty="0" smtClean="0"/>
              <a:t> </a:t>
            </a:r>
            <a:r>
              <a:rPr lang="en-US" sz="2400" dirty="0"/>
              <a:t>out he was in a premium Christmas 🎄 party. He saw many of his friends: Christine, </a:t>
            </a:r>
            <a:r>
              <a:rPr lang="en-US" sz="2400" b="0" i="0" u="none" strike="noStrike" dirty="0" err="1">
                <a:effectLst/>
                <a:latin typeface="Google Sans"/>
              </a:rPr>
              <a:t>D'Artagnan</a:t>
            </a:r>
            <a:r>
              <a:rPr lang="en-US" sz="2400" b="0" i="0" u="none" strike="noStrike" dirty="0">
                <a:effectLst/>
                <a:latin typeface="Google Sans"/>
              </a:rPr>
              <a:t> and The </a:t>
            </a:r>
            <a:r>
              <a:rPr lang="en-US" sz="2400" b="0" i="0" u="none" strike="noStrike" dirty="0" smtClean="0">
                <a:effectLst/>
                <a:latin typeface="Google Sans"/>
              </a:rPr>
              <a:t>phantom</a:t>
            </a:r>
            <a:r>
              <a:rPr lang="en-US" sz="2400" dirty="0" smtClean="0"/>
              <a:t>. </a:t>
            </a:r>
            <a:r>
              <a:rPr lang="en-US" sz="2400" dirty="0"/>
              <a:t>His brother Tom was in the party too. He was happi</a:t>
            </a:r>
            <a:r>
              <a:rPr lang="en-US" sz="2400" strike="sngStrike" dirty="0"/>
              <a:t>ly</a:t>
            </a:r>
            <a:r>
              <a:rPr lang="en-US" sz="2400" dirty="0"/>
              <a:t> ever after. ❤️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70CDF50-D192-2843-87C8-D72BDB621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599" y="706154"/>
            <a:ext cx="5459236" cy="544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7555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E6D8B23-F61D-524E-8D57-38B0F79D2F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2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480" y="243205"/>
            <a:ext cx="10515600" cy="661035"/>
          </a:xfrm>
        </p:spPr>
        <p:txBody>
          <a:bodyPr>
            <a:normAutofit/>
          </a:bodyPr>
          <a:lstStyle/>
          <a:p>
            <a:pPr algn="ctr"/>
            <a:r>
              <a:rPr lang="ka-GE" sz="2800" dirty="0" smtClean="0"/>
              <a:t>შეფასება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951865"/>
            <a:ext cx="10937240" cy="5702935"/>
          </a:xfrm>
        </p:spPr>
        <p:txBody>
          <a:bodyPr>
            <a:normAutofit fontScale="40000" lnSpcReduction="20000"/>
          </a:bodyPr>
          <a:lstStyle/>
          <a:p>
            <a:pPr algn="just">
              <a:lnSpc>
                <a:spcPct val="170000"/>
              </a:lnSpc>
            </a:pPr>
            <a:r>
              <a:rPr lang="en-GB" sz="3400" b="1" dirty="0"/>
              <a:t>4/4 </a:t>
            </a:r>
            <a:r>
              <a:rPr lang="ka-GE" sz="3400" b="1" dirty="0"/>
              <a:t>იდეები:</a:t>
            </a:r>
            <a:r>
              <a:rPr lang="ka-GE" sz="3400" dirty="0"/>
              <a:t> ამბავი საინტერესოდ იკითხება. ყველა იდეა მარტივად და გასაგებადაა გადმოცემული და მკითხველში დასაწყისიდანვე იწვევს დაინტერესებას. </a:t>
            </a:r>
            <a:endParaRPr lang="en-US" sz="3400" dirty="0"/>
          </a:p>
          <a:p>
            <a:pPr algn="just">
              <a:lnSpc>
                <a:spcPct val="170000"/>
              </a:lnSpc>
            </a:pPr>
            <a:r>
              <a:rPr lang="en-GB" sz="3400" b="1" dirty="0"/>
              <a:t>4/4 </a:t>
            </a:r>
            <a:r>
              <a:rPr lang="en-GB" sz="3400" b="1" dirty="0" err="1"/>
              <a:t>ორგანიზებულობა</a:t>
            </a:r>
            <a:r>
              <a:rPr lang="ka-GE" sz="3400" b="1" dirty="0"/>
              <a:t>: </a:t>
            </a:r>
            <a:r>
              <a:rPr lang="ka-GE" sz="3400" dirty="0"/>
              <a:t>ამბავი შესავალი ნაწილიდანვე აღწერს </a:t>
            </a:r>
            <a:r>
              <a:rPr lang="ka-GE" sz="3400" dirty="0" smtClean="0"/>
              <a:t>გარემოსა და მთავარ გმირს </a:t>
            </a:r>
            <a:r>
              <a:rPr lang="ka-GE" sz="3400" dirty="0"/>
              <a:t>და გასაგებად აცნობს მკითხველს თუ სად ხდება მომქედება. შუა ნაწილი ლოგიკურად ებმის შესავალს და გადმოცემული დეტალები მეტად აინტერესებს მკითხველს. ბოლო ნაწილში კი, ამბის დასკვნა ნათლადაა გადმოცემული. </a:t>
            </a:r>
            <a:endParaRPr lang="en-US" sz="3400" dirty="0"/>
          </a:p>
          <a:p>
            <a:pPr algn="just">
              <a:lnSpc>
                <a:spcPct val="170000"/>
              </a:lnSpc>
            </a:pPr>
            <a:r>
              <a:rPr lang="en-GB" sz="3400" b="1" dirty="0"/>
              <a:t>3/4 </a:t>
            </a:r>
            <a:r>
              <a:rPr lang="ka-GE" sz="3400" b="1" dirty="0"/>
              <a:t>გრამატიკა, მართლწერა და სტრუქტურა:</a:t>
            </a:r>
            <a:r>
              <a:rPr lang="ka-GE" sz="3400" dirty="0"/>
              <a:t> ამბავში წარმოდგენილი წინადადებების სტრუქტურა გამართულია, </a:t>
            </a:r>
            <a:r>
              <a:rPr lang="ka-GE" sz="3400" dirty="0" smtClean="0"/>
              <a:t>თუმცა გვხვდება მცირე შეცდომები გრამატიკულ დროებში. რადგან ამბავი წარსულ დროზე მოგვითხრობს ყველა ზმნა წარსულ დროში უნდა იყოს მოცემული (მაგალითად: </a:t>
            </a:r>
            <a:r>
              <a:rPr lang="en-US" sz="3600" dirty="0"/>
              <a:t> </a:t>
            </a:r>
            <a:r>
              <a:rPr lang="en-US" sz="3600" strike="sngStrike" dirty="0"/>
              <a:t>doesn’t had </a:t>
            </a:r>
            <a:r>
              <a:rPr lang="en-US" sz="3600" b="1" dirty="0">
                <a:solidFill>
                  <a:srgbClr val="00B050"/>
                </a:solidFill>
              </a:rPr>
              <a:t>didn’t </a:t>
            </a:r>
            <a:r>
              <a:rPr lang="en-US" sz="3600" b="1" dirty="0" smtClean="0">
                <a:solidFill>
                  <a:srgbClr val="00B050"/>
                </a:solidFill>
              </a:rPr>
              <a:t>have</a:t>
            </a:r>
            <a:r>
              <a:rPr lang="ka-GE" sz="3600" b="1" dirty="0" smtClean="0">
                <a:solidFill>
                  <a:srgbClr val="00B050"/>
                </a:solidFill>
              </a:rPr>
              <a:t>, </a:t>
            </a:r>
            <a:r>
              <a:rPr lang="en-US" sz="3600" strike="sngStrike" dirty="0"/>
              <a:t>rings bell </a:t>
            </a:r>
            <a:r>
              <a:rPr lang="ka-GE" sz="3600" strike="sngStrike" dirty="0" smtClean="0"/>
              <a:t> </a:t>
            </a:r>
            <a:r>
              <a:rPr lang="en-US" sz="3600" b="1" dirty="0" smtClean="0">
                <a:solidFill>
                  <a:srgbClr val="00B050"/>
                </a:solidFill>
              </a:rPr>
              <a:t>bells rang</a:t>
            </a:r>
            <a:r>
              <a:rPr lang="ka-GE" sz="3400" dirty="0" smtClean="0"/>
              <a:t>). პუნქტუაციასა </a:t>
            </a:r>
            <a:r>
              <a:rPr lang="ka-GE" sz="3400" dirty="0"/>
              <a:t>და </a:t>
            </a:r>
            <a:r>
              <a:rPr lang="ka-GE" sz="3400" dirty="0" smtClean="0"/>
              <a:t>მართლწერაში </a:t>
            </a:r>
            <a:r>
              <a:rPr lang="ka-GE" sz="3400" dirty="0"/>
              <a:t>შეცდომები თითქმის არ გვხვდება და წინადადებებიც ერთმანეთს ლოგიკურად ებმის.</a:t>
            </a:r>
            <a:endParaRPr lang="en-US" sz="3400" dirty="0"/>
          </a:p>
          <a:p>
            <a:pPr algn="just">
              <a:lnSpc>
                <a:spcPct val="170000"/>
              </a:lnSpc>
            </a:pPr>
            <a:r>
              <a:rPr lang="en-GB" sz="3400" b="1" dirty="0"/>
              <a:t>4/4 </a:t>
            </a:r>
            <a:r>
              <a:rPr lang="ka-GE" sz="3400" b="1" dirty="0"/>
              <a:t>კრეატიულობა:</a:t>
            </a:r>
            <a:r>
              <a:rPr lang="ka-GE" sz="3400" dirty="0"/>
              <a:t> ამბავი მოგვითხრობს ორიგინალურ ისტორიას, რომელშიც პერსონაჟები საინტერესო თავგადასავალში იღებენ მონაწილეობას და დასასრულიც საკმაოდ ორიგინალურად ვითარდება.</a:t>
            </a:r>
            <a:endParaRPr lang="en-US" sz="3400" dirty="0"/>
          </a:p>
          <a:p>
            <a:pPr algn="just">
              <a:lnSpc>
                <a:spcPct val="170000"/>
              </a:lnSpc>
            </a:pPr>
            <a:r>
              <a:rPr lang="en-GB" sz="3400" b="1" dirty="0"/>
              <a:t>4/4 </a:t>
            </a:r>
            <a:r>
              <a:rPr lang="en-GB" sz="3400" b="1" dirty="0" err="1"/>
              <a:t>ლექსიკა</a:t>
            </a:r>
            <a:r>
              <a:rPr lang="en-GB" sz="3400" dirty="0"/>
              <a:t>: </a:t>
            </a:r>
            <a:r>
              <a:rPr lang="ka-GE" sz="3400" dirty="0"/>
              <a:t>ამბავში გამოყენებულია მრავალფეროვანი რაც </a:t>
            </a:r>
            <a:r>
              <a:rPr lang="ka-GE" sz="3400"/>
              <a:t>ისტორიას </a:t>
            </a:r>
            <a:r>
              <a:rPr lang="ka-GE" sz="3400" smtClean="0"/>
              <a:t>მკითხველისთვის </a:t>
            </a:r>
            <a:r>
              <a:rPr lang="ka-GE" sz="3400" dirty="0"/>
              <a:t>უფრო საინტერესოსა და დასამახსოვრებელს ხდის. </a:t>
            </a:r>
            <a:endParaRPr lang="en-US" sz="3400" dirty="0"/>
          </a:p>
          <a:p>
            <a:pPr algn="just">
              <a:lnSpc>
                <a:spcPct val="170000"/>
              </a:lnSpc>
            </a:pPr>
            <a:r>
              <a:rPr lang="ka-GE" sz="3400" b="1" dirty="0"/>
              <a:t>საბოლოო ქულა: 19</a:t>
            </a:r>
            <a:endParaRPr lang="en-US" sz="3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736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527</Words>
  <Application>Microsoft Office PowerPoint</Application>
  <PresentationFormat>Widescreen</PresentationFormat>
  <Paragraphs>13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Arial Rounded MT Bold</vt:lpstr>
      <vt:lpstr>Calibri</vt:lpstr>
      <vt:lpstr>Calibri Light</vt:lpstr>
      <vt:lpstr>Google Sans</vt:lpstr>
      <vt:lpstr>Sylfaen</vt:lpstr>
      <vt:lpstr>Office Theme</vt:lpstr>
      <vt:lpstr>PowerPoint Presentation</vt:lpstr>
      <vt:lpstr>1. The lost men</vt:lpstr>
      <vt:lpstr>2.House 🏠 </vt:lpstr>
      <vt:lpstr>3. Happy ending</vt:lpstr>
      <vt:lpstr>PowerPoint Presentation</vt:lpstr>
      <vt:lpstr>შეფასება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Eve</dc:title>
  <dc:creator>მარიამ დარჯანია</dc:creator>
  <cp:lastModifiedBy>lenovo</cp:lastModifiedBy>
  <cp:revision>22</cp:revision>
  <dcterms:created xsi:type="dcterms:W3CDTF">2022-01-07T13:01:25Z</dcterms:created>
  <dcterms:modified xsi:type="dcterms:W3CDTF">2022-02-17T08:30:56Z</dcterms:modified>
</cp:coreProperties>
</file>