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8"/>
  </p:notesMasterIdLst>
  <p:sldIdLst>
    <p:sldId id="278" r:id="rId4"/>
    <p:sldId id="273" r:id="rId5"/>
    <p:sldId id="276" r:id="rId6"/>
    <p:sldId id="259" r:id="rId7"/>
    <p:sldId id="261" r:id="rId8"/>
    <p:sldId id="262" r:id="rId9"/>
    <p:sldId id="263" r:id="rId10"/>
    <p:sldId id="264" r:id="rId11"/>
    <p:sldId id="267" r:id="rId12"/>
    <p:sldId id="268" r:id="rId13"/>
    <p:sldId id="270" r:id="rId14"/>
    <p:sldId id="271" r:id="rId15"/>
    <p:sldId id="265" r:id="rId16"/>
    <p:sldId id="272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ricot, Chere" initials="TC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7CC"/>
    <a:srgbClr val="E0271D"/>
    <a:srgbClr val="009CAC"/>
    <a:srgbClr val="DF1682"/>
    <a:srgbClr val="6CA439"/>
    <a:srgbClr val="E12B26"/>
    <a:srgbClr val="00A4B3"/>
    <a:srgbClr val="FFDC00"/>
    <a:srgbClr val="7C1512"/>
    <a:srgbClr val="9A19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46787" autoAdjust="0"/>
  </p:normalViewPr>
  <p:slideViewPr>
    <p:cSldViewPr>
      <p:cViewPr>
        <p:scale>
          <a:sx n="70" d="100"/>
          <a:sy n="70" d="100"/>
        </p:scale>
        <p:origin x="-1156" y="-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559FB7-62BB-41CB-80FD-6D448416D070}" type="datetimeFigureOut">
              <a:rPr lang="en-GB" smtClean="0"/>
              <a:pPr/>
              <a:t>10/02/2022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96CD8A-4C57-4425-90BE-F5D5F66A148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8066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6CD8A-4C57-4425-90BE-F5D5F66A1484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6426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6CD8A-4C57-4425-90BE-F5D5F66A1484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6160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6CD8A-4C57-4425-90BE-F5D5F66A1484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02796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6CD8A-4C57-4425-90BE-F5D5F66A1484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63609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6CD8A-4C57-4425-90BE-F5D5F66A1484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7823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6CD8A-4C57-4425-90BE-F5D5F66A1484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114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6CD8A-4C57-4425-90BE-F5D5F66A1484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1026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57600" marR="0" lvl="8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6CD8A-4C57-4425-90BE-F5D5F66A1484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267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6CD8A-4C57-4425-90BE-F5D5F66A1484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1056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6CD8A-4C57-4425-90BE-F5D5F66A1484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3358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6CD8A-4C57-4425-90BE-F5D5F66A1484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3187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6CD8A-4C57-4425-90BE-F5D5F66A1484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21591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6CD8A-4C57-4425-90BE-F5D5F66A1484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55803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6CD8A-4C57-4425-90BE-F5D5F66A1484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6227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CD8D-171E-465D-B830-90E348E0C3C3}" type="datetimeFigureOut">
              <a:rPr lang="en-GB" smtClean="0"/>
              <a:pPr/>
              <a:t>10/02/2022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02F21B-CFDE-4785-8D78-79FEA349E73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5307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CD8D-171E-465D-B830-90E348E0C3C3}" type="datetimeFigureOut">
              <a:rPr lang="en-GB" smtClean="0"/>
              <a:pPr/>
              <a:t>10/02/2022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02F21B-CFDE-4785-8D78-79FEA349E73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1105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CD8D-171E-465D-B830-90E348E0C3C3}" type="datetimeFigureOut">
              <a:rPr lang="en-GB" smtClean="0"/>
              <a:pPr/>
              <a:t>10/02/2022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02F21B-CFDE-4785-8D78-79FEA349E73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59821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7CA5B5-8513-4587-BE1D-557B0EB79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DA9D6B5-B572-4851-BA79-8BFDB9F96F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0443DB-7F93-46FF-8A00-FAC1F9787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8CE2E-554D-4A44-8146-FCD698DAF418}" type="datetimeFigureOut">
              <a:rPr lang="en-GB" smtClean="0"/>
              <a:pPr/>
              <a:t>10/02/2022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68C6320-1B08-4DD7-AA09-93546D45F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972057F-0FE2-4831-ACD2-F617E6063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09B13-FB0F-44B6-A59E-AE4C5A77B11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1134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7F3948-FC50-458E-B7A7-B4D32A17C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1F942B-3D23-4756-91C3-BBAE4C7D24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8F92051-B802-42B4-9C47-2807C56AD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8CE2E-554D-4A44-8146-FCD698DAF418}" type="datetimeFigureOut">
              <a:rPr lang="en-GB" smtClean="0"/>
              <a:pPr/>
              <a:t>10/02/2022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0AE20D-D7F0-4043-ACE2-78880F82C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371007A-6E62-493E-A881-6705F9E7D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09B13-FB0F-44B6-A59E-AE4C5A77B11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7329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8A83CD-6F21-4221-A028-6055BC2F6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72F73D-6D8D-4B46-9F19-1594A4670D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797CCE-CA4A-40D5-B057-17EE4BC1A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8CE2E-554D-4A44-8146-FCD698DAF418}" type="datetimeFigureOut">
              <a:rPr lang="en-GB" smtClean="0"/>
              <a:pPr/>
              <a:t>10/02/2022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4CCE182-9628-4FED-B7AD-F60D97B2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BE344F-4B6A-4F04-A181-850FF9231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09B13-FB0F-44B6-A59E-AE4C5A77B11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4232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0E3A7C-4E15-4949-AD3E-97B38AD0C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5D7B652-162D-4963-91C4-AB0C49618F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545834C-A74D-45D5-8142-D849320DB2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9B6D93D-9FE5-41EF-9F14-B212F387E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8CE2E-554D-4A44-8146-FCD698DAF418}" type="datetimeFigureOut">
              <a:rPr lang="en-GB" smtClean="0"/>
              <a:pPr/>
              <a:t>10/02/2022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770C7B3-B05F-4C32-9B34-32F4F9E17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C3F338D-A9CF-4DEC-85D2-E5D98C3C2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09B13-FB0F-44B6-A59E-AE4C5A77B11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7925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4439F2-D4C0-4497-8758-CFD37B46A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433143D-2BBA-48E0-A886-BCA9C5595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39A15FA-2230-4F45-9EF9-1F017D55FA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3A3F719-2C58-4436-BC74-51CA478356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ED7232C-75CC-4A87-A440-B8D65BF149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2164AE1-00AA-4B57-8D00-60EAECC22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8CE2E-554D-4A44-8146-FCD698DAF418}" type="datetimeFigureOut">
              <a:rPr lang="en-GB" smtClean="0"/>
              <a:pPr/>
              <a:t>10/02/2022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2613EC1-F298-49DE-831E-ED84D1FD8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A9183BF-89DB-418B-90E8-83BD1815B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09B13-FB0F-44B6-A59E-AE4C5A77B11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3310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35D1B7-CB49-47B2-89D1-AF8BBE2F3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6A1A3BA-78E1-485B-B774-43A7DB3D0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8CE2E-554D-4A44-8146-FCD698DAF418}" type="datetimeFigureOut">
              <a:rPr lang="en-GB" smtClean="0"/>
              <a:pPr/>
              <a:t>10/02/2022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D4F852B-FC05-4729-AC00-BD41969A2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E678878-643E-422D-8B88-F662C4143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09B13-FB0F-44B6-A59E-AE4C5A77B11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381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7DFD1D6-F2A7-41B0-A218-8CE734CA4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8CE2E-554D-4A44-8146-FCD698DAF418}" type="datetimeFigureOut">
              <a:rPr lang="en-GB" smtClean="0"/>
              <a:pPr/>
              <a:t>10/02/2022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58524B4-5399-45D5-B498-D0BC9AD72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B406E78-AEEF-446E-BBFC-5FF723A79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09B13-FB0F-44B6-A59E-AE4C5A77B11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91340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300F5B-9EFC-4EE8-A835-68EEBF4D1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B6E1729-90D2-49D9-88E6-BFC294711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DCBBE3E-8BA2-41F8-A5ED-ECD4BF4C46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07AA202-EB8A-49CC-AE54-B4B2F27DD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8CE2E-554D-4A44-8146-FCD698DAF418}" type="datetimeFigureOut">
              <a:rPr lang="en-GB" smtClean="0"/>
              <a:pPr/>
              <a:t>10/02/2022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D7075F5-F28C-416D-8C80-8B9B672C9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E077B7F-99E4-4525-8B25-8A9425DC8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09B13-FB0F-44B6-A59E-AE4C5A77B11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0355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CD8D-171E-465D-B830-90E348E0C3C3}" type="datetimeFigureOut">
              <a:rPr lang="en-GB" smtClean="0"/>
              <a:pPr/>
              <a:t>10/02/2022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02F21B-CFDE-4785-8D78-79FEA349E73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3406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3802F7-B33D-441A-9032-2E3B1B6C5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9DDD527-8A40-4F6D-9223-80A24E8885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BBC4E28-CC4A-4043-A598-6D08766CD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2CCE5E4-7B8B-4C31-A344-F16E69880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8CE2E-554D-4A44-8146-FCD698DAF418}" type="datetimeFigureOut">
              <a:rPr lang="en-GB" smtClean="0"/>
              <a:pPr/>
              <a:t>10/02/2022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CD4BB31-54A4-4EE9-9638-D09792401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628FC02-DC1D-4756-9643-E9A7E27AF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09B13-FB0F-44B6-A59E-AE4C5A77B11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51734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22EEA-0C40-464E-98B6-883F44195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2371C0B-B21D-467C-8256-736986DFBC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40B392-7119-4F59-8292-B7E310B42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8CE2E-554D-4A44-8146-FCD698DAF418}" type="datetimeFigureOut">
              <a:rPr lang="en-GB" smtClean="0"/>
              <a:pPr/>
              <a:t>10/02/2022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171822-F4A9-4D54-A454-C87D839F0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1CA56E8-954E-4EB7-8A5B-E28A8C0E7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09B13-FB0F-44B6-A59E-AE4C5A77B11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94308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64BA701-0E4B-4C70-B841-97D79556F8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ACF2151-8BED-47EF-8913-C4A3DA8F3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E507D5-D8B6-48D5-9AA7-7419E4DA3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8CE2E-554D-4A44-8146-FCD698DAF418}" type="datetimeFigureOut">
              <a:rPr lang="en-GB" smtClean="0"/>
              <a:pPr/>
              <a:t>10/02/2022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65FDD3-779B-4E5A-8E22-35D4867FD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503D82-6C03-4ECB-A989-E7820C7EC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09B13-FB0F-44B6-A59E-AE4C5A77B11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9673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7CA5B5-8513-4587-BE1D-557B0EB79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DA9D6B5-B572-4851-BA79-8BFDB9F96F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0443DB-7F93-46FF-8A00-FAC1F9787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8CE2E-554D-4A44-8146-FCD698DAF41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68C6320-1B08-4DD7-AA09-93546D45F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972057F-0FE2-4831-ACD2-F617E6063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09B13-FB0F-44B6-A59E-AE4C5A77B11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5153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7F3948-FC50-458E-B7A7-B4D32A17C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1F942B-3D23-4756-91C3-BBAE4C7D24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8F92051-B802-42B4-9C47-2807C56AD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8CE2E-554D-4A44-8146-FCD698DAF41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0AE20D-D7F0-4043-ACE2-78880F82C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371007A-6E62-493E-A881-6705F9E7D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09B13-FB0F-44B6-A59E-AE4C5A77B11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6683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8A83CD-6F21-4221-A028-6055BC2F6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72F73D-6D8D-4B46-9F19-1594A4670D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797CCE-CA4A-40D5-B057-17EE4BC1A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8CE2E-554D-4A44-8146-FCD698DAF41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4CCE182-9628-4FED-B7AD-F60D97B2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BE344F-4B6A-4F04-A181-850FF9231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09B13-FB0F-44B6-A59E-AE4C5A77B11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3897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0E3A7C-4E15-4949-AD3E-97B38AD0C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5D7B652-162D-4963-91C4-AB0C49618F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545834C-A74D-45D5-8142-D849320DB2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9B6D93D-9FE5-41EF-9F14-B212F387E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8CE2E-554D-4A44-8146-FCD698DAF41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770C7B3-B05F-4C32-9B34-32F4F9E17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C3F338D-A9CF-4DEC-85D2-E5D98C3C2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09B13-FB0F-44B6-A59E-AE4C5A77B11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248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4439F2-D4C0-4497-8758-CFD37B46A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433143D-2BBA-48E0-A886-BCA9C5595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39A15FA-2230-4F45-9EF9-1F017D55FA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3A3F719-2C58-4436-BC74-51CA478356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ED7232C-75CC-4A87-A440-B8D65BF149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2164AE1-00AA-4B57-8D00-60EAECC22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8CE2E-554D-4A44-8146-FCD698DAF41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2613EC1-F298-49DE-831E-ED84D1FD8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A9183BF-89DB-418B-90E8-83BD1815B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09B13-FB0F-44B6-A59E-AE4C5A77B11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4334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35D1B7-CB49-47B2-89D1-AF8BBE2F3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6A1A3BA-78E1-485B-B774-43A7DB3D0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8CE2E-554D-4A44-8146-FCD698DAF41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D4F852B-FC05-4729-AC00-BD41969A2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E678878-643E-422D-8B88-F662C4143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09B13-FB0F-44B6-A59E-AE4C5A77B11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6711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7DFD1D6-F2A7-41B0-A218-8CE734CA4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8CE2E-554D-4A44-8146-FCD698DAF41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58524B4-5399-45D5-B498-D0BC9AD72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B406E78-AEEF-446E-BBFC-5FF723A79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09B13-FB0F-44B6-A59E-AE4C5A77B11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492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CD8D-171E-465D-B830-90E348E0C3C3}" type="datetimeFigureOut">
              <a:rPr lang="en-GB" smtClean="0"/>
              <a:pPr/>
              <a:t>10/02/2022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02F21B-CFDE-4785-8D78-79FEA349E73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56709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300F5B-9EFC-4EE8-A835-68EEBF4D1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B6E1729-90D2-49D9-88E6-BFC294711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DCBBE3E-8BA2-41F8-A5ED-ECD4BF4C46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07AA202-EB8A-49CC-AE54-B4B2F27DD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8CE2E-554D-4A44-8146-FCD698DAF41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D7075F5-F28C-416D-8C80-8B9B672C9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E077B7F-99E4-4525-8B25-8A9425DC8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09B13-FB0F-44B6-A59E-AE4C5A77B11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0021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3802F7-B33D-441A-9032-2E3B1B6C5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9DDD527-8A40-4F6D-9223-80A24E8885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BBC4E28-CC4A-4043-A598-6D08766CD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2CCE5E4-7B8B-4C31-A344-F16E69880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8CE2E-554D-4A44-8146-FCD698DAF41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CD4BB31-54A4-4EE9-9638-D09792401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628FC02-DC1D-4756-9643-E9A7E27AF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09B13-FB0F-44B6-A59E-AE4C5A77B11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6238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22EEA-0C40-464E-98B6-883F44195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2371C0B-B21D-467C-8256-736986DFBC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40B392-7119-4F59-8292-B7E310B42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8CE2E-554D-4A44-8146-FCD698DAF41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171822-F4A9-4D54-A454-C87D839F0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1CA56E8-954E-4EB7-8A5B-E28A8C0E7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09B13-FB0F-44B6-A59E-AE4C5A77B11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3070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64BA701-0E4B-4C70-B841-97D79556F8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ACF2151-8BED-47EF-8913-C4A3DA8F3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E507D5-D8B6-48D5-9AA7-7419E4DA3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8CE2E-554D-4A44-8146-FCD698DAF41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65FDD3-779B-4E5A-8E22-35D4867FD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503D82-6C03-4ECB-A989-E7820C7EC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09B13-FB0F-44B6-A59E-AE4C5A77B11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809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CD8D-171E-465D-B830-90E348E0C3C3}" type="datetimeFigureOut">
              <a:rPr lang="en-GB" smtClean="0"/>
              <a:pPr/>
              <a:t>10/02/2022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02F21B-CFDE-4785-8D78-79FEA349E73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251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CD8D-171E-465D-B830-90E348E0C3C3}" type="datetimeFigureOut">
              <a:rPr lang="en-GB" smtClean="0"/>
              <a:pPr/>
              <a:t>10/02/2022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02F21B-CFDE-4785-8D78-79FEA349E73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7995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CD8D-171E-465D-B830-90E348E0C3C3}" type="datetimeFigureOut">
              <a:rPr lang="en-GB" smtClean="0"/>
              <a:pPr/>
              <a:t>10/02/2022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02F21B-CFDE-4785-8D78-79FEA349E73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3398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CD8D-171E-465D-B830-90E348E0C3C3}" type="datetimeFigureOut">
              <a:rPr lang="en-GB" smtClean="0"/>
              <a:pPr/>
              <a:t>10/02/2022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02F21B-CFDE-4785-8D78-79FEA349E73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0137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CD8D-171E-465D-B830-90E348E0C3C3}" type="datetimeFigureOut">
              <a:rPr lang="en-GB" smtClean="0"/>
              <a:pPr/>
              <a:t>10/02/2022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02F21B-CFDE-4785-8D78-79FEA349E73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111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CD8D-171E-465D-B830-90E348E0C3C3}" type="datetimeFigureOut">
              <a:rPr lang="en-GB" smtClean="0"/>
              <a:pPr/>
              <a:t>10/02/2022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02F21B-CFDE-4785-8D78-79FEA349E73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9717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1257905"/>
          </a:xfrm>
          <a:prstGeom prst="rect">
            <a:avLst/>
          </a:prstGeom>
          <a:solidFill>
            <a:srgbClr val="E12B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4624"/>
            <a:ext cx="81220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0CD8D-171E-465D-B830-90E348E0C3C3}" type="datetimeFigureOut">
              <a:rPr lang="en-GB" smtClean="0"/>
              <a:pPr/>
              <a:t>10/02/2022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pic>
        <p:nvPicPr>
          <p:cNvPr id="7" name="Picture 2" descr="T:\TITLE LIST\CHILDREN\0 Primary\0 Give Me Five!\Logos\Give me Five Logo 01-01.pn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" r="29509"/>
          <a:stretch/>
        </p:blipFill>
        <p:spPr bwMode="auto">
          <a:xfrm>
            <a:off x="107504" y="116632"/>
            <a:ext cx="1187624" cy="107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:\BRANDING\LOGOS\Macmillan Education\1) MacEd logos\M_Ed_rgb_transp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6309320"/>
            <a:ext cx="1115616" cy="30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42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0" eaLnBrk="1" latinLnBrk="0" hangingPunct="1">
        <a:spcBef>
          <a:spcPct val="0"/>
        </a:spcBef>
        <a:buNone/>
        <a:defRPr sz="40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4379F31-9516-4754-9163-010170C3D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BEF464F-2C0D-4651-A58A-C6DD5DB0A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DB7A95-3B82-421B-85EF-96344BD2EF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8CE2E-554D-4A44-8146-FCD698DAF418}" type="datetimeFigureOut">
              <a:rPr lang="en-GB" smtClean="0"/>
              <a:pPr/>
              <a:t>10/02/2022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9A29A0-96CB-449E-A59D-76B6B52CD6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C4D9FBD-C428-4C6A-9C56-33C0B063EC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009B13-FB0F-44B6-A59E-AE4C5A77B11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197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4379F31-9516-4754-9163-010170C3D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BEF464F-2C0D-4651-A58A-C6DD5DB0A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DB7A95-3B82-421B-85EF-96344BD2EF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8CE2E-554D-4A44-8146-FCD698DAF41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9A29A0-96CB-449E-A59D-76B6B52CD6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C4D9FBD-C428-4C6A-9C56-33C0B063EC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009B13-FB0F-44B6-A59E-AE4C5A77B11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296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hyperlink" Target="https://vimeo.com/264631394/b9c963373f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2.mp3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2.xml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jpeg"/><Relationship Id="rId4" Type="http://schemas.openxmlformats.org/officeDocument/2006/relationships/hyperlink" Target="https://vimeo.com/264638906/a43a31ec3d" TargetMode="External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C1C9391-A129-4B31-B9EC-C4A97E4193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544" y="5805264"/>
            <a:ext cx="5904656" cy="864096"/>
          </a:xfrm>
        </p:spPr>
        <p:txBody>
          <a:bodyPr>
            <a:normAutofit/>
          </a:bodyPr>
          <a:lstStyle/>
          <a:p>
            <a:pPr algn="l"/>
            <a:r>
              <a:rPr lang="ka-GE" sz="2000" dirty="0" smtClean="0">
                <a:solidFill>
                  <a:schemeClr val="bg1"/>
                </a:solidFill>
                <a:latin typeface="Helvetica-Condensed" panose="020B0800000000000000" pitchFamily="34" charset="0"/>
              </a:rPr>
              <a:t>   </a:t>
            </a:r>
            <a:endParaRPr lang="pl-PL" sz="2000" dirty="0">
              <a:solidFill>
                <a:schemeClr val="bg1"/>
              </a:solidFill>
              <a:latin typeface="Helvetica-Condensed" panose="020B0800000000000000" pitchFamily="34" charset="0"/>
            </a:endParaRPr>
          </a:p>
        </p:txBody>
      </p:sp>
      <p:pic>
        <p:nvPicPr>
          <p:cNvPr id="4" name="Picture 3" descr="A picture containing woman, dancer, person&#10;&#10;Description generated with high confidence">
            <a:extLst>
              <a:ext uri="{FF2B5EF4-FFF2-40B4-BE49-F238E27FC236}">
                <a16:creationId xmlns:a16="http://schemas.microsoft.com/office/drawing/2014/main" xmlns="" id="{ED85C7DE-688E-4C1F-92E3-62BC8848FC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229" y="2060849"/>
            <a:ext cx="6587851" cy="3771876"/>
          </a:xfrm>
          <a:prstGeom prst="rect">
            <a:avLst/>
          </a:prstGeom>
        </p:spPr>
      </p:pic>
      <p:pic>
        <p:nvPicPr>
          <p:cNvPr id="12" name="Picture 11" descr="A close up of text on a black background&#10;&#10;Description generated with high confidence">
            <a:extLst>
              <a:ext uri="{FF2B5EF4-FFF2-40B4-BE49-F238E27FC236}">
                <a16:creationId xmlns:a16="http://schemas.microsoft.com/office/drawing/2014/main" xmlns="" id="{ED003340-2225-4A59-8C8D-7C53EF0C6F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548680"/>
            <a:ext cx="3537312" cy="156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4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4624"/>
            <a:ext cx="8122096" cy="1143000"/>
          </a:xfrm>
        </p:spPr>
        <p:txBody>
          <a:bodyPr>
            <a:normAutofit/>
          </a:bodyPr>
          <a:lstStyle/>
          <a:p>
            <a:r>
              <a:rPr lang="en-GB" sz="3200" dirty="0"/>
              <a:t>Learning </a:t>
            </a:r>
            <a:r>
              <a:rPr lang="en-GB" sz="3200" dirty="0" smtClean="0"/>
              <a:t>powered </a:t>
            </a:r>
            <a:r>
              <a:rPr lang="en-GB" sz="3200" dirty="0"/>
              <a:t>b</a:t>
            </a:r>
            <a:r>
              <a:rPr lang="en-GB" sz="3200" dirty="0" smtClean="0"/>
              <a:t>y </a:t>
            </a:r>
            <a:r>
              <a:rPr lang="en-GB" sz="3200" dirty="0"/>
              <a:t>NAVIO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4540" y="1653003"/>
            <a:ext cx="5707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Transition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seamlessly between the print materials and the digital teaching and learning platform, </a:t>
            </a:r>
            <a:r>
              <a:rPr lang="en-GB" b="1" dirty="0" err="1">
                <a:solidFill>
                  <a:srgbClr val="00A4B3"/>
                </a:solidFill>
              </a:rPr>
              <a:t>Navio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03908" y="2435906"/>
            <a:ext cx="4040100" cy="4076892"/>
            <a:chOff x="603908" y="2435906"/>
            <a:chExt cx="4040100" cy="4076892"/>
          </a:xfrm>
        </p:grpSpPr>
        <p:pic>
          <p:nvPicPr>
            <p:cNvPr id="3078" name="Picture 6" descr="C:\Users\cto2672\Desktop\Give Me Five!\Sales Presentation 2018\Links\Links\3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243" y="2435906"/>
              <a:ext cx="2664296" cy="1715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603908" y="4481473"/>
              <a:ext cx="4040100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It is simple, easy-to-use and works offline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GB" sz="14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Tap </a:t>
              </a:r>
              <a:r>
                <a:rPr lang="en-GB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&amp; </a:t>
              </a:r>
              <a:r>
                <a:rPr lang="en-GB" sz="14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Teach</a:t>
              </a:r>
              <a:r>
                <a:rPr lang="en-GB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lesson plans for each unit </a:t>
              </a:r>
              <a:r>
                <a:rPr lang="en-GB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/>
              </a:r>
              <a:br>
                <a:rPr lang="en-GB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en-GB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save </a:t>
              </a:r>
              <a: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time. 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Seamless transition between print and digital.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Activities can be filtered with materials from all resources.  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Built-in rewards system and assessment tools, including a progress tracker </a:t>
              </a:r>
              <a:r>
                <a:rPr lang="en-GB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/>
              </a:r>
              <a:br>
                <a:rPr lang="en-GB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en-GB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and </a:t>
              </a:r>
              <a: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test generator. </a:t>
              </a:r>
            </a:p>
          </p:txBody>
        </p:sp>
        <p:sp>
          <p:nvSpPr>
            <p:cNvPr id="12" name="Flowchart: Terminator 11">
              <a:extLst>
                <a:ext uri="{FF2B5EF4-FFF2-40B4-BE49-F238E27FC236}">
                  <a16:creationId xmlns:a16="http://schemas.microsoft.com/office/drawing/2014/main" xmlns="" id="{2072F3E9-053A-40E0-9CE0-EBB3846E6FF2}"/>
                </a:ext>
              </a:extLst>
            </p:cNvPr>
            <p:cNvSpPr/>
            <p:nvPr/>
          </p:nvSpPr>
          <p:spPr>
            <a:xfrm>
              <a:off x="632255" y="3843734"/>
              <a:ext cx="2016224" cy="580093"/>
            </a:xfrm>
            <a:prstGeom prst="flowChartTerminator">
              <a:avLst/>
            </a:prstGeom>
            <a:solidFill>
              <a:srgbClr val="00A4B3"/>
            </a:solidFill>
            <a:ln w="412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859762" y="3946969"/>
              <a:ext cx="172819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1" dirty="0">
                  <a:solidFill>
                    <a:srgbClr val="FFDC00"/>
                  </a:solidFill>
                </a:rPr>
                <a:t>For teachers: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1C8C038-6357-4977-8AC2-E9B8A79DDB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286" y="1451418"/>
            <a:ext cx="2956722" cy="212116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260120" y="2435906"/>
            <a:ext cx="5400331" cy="4076892"/>
            <a:chOff x="3260120" y="2435906"/>
            <a:chExt cx="5400331" cy="4076892"/>
          </a:xfrm>
        </p:grpSpPr>
        <p:grpSp>
          <p:nvGrpSpPr>
            <p:cNvPr id="11" name="Group 10"/>
            <p:cNvGrpSpPr/>
            <p:nvPr/>
          </p:nvGrpSpPr>
          <p:grpSpPr>
            <a:xfrm>
              <a:off x="3260120" y="2435906"/>
              <a:ext cx="5400331" cy="4076892"/>
              <a:chOff x="3204117" y="2435906"/>
              <a:chExt cx="5400331" cy="4076892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3204117" y="2435906"/>
                <a:ext cx="5400331" cy="4076892"/>
                <a:chOff x="3204117" y="2435906"/>
                <a:chExt cx="5400331" cy="4076892"/>
              </a:xfrm>
            </p:grpSpPr>
            <p:pic>
              <p:nvPicPr>
                <p:cNvPr id="3079" name="Picture 7" descr="C:\Users\cto2672\Desktop\Give Me Five!\Sales Presentation 2018\Links\Links\30.pn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04117" y="2435906"/>
                  <a:ext cx="2664296" cy="171522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0" name="Rectangle 9"/>
                <p:cNvSpPr/>
                <p:nvPr/>
              </p:nvSpPr>
              <p:spPr>
                <a:xfrm>
                  <a:off x="4908104" y="4481473"/>
                  <a:ext cx="3696344" cy="203132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285750" indent="-285750">
                    <a:buFont typeface="Arial" pitchFamily="34" charset="0"/>
                    <a:buChar char="•"/>
                  </a:pPr>
                  <a:r>
                    <a:rPr lang="en-GB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Extra course-based practice in </a:t>
                  </a:r>
                  <a:br>
                    <a:rPr lang="en-GB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</a:br>
                  <a:r>
                    <a:rPr lang="en-GB" sz="14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the </a:t>
                  </a:r>
                  <a:r>
                    <a:rPr lang="en-GB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game-based 3D worlds.</a:t>
                  </a:r>
                </a:p>
                <a:p>
                  <a:pPr marL="285750" indent="-285750">
                    <a:buFont typeface="Arial" pitchFamily="34" charset="0"/>
                    <a:buChar char="•"/>
                  </a:pPr>
                  <a:r>
                    <a:rPr lang="en-GB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Rewards system allows students </a:t>
                  </a:r>
                  <a:r>
                    <a:rPr lang="en-GB" sz="14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/>
                  </a:r>
                  <a:br>
                    <a:rPr lang="en-GB" sz="14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</a:br>
                  <a:r>
                    <a:rPr lang="en-GB" sz="14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to </a:t>
                  </a:r>
                  <a:r>
                    <a:rPr lang="en-GB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track their progress and advance </a:t>
                  </a:r>
                  <a:r>
                    <a:rPr lang="en-GB" sz="14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/>
                  </a:r>
                  <a:br>
                    <a:rPr lang="en-GB" sz="14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</a:br>
                  <a:r>
                    <a:rPr lang="en-GB" sz="14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to </a:t>
                  </a:r>
                  <a:r>
                    <a:rPr lang="en-GB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higher levels. </a:t>
                  </a:r>
                </a:p>
                <a:p>
                  <a:pPr marL="285750" indent="-285750">
                    <a:buFont typeface="Arial" pitchFamily="34" charset="0"/>
                    <a:buChar char="•"/>
                  </a:pPr>
                  <a:r>
                    <a:rPr lang="en-GB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Better language acquisition is achieved through repeated practice</a:t>
                  </a:r>
                </a:p>
                <a:p>
                  <a:pPr marL="285750" indent="-285750">
                    <a:buFont typeface="Arial" pitchFamily="34" charset="0"/>
                    <a:buChar char="•"/>
                  </a:pPr>
                  <a:r>
                    <a:rPr lang="en-GB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Student’s always experience </a:t>
                  </a:r>
                  <a:r>
                    <a:rPr lang="en-GB" sz="14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/>
                  </a:r>
                  <a:br>
                    <a:rPr lang="en-GB" sz="14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</a:br>
                  <a:r>
                    <a:rPr lang="en-GB" sz="14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the right </a:t>
                  </a:r>
                  <a:r>
                    <a:rPr lang="en-GB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level of challenge</a:t>
                  </a: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5163464" y="3941756"/>
                  <a:ext cx="1409360" cy="369332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GB" b="1" dirty="0">
                      <a:solidFill>
                        <a:srgbClr val="FFDC00"/>
                      </a:solidFill>
                    </a:rPr>
                    <a:t>For students:</a:t>
                  </a:r>
                </a:p>
              </p:txBody>
            </p:sp>
          </p:grpSp>
          <p:sp>
            <p:nvSpPr>
              <p:cNvPr id="13" name="Flowchart: Terminator 12">
                <a:extLst>
                  <a:ext uri="{FF2B5EF4-FFF2-40B4-BE49-F238E27FC236}">
                    <a16:creationId xmlns:a16="http://schemas.microsoft.com/office/drawing/2014/main" xmlns="" id="{6091F860-A0B7-4FE3-BDD0-57E37DE18D0D}"/>
                  </a:ext>
                </a:extLst>
              </p:cNvPr>
              <p:cNvSpPr/>
              <p:nvPr/>
            </p:nvSpPr>
            <p:spPr>
              <a:xfrm>
                <a:off x="4860032" y="3836376"/>
                <a:ext cx="2016224" cy="580093"/>
              </a:xfrm>
              <a:prstGeom prst="flowChartTerminator">
                <a:avLst/>
              </a:prstGeom>
              <a:solidFill>
                <a:srgbClr val="00A4B3"/>
              </a:solidFill>
              <a:ln w="41275"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5250872" y="3941756"/>
              <a:ext cx="14093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>
                  <a:solidFill>
                    <a:srgbClr val="FFDC00"/>
                  </a:solidFill>
                </a:rPr>
                <a:t>For </a:t>
              </a:r>
              <a:r>
                <a:rPr lang="en-GB" b="1" dirty="0" smtClean="0">
                  <a:solidFill>
                    <a:srgbClr val="FFDC00"/>
                  </a:solidFill>
                </a:rPr>
                <a:t>students:</a:t>
              </a:r>
              <a:endParaRPr lang="en-GB" b="1" dirty="0">
                <a:solidFill>
                  <a:srgbClr val="FFDC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255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4624"/>
            <a:ext cx="8122096" cy="1143000"/>
          </a:xfrm>
        </p:spPr>
        <p:txBody>
          <a:bodyPr>
            <a:normAutofit/>
          </a:bodyPr>
          <a:lstStyle/>
          <a:p>
            <a:r>
              <a:rPr lang="en-GB" sz="3200" dirty="0"/>
              <a:t>Levels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8" y="5663530"/>
            <a:ext cx="798353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147" y="3140968"/>
            <a:ext cx="1184337" cy="15080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27000" dist="1270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3146991"/>
            <a:ext cx="1216161" cy="15174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27000" dist="1270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143" y="3140968"/>
            <a:ext cx="1182810" cy="14614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27000" dist="1270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773" y="3140969"/>
            <a:ext cx="1177554" cy="14798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27000" dist="1270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140968"/>
            <a:ext cx="1168619" cy="14614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27000" dist="1270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76" y="2035935"/>
            <a:ext cx="1230213" cy="15370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27000" dist="1270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76" y="3789040"/>
            <a:ext cx="1224733" cy="15398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27000" dist="1270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1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4624"/>
            <a:ext cx="8122096" cy="1143000"/>
          </a:xfrm>
        </p:spPr>
        <p:txBody>
          <a:bodyPr>
            <a:normAutofit/>
          </a:bodyPr>
          <a:lstStyle/>
          <a:p>
            <a:r>
              <a:rPr lang="en-GB" sz="3200" dirty="0"/>
              <a:t>Teacher’s Resources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4857" y="453945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A4B3"/>
                </a:solidFill>
              </a:rPr>
              <a:t>Teacher’s</a:t>
            </a:r>
            <a:r>
              <a:rPr lang="en-GB" b="1" dirty="0">
                <a:solidFill>
                  <a:srgbClr val="E0271D"/>
                </a:solidFill>
              </a:rPr>
              <a:t> </a:t>
            </a:r>
            <a:r>
              <a:rPr lang="en-GB" b="1" dirty="0">
                <a:solidFill>
                  <a:srgbClr val="00A4B3"/>
                </a:solidFill>
              </a:rPr>
              <a:t>Book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5576" y="4817184"/>
            <a:ext cx="415086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</a:t>
            </a:r>
            <a:r>
              <a:rPr lang="en-GB" sz="15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ith </a:t>
            </a:r>
            <a:r>
              <a:rPr lang="en-GB" sz="1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access to </a:t>
            </a:r>
            <a:r>
              <a:rPr lang="en-GB" sz="15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Navio</a:t>
            </a:r>
            <a:r>
              <a:rPr lang="en-GB" sz="1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5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App including</a:t>
            </a:r>
            <a:endParaRPr lang="en-GB" sz="15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sz="15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Tap &amp; Teach </a:t>
            </a:r>
            <a:r>
              <a:rPr lang="en-GB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lessons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Integrated audio and video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Integrated classroom management tool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Pupil progress tracker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Test Generator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Resource Bank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33552" y="4530592"/>
            <a:ext cx="1990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A4B3"/>
                </a:solidFill>
              </a:rPr>
              <a:t>Audio CDs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44208" y="4529152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A4B3"/>
                </a:solidFill>
              </a:rPr>
              <a:t>Flashcards</a:t>
            </a:r>
          </a:p>
        </p:txBody>
      </p:sp>
      <p:pic>
        <p:nvPicPr>
          <p:cNvPr id="6149" name="Picture 5" descr="C:\Users\cto2672\Desktop\Give Me Five!\Sales Presentation 2018\Class Audio covers\GMF CD1 Cover_nocropmark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492896"/>
            <a:ext cx="1815416" cy="18002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55CC1EE-0FD2-420B-8C78-4B6B6DF061A9}"/>
              </a:ext>
            </a:extLst>
          </p:cNvPr>
          <p:cNvGrpSpPr/>
          <p:nvPr/>
        </p:nvGrpSpPr>
        <p:grpSpPr>
          <a:xfrm>
            <a:off x="6156176" y="1772816"/>
            <a:ext cx="2376098" cy="2592053"/>
            <a:chOff x="6300192" y="1628800"/>
            <a:chExt cx="2376098" cy="2592053"/>
          </a:xfrm>
        </p:grpSpPr>
        <p:pic>
          <p:nvPicPr>
            <p:cNvPr id="6150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1628800"/>
              <a:ext cx="1180852" cy="165152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51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6341" y="2086750"/>
              <a:ext cx="1174212" cy="165152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52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3490" y="2577667"/>
              <a:ext cx="1162800" cy="164318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153" name="Picture 9" descr="C:\Users\cto2672\Desktop\Give Me Five!\Sales Presentation 2018\Covers\GMFTB1 Cover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74" y="1772816"/>
            <a:ext cx="1984934" cy="2553904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30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4624"/>
            <a:ext cx="8122096" cy="1143000"/>
          </a:xfrm>
        </p:spPr>
        <p:txBody>
          <a:bodyPr>
            <a:normAutofit/>
          </a:bodyPr>
          <a:lstStyle/>
          <a:p>
            <a:r>
              <a:rPr lang="en-GB" sz="3200" dirty="0"/>
              <a:t>Pupil’s Resources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1560" y="4797152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</a:t>
            </a:r>
            <a:r>
              <a:rPr lang="en-GB" sz="15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ith </a:t>
            </a:r>
            <a:r>
              <a:rPr lang="en-GB" sz="1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access to </a:t>
            </a:r>
            <a:r>
              <a:rPr lang="en-GB" sz="15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Navio</a:t>
            </a:r>
            <a:r>
              <a:rPr lang="en-GB" sz="1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5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App including</a:t>
            </a:r>
            <a:endParaRPr lang="en-GB" sz="15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sz="1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Game-based </a:t>
            </a:r>
            <a:r>
              <a:rPr lang="en-GB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language </a:t>
            </a:r>
            <a:r>
              <a:rPr lang="en-GB" sz="1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and </a:t>
            </a:r>
            <a:r>
              <a:rPr lang="en-GB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literacy practice activities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Immersive 3D worlds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Build-in rewards system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9063F39-B36C-462C-9564-0CA6C5E71544}"/>
              </a:ext>
            </a:extLst>
          </p:cNvPr>
          <p:cNvGrpSpPr/>
          <p:nvPr/>
        </p:nvGrpSpPr>
        <p:grpSpPr>
          <a:xfrm>
            <a:off x="611560" y="1484784"/>
            <a:ext cx="2232058" cy="3391321"/>
            <a:chOff x="1691680" y="1457247"/>
            <a:chExt cx="2232058" cy="3391321"/>
          </a:xfrm>
        </p:grpSpPr>
        <p:sp>
          <p:nvSpPr>
            <p:cNvPr id="5" name="TextBox 4"/>
            <p:cNvSpPr txBox="1"/>
            <p:nvPr/>
          </p:nvSpPr>
          <p:spPr>
            <a:xfrm>
              <a:off x="1691680" y="4479236"/>
              <a:ext cx="2016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00A4B3"/>
                  </a:solidFill>
                </a:rPr>
                <a:t>Pupil’s Book</a:t>
              </a:r>
            </a:p>
          </p:txBody>
        </p:sp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1680" y="1457247"/>
              <a:ext cx="2232058" cy="278010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127000" dist="1270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CEE0F89-B191-4F00-9E70-3FE0ED4181C6}"/>
              </a:ext>
            </a:extLst>
          </p:cNvPr>
          <p:cNvGrpSpPr/>
          <p:nvPr/>
        </p:nvGrpSpPr>
        <p:grpSpPr>
          <a:xfrm>
            <a:off x="5436096" y="1484784"/>
            <a:ext cx="2592288" cy="3399020"/>
            <a:chOff x="4427984" y="1449548"/>
            <a:chExt cx="2592288" cy="3399020"/>
          </a:xfrm>
        </p:grpSpPr>
        <p:sp>
          <p:nvSpPr>
            <p:cNvPr id="7" name="TextBox 6"/>
            <p:cNvSpPr txBox="1"/>
            <p:nvPr/>
          </p:nvSpPr>
          <p:spPr>
            <a:xfrm>
              <a:off x="4427984" y="4479236"/>
              <a:ext cx="2592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00A4B3"/>
                  </a:solidFill>
                </a:rPr>
                <a:t>Activity Book</a:t>
              </a:r>
            </a:p>
          </p:txBody>
        </p:sp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449548"/>
              <a:ext cx="2232248" cy="278780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127000" dist="1270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5214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608" y="3906922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5504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to2672\Desktop\Give Me Five!\Sales Presentation 2018\Links\Links\9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02"/>
          <a:stretch/>
        </p:blipFill>
        <p:spPr bwMode="auto">
          <a:xfrm flipH="1">
            <a:off x="-108521" y="5549712"/>
            <a:ext cx="5811743" cy="169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494CB94-8F0D-4471-ABE7-528CFAC80E8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7452" y="2420888"/>
            <a:ext cx="1406316" cy="27368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4624"/>
            <a:ext cx="8122096" cy="1143000"/>
          </a:xfrm>
        </p:spPr>
        <p:txBody>
          <a:bodyPr>
            <a:normAutofit/>
          </a:bodyPr>
          <a:lstStyle/>
          <a:p>
            <a:r>
              <a:rPr lang="en-GB" sz="3200" dirty="0"/>
              <a:t>Become a Team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57033" y="1772816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Work together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39752" y="2620129"/>
            <a:ext cx="4050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A4B3"/>
                </a:solidFill>
                <a:latin typeface="Helvetica-Condensed" panose="020B0800000000000000" pitchFamily="34" charset="0"/>
                <a:cs typeface="Calibri" panose="020F0502020204030204" pitchFamily="34" charset="0"/>
              </a:rPr>
              <a:t>Respect each other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05005" y="3467442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6CA439"/>
                </a:solidFill>
              </a:rPr>
              <a:t>Learn together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51720" y="5162067"/>
            <a:ext cx="4627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DF1682"/>
                </a:solidFill>
              </a:rPr>
              <a:t>Celebrate success together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57033" y="4314755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E12B26"/>
                </a:solidFill>
              </a:rPr>
              <a:t>Help each other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D9EC8158-2C8B-4968-804A-1896D8D741D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80647" y="3037514"/>
            <a:ext cx="1683641" cy="1399598"/>
          </a:xfrm>
          <a:prstGeom prst="rect">
            <a:avLst/>
          </a:prstGeom>
        </p:spPr>
      </p:pic>
      <p:pic>
        <p:nvPicPr>
          <p:cNvPr id="23" name="Picture 4" descr="C:\Users\cto2672\Desktop\Give Me Five!\Sales Presentation 2018\Images\boy high fiv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103" y="1484784"/>
            <a:ext cx="2861441" cy="173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24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4624"/>
            <a:ext cx="8122096" cy="1143000"/>
          </a:xfrm>
        </p:spPr>
        <p:txBody>
          <a:bodyPr>
            <a:normAutofit/>
          </a:bodyPr>
          <a:lstStyle/>
          <a:p>
            <a:r>
              <a:rPr lang="en-GB" sz="3200" dirty="0"/>
              <a:t>Steps to successful collaboration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91926" y="1769040"/>
            <a:ext cx="6700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Work 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together: </a:t>
            </a:r>
            <a:r>
              <a:rPr lang="en-GB" dirty="0">
                <a:solidFill>
                  <a:prstClr val="black">
                    <a:lumMod val="75000"/>
                    <a:lumOff val="25000"/>
                  </a:prstClr>
                </a:solidFill>
              </a:rPr>
              <a:t>Collaborative classroom projects and wall displays show the results of the collective efforts of the students.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F1EF29B-A0EB-4B0C-82A3-01D99A8EF65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96552" y="5517232"/>
            <a:ext cx="3123648" cy="15121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91926" y="2670519"/>
            <a:ext cx="6268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A4B3"/>
                </a:solidFill>
              </a:rPr>
              <a:t>Respect each other: </a:t>
            </a:r>
            <a:r>
              <a:rPr lang="en-GB" dirty="0">
                <a:solidFill>
                  <a:prstClr val="black">
                    <a:lumMod val="75000"/>
                    <a:lumOff val="25000"/>
                  </a:prstClr>
                </a:solidFill>
              </a:rPr>
              <a:t>Show and Tell encourages students to listen to and observe their peers’ presentations.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91927" y="3571998"/>
            <a:ext cx="6628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6CA439"/>
                </a:solidFill>
              </a:rPr>
              <a:t>Learn together: </a:t>
            </a:r>
            <a:r>
              <a:rPr lang="en-GB" dirty="0">
                <a:solidFill>
                  <a:prstClr val="black">
                    <a:lumMod val="75000"/>
                    <a:lumOff val="25000"/>
                  </a:prstClr>
                </a:solidFill>
              </a:rPr>
              <a:t>Cooperative learning activities and songs ensure whole-class participation in a positive environment.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91926" y="5374957"/>
            <a:ext cx="6844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DF1682"/>
                </a:solidFill>
              </a:rPr>
              <a:t>Celebrate success together: </a:t>
            </a:r>
            <a:r>
              <a:rPr lang="en-GB" dirty="0">
                <a:solidFill>
                  <a:prstClr val="black">
                    <a:lumMod val="75000"/>
                    <a:lumOff val="25000"/>
                  </a:prstClr>
                </a:solidFill>
              </a:rPr>
              <a:t>T</a:t>
            </a:r>
            <a:r>
              <a:rPr lang="en-GB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he </a:t>
            </a:r>
            <a:r>
              <a:rPr lang="en-GB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“Well </a:t>
            </a:r>
            <a:r>
              <a:rPr lang="en-GB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Done, Give Me </a:t>
            </a:r>
            <a:r>
              <a:rPr lang="en-GB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Five”</a:t>
            </a:r>
            <a:r>
              <a:rPr lang="en-GB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n-GB" dirty="0">
                <a:solidFill>
                  <a:prstClr val="black">
                    <a:lumMod val="75000"/>
                    <a:lumOff val="25000"/>
                  </a:prstClr>
                </a:solidFill>
              </a:rPr>
              <a:t>song has the whole class celebrating their achievement as a team.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91926" y="4473477"/>
            <a:ext cx="6700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E0271D"/>
                </a:solidFill>
              </a:rPr>
              <a:t>Help each other: </a:t>
            </a:r>
            <a:r>
              <a:rPr lang="en-GB" dirty="0">
                <a:solidFill>
                  <a:prstClr val="black">
                    <a:lumMod val="75000"/>
                    <a:lumOff val="25000"/>
                  </a:prstClr>
                </a:solidFill>
              </a:rPr>
              <a:t>Talk Partners gives students the opportunity to discuss and express their opinions with their classmates</a:t>
            </a:r>
          </a:p>
        </p:txBody>
      </p:sp>
      <p:pic>
        <p:nvPicPr>
          <p:cNvPr id="3077" name="Picture 5" descr="C:\Users\cto2672\Desktop\Give Me Five!\Sales Presentation 2018\Images\dog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5" t="-786" r="61957" b="62989"/>
          <a:stretch/>
        </p:blipFill>
        <p:spPr bwMode="auto">
          <a:xfrm>
            <a:off x="29189" y="2455105"/>
            <a:ext cx="2358008" cy="194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01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4624"/>
            <a:ext cx="8122096" cy="1143000"/>
          </a:xfrm>
        </p:spPr>
        <p:txBody>
          <a:bodyPr>
            <a:normAutofit/>
          </a:bodyPr>
          <a:lstStyle/>
          <a:p>
            <a:r>
              <a:rPr lang="en-GB" sz="3200" dirty="0"/>
              <a:t> </a:t>
            </a:r>
            <a:r>
              <a:rPr lang="en-GB" sz="2800" dirty="0"/>
              <a:t>Collaborate, Communicate </a:t>
            </a:r>
            <a:r>
              <a:rPr lang="pl-PL" sz="2800" dirty="0"/>
              <a:t/>
            </a:r>
            <a:br>
              <a:rPr lang="pl-PL" sz="2800" dirty="0"/>
            </a:br>
            <a:r>
              <a:rPr lang="en-GB" sz="2800" dirty="0"/>
              <a:t>and Celebrate Success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0652E9B3-9E53-43B6-8618-C95306B0D3B9}"/>
              </a:ext>
            </a:extLst>
          </p:cNvPr>
          <p:cNvGrpSpPr/>
          <p:nvPr/>
        </p:nvGrpSpPr>
        <p:grpSpPr>
          <a:xfrm>
            <a:off x="1691680" y="836712"/>
            <a:ext cx="5741963" cy="5741963"/>
            <a:chOff x="1691680" y="1116037"/>
            <a:chExt cx="5741963" cy="5741963"/>
          </a:xfrm>
        </p:grpSpPr>
        <p:pic>
          <p:nvPicPr>
            <p:cNvPr id="4098" name="Picture 2" descr="C:\Users\cto2672\Desktop\Give Me Five!\Sales Presentation 2018\Links\Links\1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1680" y="1116037"/>
              <a:ext cx="5741963" cy="5741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9" name="Picture 3" descr="C:\Users\cto2672\Desktop\Give Me Five!\Sales Presentation 2018\Links\Links\10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865" y="2071596"/>
              <a:ext cx="3611289" cy="3611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B2B51D02-2AAC-4D92-A1B7-5AE7CB810B39}"/>
              </a:ext>
            </a:extLst>
          </p:cNvPr>
          <p:cNvGrpSpPr/>
          <p:nvPr/>
        </p:nvGrpSpPr>
        <p:grpSpPr>
          <a:xfrm>
            <a:off x="258444" y="1553750"/>
            <a:ext cx="3577846" cy="1537276"/>
            <a:chOff x="258444" y="1446902"/>
            <a:chExt cx="3577846" cy="1537276"/>
          </a:xfrm>
        </p:grpSpPr>
        <p:pic>
          <p:nvPicPr>
            <p:cNvPr id="4100" name="Picture 4" descr="C:\Users\cto2672\Desktop\Give Me Five!\Sales Presentation 2018\Links\Links\Cooperative Learning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44" y="1446902"/>
              <a:ext cx="3577846" cy="601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507832" y="2060848"/>
              <a:ext cx="332845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motivates children to use creative and logical thinking, increasing their use of English.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936E219-5D9C-489C-B563-56EE3894FDA0}"/>
              </a:ext>
            </a:extLst>
          </p:cNvPr>
          <p:cNvGrpSpPr/>
          <p:nvPr/>
        </p:nvGrpSpPr>
        <p:grpSpPr>
          <a:xfrm>
            <a:off x="6131056" y="3853472"/>
            <a:ext cx="2852930" cy="1940759"/>
            <a:chOff x="6131056" y="3853472"/>
            <a:chExt cx="2852930" cy="1940759"/>
          </a:xfrm>
        </p:grpSpPr>
        <p:pic>
          <p:nvPicPr>
            <p:cNvPr id="4102" name="Picture 6" descr="C:\Users\cto2672\Desktop\Give Me Five!\Sales Presentation 2018\Links\Links\Show and tell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2139" y="3853472"/>
              <a:ext cx="2410765" cy="765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6131056" y="4593902"/>
              <a:ext cx="285293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allows students to take pride in their achievements and develop valuable presentation skills.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A32A328-E4B6-4F2E-B7E0-E789AD3BE893}"/>
              </a:ext>
            </a:extLst>
          </p:cNvPr>
          <p:cNvGrpSpPr/>
          <p:nvPr/>
        </p:nvGrpSpPr>
        <p:grpSpPr>
          <a:xfrm>
            <a:off x="5642628" y="1624615"/>
            <a:ext cx="3209299" cy="1743410"/>
            <a:chOff x="5642628" y="1517767"/>
            <a:chExt cx="3209299" cy="1743410"/>
          </a:xfrm>
        </p:grpSpPr>
        <p:pic>
          <p:nvPicPr>
            <p:cNvPr id="4103" name="Picture 7" descr="C:\Users\cto2672\Desktop\Give Me Five!\Sales Presentation 2018\Links\Links\talk partners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9145" y="1517767"/>
              <a:ext cx="2592289" cy="485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5642628" y="2060848"/>
              <a:ext cx="320929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develops cooperative skills, helping students take initiative and gain confidence.</a:t>
              </a:r>
            </a:p>
            <a:p>
              <a:endParaRPr lang="en-GB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391A5D90-7B5E-44BF-8719-D0FCE333B7BF}"/>
              </a:ext>
            </a:extLst>
          </p:cNvPr>
          <p:cNvGrpSpPr/>
          <p:nvPr/>
        </p:nvGrpSpPr>
        <p:grpSpPr>
          <a:xfrm>
            <a:off x="-36512" y="3573016"/>
            <a:ext cx="2736304" cy="3194486"/>
            <a:chOff x="6012160" y="3474874"/>
            <a:chExt cx="2736304" cy="3194486"/>
          </a:xfrm>
        </p:grpSpPr>
        <p:pic>
          <p:nvPicPr>
            <p:cNvPr id="4104" name="Picture 8" descr="C:\Users\cto2672\Desktop\Give Me Five!\Sales Presentation 2018\Links\Links\Well done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2866" y="3474874"/>
              <a:ext cx="1474893" cy="1449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6012160" y="4915034"/>
              <a:ext cx="273630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</a:t>
              </a:r>
              <a:r>
                <a:rPr lang="en-GB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rovides </a:t>
              </a:r>
              <a:r>
                <a:rPr lang="en-GB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positive reinforcement and an encouraging learning environment.</a:t>
              </a:r>
            </a:p>
            <a:p>
              <a:endParaRPr lang="en-GB" dirty="0"/>
            </a:p>
            <a:p>
              <a:endParaRPr lang="en-GB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155306BD-F324-4174-8259-1A5A3BE6FC84}"/>
              </a:ext>
            </a:extLst>
          </p:cNvPr>
          <p:cNvGrpSpPr/>
          <p:nvPr/>
        </p:nvGrpSpPr>
        <p:grpSpPr>
          <a:xfrm>
            <a:off x="2699792" y="4970014"/>
            <a:ext cx="3600400" cy="1758580"/>
            <a:chOff x="2915816" y="4970014"/>
            <a:chExt cx="3600400" cy="1758580"/>
          </a:xfrm>
        </p:grpSpPr>
        <p:pic>
          <p:nvPicPr>
            <p:cNvPr id="4101" name="Picture 5" descr="C:\Users\cto2672\Desktop\Give Me Five!\Sales Presentation 2018\Links\Links\my project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3381" y="4970014"/>
              <a:ext cx="2285271" cy="773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2915816" y="5805264"/>
              <a:ext cx="36004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</a:t>
              </a:r>
              <a:r>
                <a:rPr lang="en-GB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ersonalises </a:t>
              </a:r>
              <a:r>
                <a:rPr lang="en-GB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language practice, increasing communicative competence.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423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4624"/>
            <a:ext cx="8122096" cy="1143000"/>
          </a:xfrm>
        </p:spPr>
        <p:txBody>
          <a:bodyPr>
            <a:normAutofit/>
          </a:bodyPr>
          <a:lstStyle/>
          <a:p>
            <a:r>
              <a:rPr lang="en-GB" sz="3200" dirty="0"/>
              <a:t>Maximising Learner Engagement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868144" y="1484784"/>
            <a:ext cx="2952309" cy="3845570"/>
            <a:chOff x="5868144" y="1484784"/>
            <a:chExt cx="2952309" cy="3845570"/>
          </a:xfrm>
        </p:grpSpPr>
        <p:pic>
          <p:nvPicPr>
            <p:cNvPr id="6147" name="Picture 3" descr="C:\Users\cto2672\Desktop\Give Me Five!\Sales Presentation 2018\Links\Links\16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144" y="2708920"/>
              <a:ext cx="2952309" cy="2621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6110114" y="1484784"/>
              <a:ext cx="2668663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solidFill>
                    <a:srgbClr val="00A4B3"/>
                  </a:solidFill>
                </a:rPr>
                <a:t>Songs</a:t>
              </a:r>
            </a:p>
            <a:p>
              <a:pPr algn="ctr"/>
              <a:r>
                <a:rPr lang="en-GB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</a:t>
              </a:r>
              <a:r>
                <a:rPr lang="en-GB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ake </a:t>
              </a:r>
              <a:r>
                <a:rPr lang="en-GB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language memorable and learning more enjoyable. </a:t>
              </a:r>
            </a:p>
            <a:p>
              <a:endParaRPr lang="en-GB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771800" y="3525396"/>
            <a:ext cx="3447956" cy="4002118"/>
            <a:chOff x="2771800" y="3525396"/>
            <a:chExt cx="3447956" cy="4002118"/>
          </a:xfrm>
        </p:grpSpPr>
        <p:pic>
          <p:nvPicPr>
            <p:cNvPr id="6148" name="Picture 4" descr="C:\Users\cto2672\Desktop\Give Me Five!\Sales Presentation 2018\Links\Links\17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1800" y="4698851"/>
              <a:ext cx="3447956" cy="2828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3393926" y="3525396"/>
              <a:ext cx="2160240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solidFill>
                    <a:srgbClr val="00A4B3"/>
                  </a:solidFill>
                </a:rPr>
                <a:t>Projects</a:t>
              </a:r>
            </a:p>
            <a:p>
              <a:pPr algn="ctr"/>
              <a:r>
                <a:rPr lang="en-GB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</a:t>
              </a:r>
              <a:r>
                <a:rPr lang="en-GB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romote </a:t>
              </a:r>
              <a:r>
                <a:rPr lang="en-GB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creativity and working </a:t>
              </a:r>
              <a:r>
                <a:rPr lang="en-GB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collaboratively.</a:t>
              </a:r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07504" y="1484784"/>
            <a:ext cx="2880320" cy="3643283"/>
            <a:chOff x="107504" y="1484784"/>
            <a:chExt cx="2880320" cy="3643283"/>
          </a:xfrm>
        </p:grpSpPr>
        <p:pic>
          <p:nvPicPr>
            <p:cNvPr id="6146" name="Picture 2" descr="C:\Users\cto2672\Desktop\Give Me Five!\Sales Presentation 2018\Links\Links\14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569" y="2827917"/>
              <a:ext cx="2668663" cy="2300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107504" y="1484784"/>
              <a:ext cx="2880320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solidFill>
                    <a:srgbClr val="00A4B3"/>
                  </a:solidFill>
                </a:rPr>
                <a:t>Stories</a:t>
              </a:r>
            </a:p>
            <a:p>
              <a:pPr algn="ctr"/>
              <a:r>
                <a:rPr lang="en-GB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</a:t>
              </a:r>
              <a:r>
                <a:rPr lang="en-GB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ngage </a:t>
              </a:r>
              <a:r>
                <a:rPr lang="en-GB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students with</a:t>
              </a:r>
            </a:p>
            <a:p>
              <a:pPr algn="ctr"/>
              <a:r>
                <a:rPr lang="en-GB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lively adventures and animated </a:t>
              </a:r>
              <a:r>
                <a:rPr lang="en-GB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videos.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42949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4624"/>
            <a:ext cx="8122096" cy="1143000"/>
          </a:xfrm>
        </p:spPr>
        <p:txBody>
          <a:bodyPr>
            <a:normAutofit/>
          </a:bodyPr>
          <a:lstStyle/>
          <a:p>
            <a:r>
              <a:rPr lang="en-GB" sz="3200" dirty="0"/>
              <a:t>Stories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520" y="4294837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A4B3"/>
                </a:solidFill>
              </a:rPr>
              <a:t>Accompanying animated videos</a:t>
            </a:r>
          </a:p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</a:t>
            </a:r>
            <a:r>
              <a:rPr lang="en-GB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elp 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learners visualise the language in context and create a personalised response.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204864"/>
            <a:ext cx="1780887" cy="1934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C:\Users\cto2672\Desktop\Give Me Five!\Sales Presentation 2018\Links\Links\13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242" y="5163793"/>
            <a:ext cx="2363327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047" y="2204865"/>
            <a:ext cx="2001625" cy="1935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94"/>
          <a:stretch/>
        </p:blipFill>
        <p:spPr bwMode="auto">
          <a:xfrm>
            <a:off x="5416783" y="2276872"/>
            <a:ext cx="1810989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C:\Users\cto2672\Desktop\Give Me Five!\Sales Presentation 2018\Links\Links\1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2" y="4956056"/>
            <a:ext cx="2664296" cy="183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11660" y="1414517"/>
            <a:ext cx="6588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A4B3"/>
                </a:solidFill>
              </a:rPr>
              <a:t>Story lessons</a:t>
            </a:r>
          </a:p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</a:t>
            </a:r>
            <a:r>
              <a:rPr lang="en-GB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eflect 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interests of the students in authentic and engaging ways</a:t>
            </a:r>
            <a:r>
              <a:rPr lang="en-GB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11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169" y="5063469"/>
            <a:ext cx="3907871" cy="1173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4624"/>
            <a:ext cx="8122096" cy="1143000"/>
          </a:xfrm>
        </p:spPr>
        <p:txBody>
          <a:bodyPr>
            <a:normAutofit/>
          </a:bodyPr>
          <a:lstStyle/>
          <a:p>
            <a:r>
              <a:rPr lang="en-GB" sz="3200" dirty="0"/>
              <a:t>Songs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513" y="2410542"/>
            <a:ext cx="2957930" cy="2408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HFNE1_CD2_037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00"/>
                </p14:media>
              </p:ext>
            </p:extLst>
          </p:nvPr>
        </p:nvPicPr>
        <p:blipFill>
          <a:blip r:embed="rId8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5976" y="4098554"/>
            <a:ext cx="936104" cy="936104"/>
          </a:xfrm>
          <a:prstGeom prst="rect">
            <a:avLst/>
          </a:prstGeom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324" y="2268726"/>
            <a:ext cx="2368857" cy="2765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HFNE3_CD3_045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4000"/>
                </p14:media>
              </p:ext>
            </p:extLst>
          </p:nvPr>
        </p:nvPicPr>
        <p:blipFill>
          <a:blip r:embed="rId11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294661" y="4113722"/>
            <a:ext cx="949747" cy="949747"/>
          </a:xfrm>
          <a:prstGeom prst="rect">
            <a:avLst/>
          </a:prstGeom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55" y="5034658"/>
            <a:ext cx="3727432" cy="1202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1558533"/>
            <a:ext cx="8293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bank of </a:t>
            </a:r>
            <a:r>
              <a:rPr lang="en-GB" b="1" dirty="0">
                <a:solidFill>
                  <a:srgbClr val="00A4B3"/>
                </a:solidFill>
              </a:rPr>
              <a:t>cooperative learning songs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ensure participation, builds fluency and produces natural sounding rhythm, stress and intonation. </a:t>
            </a:r>
          </a:p>
        </p:txBody>
      </p:sp>
    </p:spTree>
    <p:extLst>
      <p:ext uri="{BB962C8B-B14F-4D97-AF65-F5344CB8AC3E}">
        <p14:creationId xmlns:p14="http://schemas.microsoft.com/office/powerpoint/2010/main" val="17148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74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4624"/>
            <a:ext cx="8122096" cy="1143000"/>
          </a:xfrm>
        </p:spPr>
        <p:txBody>
          <a:bodyPr>
            <a:normAutofit/>
          </a:bodyPr>
          <a:lstStyle/>
          <a:p>
            <a:r>
              <a:rPr lang="en-GB" sz="3200" dirty="0"/>
              <a:t>Projects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055" y="2422729"/>
            <a:ext cx="1973853" cy="24464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966" y="2422729"/>
            <a:ext cx="1968124" cy="24464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148" y="2420888"/>
            <a:ext cx="1976220" cy="24482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022" y="4917935"/>
            <a:ext cx="2054346" cy="383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to2672\Desktop\Give Me Five!\Sales Presentation 2018\Links\Links\18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29"/>
          <a:stretch/>
        </p:blipFill>
        <p:spPr bwMode="auto">
          <a:xfrm>
            <a:off x="3059832" y="5085184"/>
            <a:ext cx="3141625" cy="1842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286775" y="5041593"/>
            <a:ext cx="4181518" cy="1411743"/>
            <a:chOff x="-1286775" y="5041593"/>
            <a:chExt cx="4181518" cy="1411743"/>
          </a:xfrm>
        </p:grpSpPr>
        <p:sp>
          <p:nvSpPr>
            <p:cNvPr id="4" name="Flowchart: Terminator 3">
              <a:extLst>
                <a:ext uri="{FF2B5EF4-FFF2-40B4-BE49-F238E27FC236}">
                  <a16:creationId xmlns:a16="http://schemas.microsoft.com/office/drawing/2014/main" xmlns="" id="{8337CFC6-D9A2-4A41-A66A-04EF903FCD2C}"/>
                </a:ext>
              </a:extLst>
            </p:cNvPr>
            <p:cNvSpPr/>
            <p:nvPr/>
          </p:nvSpPr>
          <p:spPr>
            <a:xfrm>
              <a:off x="-1286775" y="5041593"/>
              <a:ext cx="4181518" cy="1411743"/>
            </a:xfrm>
            <a:prstGeom prst="flowChartTerminator">
              <a:avLst/>
            </a:prstGeom>
            <a:solidFill>
              <a:srgbClr val="FFDC00"/>
            </a:solidFill>
            <a:ln w="412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51336" y="5068341"/>
              <a:ext cx="236060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rgbClr val="00A4B3"/>
                  </a:solidFill>
                </a:rPr>
                <a:t>Plan your project, Talk Partners</a:t>
              </a:r>
              <a: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 and </a:t>
              </a:r>
              <a:r>
                <a:rPr lang="en-GB" sz="1400" dirty="0">
                  <a:solidFill>
                    <a:srgbClr val="00A4B3"/>
                  </a:solidFill>
                </a:rPr>
                <a:t>Show and Tell </a:t>
              </a:r>
              <a: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features create a positive, collaborative </a:t>
              </a:r>
              <a:r>
                <a:rPr lang="en-GB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environment </a:t>
              </a:r>
              <a:endParaRPr lang="en-GB" sz="140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/>
              <a:r>
                <a:rPr lang="en-GB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 </a:t>
              </a:r>
              <a: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the classroom. 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-623668" y="3954431"/>
            <a:ext cx="2713589" cy="916148"/>
            <a:chOff x="-623668" y="3954431"/>
            <a:chExt cx="2713589" cy="916148"/>
          </a:xfrm>
        </p:grpSpPr>
        <p:sp>
          <p:nvSpPr>
            <p:cNvPr id="14" name="Flowchart: Terminator 13">
              <a:extLst>
                <a:ext uri="{FF2B5EF4-FFF2-40B4-BE49-F238E27FC236}">
                  <a16:creationId xmlns:a16="http://schemas.microsoft.com/office/drawing/2014/main" xmlns="" id="{7AB67564-38DF-41BD-94FE-DE09544B8F82}"/>
                </a:ext>
              </a:extLst>
            </p:cNvPr>
            <p:cNvSpPr/>
            <p:nvPr/>
          </p:nvSpPr>
          <p:spPr>
            <a:xfrm>
              <a:off x="-623668" y="3954431"/>
              <a:ext cx="2713589" cy="916148"/>
            </a:xfrm>
            <a:prstGeom prst="flowChartTerminator">
              <a:avLst/>
            </a:prstGeom>
            <a:solidFill>
              <a:srgbClr val="00A4B3"/>
            </a:solidFill>
            <a:ln w="412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94523" y="4043173"/>
              <a:ext cx="170934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Interconnect with </a:t>
              </a:r>
              <a:r>
                <a:rPr lang="en-GB" sz="1400" dirty="0">
                  <a:solidFill>
                    <a:srgbClr val="FFDC00"/>
                  </a:solidFill>
                </a:rPr>
                <a:t>festivals </a:t>
              </a:r>
              <a:r>
                <a:rPr lang="en-GB" sz="1400" dirty="0">
                  <a:solidFill>
                    <a:schemeClr val="bg1"/>
                  </a:solidFill>
                </a:rPr>
                <a:t>from around the globe. 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971600" y="1486525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A4B3"/>
                </a:solidFill>
              </a:rPr>
              <a:t>Projects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help students work collaboratively and develop their speaking skills in a structured way, building autonomy and promoting creativity</a:t>
            </a: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03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51520" y="3957340"/>
            <a:ext cx="3925888" cy="2640012"/>
            <a:chOff x="251520" y="3957340"/>
            <a:chExt cx="3925888" cy="2640012"/>
          </a:xfrm>
        </p:grpSpPr>
        <p:pic>
          <p:nvPicPr>
            <p:cNvPr id="4101" name="Picture 5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" r="4080"/>
            <a:stretch/>
          </p:blipFill>
          <p:spPr bwMode="auto">
            <a:xfrm>
              <a:off x="611560" y="4311547"/>
              <a:ext cx="3020347" cy="17817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4" descr="C:\Users\cto2672\Desktop\Give Me Five!\Sales Presentation 2018\Links\Links\29.pn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3957340"/>
              <a:ext cx="3925888" cy="2640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4624"/>
            <a:ext cx="8122096" cy="1143000"/>
          </a:xfrm>
        </p:spPr>
        <p:txBody>
          <a:bodyPr>
            <a:normAutofit/>
          </a:bodyPr>
          <a:lstStyle/>
          <a:p>
            <a:r>
              <a:rPr lang="en-GB" sz="3200" dirty="0"/>
              <a:t>21</a:t>
            </a:r>
            <a:r>
              <a:rPr lang="en-GB" sz="3200" baseline="30000" dirty="0"/>
              <a:t>st</a:t>
            </a:r>
            <a:r>
              <a:rPr lang="en-GB" sz="3200" dirty="0"/>
              <a:t> Century Skills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064" y="1556792"/>
            <a:ext cx="8275156" cy="504056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There is a comprehensive </a:t>
            </a:r>
            <a:r>
              <a:rPr lang="en-GB" sz="1800" b="1" dirty="0">
                <a:solidFill>
                  <a:srgbClr val="00A4B3"/>
                </a:solidFill>
              </a:rPr>
              <a:t>21</a:t>
            </a:r>
            <a:r>
              <a:rPr lang="en-GB" sz="1800" b="1" baseline="30000" dirty="0">
                <a:solidFill>
                  <a:srgbClr val="00A4B3"/>
                </a:solidFill>
              </a:rPr>
              <a:t>st</a:t>
            </a:r>
            <a:r>
              <a:rPr lang="en-GB" sz="1800" b="1" dirty="0">
                <a:solidFill>
                  <a:srgbClr val="00A4B3"/>
                </a:solidFill>
              </a:rPr>
              <a:t> century skills 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development programme</a:t>
            </a:r>
            <a:r>
              <a:rPr lang="en-GB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53" name="Picture 5" descr="C:\Users\cto2672\Desktop\Give Me Five!\Sales Presentation 2018\Links\Links\2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46" y="2570278"/>
            <a:ext cx="2219192" cy="114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16907" y="5791616"/>
            <a:ext cx="497557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900" dirty="0">
              <a:solidFill>
                <a:srgbClr val="00A4B3"/>
              </a:solidFill>
            </a:endParaRPr>
          </a:p>
          <a:p>
            <a:r>
              <a:rPr lang="en-GB" sz="1400" dirty="0">
                <a:solidFill>
                  <a:srgbClr val="00A4B3"/>
                </a:solidFill>
              </a:rPr>
              <a:t>c</a:t>
            </a:r>
            <a:r>
              <a:rPr lang="en-GB" sz="1400" dirty="0" smtClean="0">
                <a:solidFill>
                  <a:srgbClr val="00A4B3"/>
                </a:solidFill>
              </a:rPr>
              <a:t>ontextualise the </a:t>
            </a:r>
            <a:r>
              <a:rPr lang="en-GB" sz="1400" dirty="0">
                <a:solidFill>
                  <a:srgbClr val="00A4B3"/>
                </a:solidFill>
              </a:rPr>
              <a:t>21</a:t>
            </a:r>
            <a:r>
              <a:rPr lang="en-GB" sz="1400" baseline="30000" dirty="0">
                <a:solidFill>
                  <a:srgbClr val="00A4B3"/>
                </a:solidFill>
              </a:rPr>
              <a:t>st</a:t>
            </a:r>
            <a:r>
              <a:rPr lang="en-GB" sz="1400" dirty="0">
                <a:solidFill>
                  <a:srgbClr val="00A4B3"/>
                </a:solidFill>
              </a:rPr>
              <a:t> Century </a:t>
            </a:r>
            <a:r>
              <a:rPr lang="en-GB" sz="1400" dirty="0" smtClean="0">
                <a:solidFill>
                  <a:srgbClr val="00A4B3"/>
                </a:solidFill>
              </a:rPr>
              <a:t>skills with topics and themes.</a:t>
            </a:r>
            <a:endParaRPr lang="en-GB" sz="1400" dirty="0">
              <a:solidFill>
                <a:srgbClr val="00A4B3"/>
              </a:solidFill>
            </a:endParaRPr>
          </a:p>
        </p:txBody>
      </p:sp>
      <p:pic>
        <p:nvPicPr>
          <p:cNvPr id="4099" name="Picture 3" descr="C:\Users\cto2672\Desktop\Give Me Five!\Sales Presentation 2018\21C_PNGs\4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413" y="2636912"/>
            <a:ext cx="2198523" cy="103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cto2672\Desktop\Give Me Five!\Sales Presentation 2018\21C_PNGs\39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565" y="2651911"/>
            <a:ext cx="2198523" cy="102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cto2672\Desktop\Give Me Five!\Sales Presentation 2018\21C_PNGs\4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717" y="2651911"/>
            <a:ext cx="2198523" cy="102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47" y="2528601"/>
            <a:ext cx="1947133" cy="24125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840760" y="5013176"/>
            <a:ext cx="2267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British 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culture </a:t>
            </a:r>
            <a:r>
              <a:rPr lang="en-GB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lessons encourage students to 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think about their own </a:t>
            </a:r>
            <a:r>
              <a:rPr lang="en-GB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culture.</a:t>
            </a: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51920" y="4413019"/>
            <a:ext cx="2434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Channel 21 videos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92611" y="5035900"/>
            <a:ext cx="2623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sz="1400" dirty="0">
                <a:solidFill>
                  <a:srgbClr val="00A4B3"/>
                </a:solidFill>
              </a:rPr>
              <a:t>b</a:t>
            </a:r>
            <a:r>
              <a:rPr lang="en-GB" sz="1400" dirty="0" smtClean="0">
                <a:solidFill>
                  <a:srgbClr val="00A4B3"/>
                </a:solidFill>
              </a:rPr>
              <a:t>uild </a:t>
            </a:r>
            <a:r>
              <a:rPr lang="en-GB" sz="1400" dirty="0">
                <a:solidFill>
                  <a:srgbClr val="00A4B3"/>
                </a:solidFill>
              </a:rPr>
              <a:t>visual </a:t>
            </a:r>
            <a:r>
              <a:rPr lang="en-GB" sz="1400" dirty="0" smtClean="0">
                <a:solidFill>
                  <a:srgbClr val="00A4B3"/>
                </a:solidFill>
              </a:rPr>
              <a:t>literacy,</a:t>
            </a:r>
            <a:endParaRPr lang="pl-PL" sz="1400" dirty="0">
              <a:solidFill>
                <a:srgbClr val="00A4B3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92611" y="4819876"/>
            <a:ext cx="3055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A4B3"/>
                </a:solidFill>
              </a:rPr>
              <a:t>a</a:t>
            </a:r>
            <a:r>
              <a:rPr lang="en-GB" sz="1400" dirty="0" smtClean="0">
                <a:solidFill>
                  <a:srgbClr val="00A4B3"/>
                </a:solidFill>
              </a:rPr>
              <a:t>re </a:t>
            </a:r>
            <a:r>
              <a:rPr lang="en-GB" sz="1400" dirty="0">
                <a:solidFill>
                  <a:srgbClr val="00A4B3"/>
                </a:solidFill>
              </a:rPr>
              <a:t>presented by </a:t>
            </a:r>
            <a:r>
              <a:rPr lang="en-GB" sz="1400" dirty="0" smtClean="0">
                <a:solidFill>
                  <a:srgbClr val="00A4B3"/>
                </a:solidFill>
              </a:rPr>
              <a:t>children,</a:t>
            </a:r>
            <a:endParaRPr lang="pl-PL" sz="1400" dirty="0">
              <a:solidFill>
                <a:srgbClr val="00A4B3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01298" y="5569495"/>
            <a:ext cx="3262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A4B3"/>
                </a:solidFill>
              </a:rPr>
              <a:t>p</a:t>
            </a:r>
            <a:r>
              <a:rPr lang="en-GB" sz="1400" dirty="0" smtClean="0">
                <a:solidFill>
                  <a:srgbClr val="00A4B3"/>
                </a:solidFill>
              </a:rPr>
              <a:t>rovide </a:t>
            </a:r>
            <a:r>
              <a:rPr lang="en-GB" sz="1400" dirty="0">
                <a:solidFill>
                  <a:srgbClr val="00A4B3"/>
                </a:solidFill>
              </a:rPr>
              <a:t>authentic </a:t>
            </a:r>
            <a:r>
              <a:rPr lang="en-GB" sz="1400" dirty="0" smtClean="0">
                <a:solidFill>
                  <a:srgbClr val="00A4B3"/>
                </a:solidFill>
              </a:rPr>
              <a:t>communication,</a:t>
            </a:r>
            <a:endParaRPr lang="en-GB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251520" y="2180764"/>
            <a:ext cx="71670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Each unit features a Channel 21 page that introduces one of four different </a:t>
            </a:r>
            <a:r>
              <a:rPr lang="en-GB" sz="1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themes:</a:t>
            </a:r>
            <a:r>
              <a:rPr lang="en-GB" sz="1500" dirty="0" smtClean="0"/>
              <a:t> </a:t>
            </a:r>
            <a:endParaRPr lang="en-GB" sz="1500" dirty="0"/>
          </a:p>
          <a:p>
            <a:endParaRPr lang="en-GB" dirty="0"/>
          </a:p>
        </p:txBody>
      </p:sp>
      <p:pic>
        <p:nvPicPr>
          <p:cNvPr id="2051" name="Picture 3" descr="C:\Users\cto2672\Desktop\Give Me Five!\Sales Presentation 2018\Links\Links\28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45024"/>
            <a:ext cx="1656464" cy="165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21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/>
      <p:bldP spid="5" grpId="0"/>
      <p:bldP spid="7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Helvetica-Condensed"/>
        <a:ea typeface=""/>
        <a:cs typeface=""/>
      </a:majorFont>
      <a:minorFont>
        <a:latin typeface="Helvetica-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5443</TotalTime>
  <Words>505</Words>
  <Application>Microsoft Office PowerPoint</Application>
  <PresentationFormat>On-screen Show (4:3)</PresentationFormat>
  <Paragraphs>98</Paragraphs>
  <Slides>14</Slides>
  <Notes>14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Office Theme</vt:lpstr>
      <vt:lpstr>Custom Design</vt:lpstr>
      <vt:lpstr>1_Custom Design</vt:lpstr>
      <vt:lpstr>PowerPoint Presentation</vt:lpstr>
      <vt:lpstr>Become a Team</vt:lpstr>
      <vt:lpstr>Steps to successful collaboration</vt:lpstr>
      <vt:lpstr> Collaborate, Communicate  and Celebrate Success</vt:lpstr>
      <vt:lpstr>Maximising Learner Engagement</vt:lpstr>
      <vt:lpstr>Stories</vt:lpstr>
      <vt:lpstr>Songs</vt:lpstr>
      <vt:lpstr>Projects</vt:lpstr>
      <vt:lpstr>21st Century Skills</vt:lpstr>
      <vt:lpstr>Learning powered by NAVIO</vt:lpstr>
      <vt:lpstr>Levels</vt:lpstr>
      <vt:lpstr>Teacher’s Resources</vt:lpstr>
      <vt:lpstr>Pupil’s Resources</vt:lpstr>
      <vt:lpstr>PowerPoint Presentation</vt:lpstr>
    </vt:vector>
  </TitlesOfParts>
  <Company>Springer-SBM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Tricot, Chere</dc:creator>
  <cp:lastModifiedBy>Mariam Gogsadze</cp:lastModifiedBy>
  <cp:revision>174</cp:revision>
  <cp:lastPrinted>2018-04-13T16:28:22Z</cp:lastPrinted>
  <dcterms:created xsi:type="dcterms:W3CDTF">2018-04-06T14:46:55Z</dcterms:created>
  <dcterms:modified xsi:type="dcterms:W3CDTF">2022-02-10T07:48:53Z</dcterms:modified>
</cp:coreProperties>
</file>