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8" r:id="rId4"/>
    <p:sldId id="259" r:id="rId5"/>
    <p:sldId id="261" r:id="rId6"/>
    <p:sldId id="262" r:id="rId7"/>
    <p:sldId id="263" r:id="rId8"/>
    <p:sldId id="264" r:id="rId9"/>
    <p:sldId id="265" r:id="rId10"/>
    <p:sldId id="268"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03" autoAdjust="0"/>
  </p:normalViewPr>
  <p:slideViewPr>
    <p:cSldViewPr showGuides="1">
      <p:cViewPr varScale="1">
        <p:scale>
          <a:sx n="51" d="100"/>
          <a:sy n="51" d="100"/>
        </p:scale>
        <p:origin x="-171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A87E2-BAC4-4531-BC86-6EDFF8D175F7}" type="datetimeFigureOut">
              <a:rPr lang="en-GB" smtClean="0"/>
              <a:t>11/02/2019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AB587-7B01-4BFF-8CEF-7F53CC3D76DF}" type="slidenum">
              <a:rPr lang="en-GB" smtClean="0"/>
              <a:t>‹#›</a:t>
            </a:fld>
            <a:endParaRPr lang="en-GB"/>
          </a:p>
        </p:txBody>
      </p:sp>
    </p:spTree>
    <p:extLst>
      <p:ext uri="{BB962C8B-B14F-4D97-AF65-F5344CB8AC3E}">
        <p14:creationId xmlns:p14="http://schemas.microsoft.com/office/powerpoint/2010/main" val="279146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00000000-1234-1234-1234-123412341234}" type="slidenum">
              <a:rPr lang="en-GB" smtClean="0">
                <a:solidFill>
                  <a:prstClr val="black"/>
                </a:solidFill>
                <a:ea typeface="Calibri"/>
                <a:cs typeface="Calibri"/>
                <a:sym typeface="Calibri"/>
              </a:rPr>
              <a:pPr/>
              <a:t>1</a:t>
            </a:fld>
            <a:endParaRPr lang="en-GB">
              <a:solidFill>
                <a:prstClr val="black"/>
              </a:solidFill>
              <a:ea typeface="Calibri"/>
              <a:cs typeface="Calibri"/>
              <a:sym typeface="Calibri"/>
            </a:endParaRPr>
          </a:p>
        </p:txBody>
      </p:sp>
    </p:spTree>
    <p:extLst>
      <p:ext uri="{BB962C8B-B14F-4D97-AF65-F5344CB8AC3E}">
        <p14:creationId xmlns:p14="http://schemas.microsoft.com/office/powerpoint/2010/main" val="112429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Skillful</a:t>
            </a:r>
            <a:r>
              <a:rPr lang="en-GB" dirty="0" smtClean="0"/>
              <a:t> similarly</a:t>
            </a:r>
            <a:r>
              <a:rPr lang="en-GB" baseline="0" dirty="0" smtClean="0"/>
              <a:t> </a:t>
            </a:r>
            <a:r>
              <a:rPr lang="en-GB" dirty="0" smtClean="0"/>
              <a:t>provides tools that</a:t>
            </a:r>
            <a:r>
              <a:rPr lang="en-GB" baseline="0" dirty="0" smtClean="0"/>
              <a:t> teachers </a:t>
            </a:r>
            <a:r>
              <a:rPr lang="en-GB" baseline="0" dirty="0"/>
              <a:t>can use to prepare for their classes and to monitor their students’ </a:t>
            </a:r>
            <a:r>
              <a:rPr lang="en-GB" baseline="0" dirty="0" smtClean="0"/>
              <a:t>progress – alongside the components on the slide, the teacher’s pack also includes a copy of digital student’s book. </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10</a:t>
            </a:fld>
            <a:endParaRPr lang="en-GB"/>
          </a:p>
        </p:txBody>
      </p:sp>
    </p:spTree>
    <p:extLst>
      <p:ext uri="{BB962C8B-B14F-4D97-AF65-F5344CB8AC3E}">
        <p14:creationId xmlns:p14="http://schemas.microsoft.com/office/powerpoint/2010/main" val="158159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AB587-7B01-4BFF-8CEF-7F53CC3D76DF}" type="slidenum">
              <a:rPr lang="en-GB" smtClean="0"/>
              <a:t>11</a:t>
            </a:fld>
            <a:endParaRPr lang="en-GB"/>
          </a:p>
        </p:txBody>
      </p:sp>
    </p:spTree>
    <p:extLst>
      <p:ext uri="{BB962C8B-B14F-4D97-AF65-F5344CB8AC3E}">
        <p14:creationId xmlns:p14="http://schemas.microsoft.com/office/powerpoint/2010/main" val="348329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1" dirty="0" smtClean="0"/>
              <a:t>Ask the audience:</a:t>
            </a:r>
            <a:r>
              <a:rPr lang="en-GB" baseline="0" dirty="0" smtClean="0"/>
              <a:t> W</a:t>
            </a:r>
            <a:r>
              <a:rPr lang="en-GB" dirty="0" smtClean="0"/>
              <a:t>hat</a:t>
            </a:r>
            <a:r>
              <a:rPr lang="en-GB" baseline="0" dirty="0" smtClean="0"/>
              <a:t> </a:t>
            </a:r>
            <a:r>
              <a:rPr lang="en-GB" baseline="0" dirty="0"/>
              <a:t>are </a:t>
            </a:r>
            <a:r>
              <a:rPr lang="en-GB" baseline="0" dirty="0" smtClean="0"/>
              <a:t>the core skill-sets that students today need to achieve </a:t>
            </a:r>
            <a:r>
              <a:rPr lang="en-GB" baseline="0" dirty="0"/>
              <a:t>success in the university and </a:t>
            </a:r>
            <a:r>
              <a:rPr lang="en-GB" baseline="0" dirty="0" smtClean="0"/>
              <a:t>beyond and how can teachers help them develop these skills? </a:t>
            </a:r>
            <a:r>
              <a:rPr lang="en-GB" baseline="0" dirty="0"/>
              <a:t>We can break these down to four key competencies.</a:t>
            </a:r>
          </a:p>
          <a:p>
            <a:endParaRPr lang="en-GB" baseline="0" dirty="0"/>
          </a:p>
          <a:p>
            <a:pPr marL="171450" indent="-171450">
              <a:buFontTx/>
              <a:buChar char="-"/>
            </a:pPr>
            <a:r>
              <a:rPr lang="en-GB" baseline="0" dirty="0"/>
              <a:t>Empowering them with skills to improve their academic performance</a:t>
            </a:r>
          </a:p>
          <a:p>
            <a:pPr marL="171450" indent="-171450">
              <a:buFontTx/>
              <a:buChar char="-"/>
            </a:pPr>
            <a:r>
              <a:rPr lang="en-GB" baseline="0" dirty="0"/>
              <a:t>Strengthening their language skills</a:t>
            </a:r>
          </a:p>
          <a:p>
            <a:pPr marL="171450" indent="-171450">
              <a:buFontTx/>
              <a:buChar char="-"/>
            </a:pPr>
            <a:r>
              <a:rPr lang="en-GB" baseline="0" dirty="0"/>
              <a:t>Developing their critical thinking skills</a:t>
            </a:r>
          </a:p>
          <a:p>
            <a:pPr marL="171450" indent="-171450">
              <a:buFontTx/>
              <a:buChar char="-"/>
            </a:pPr>
            <a:r>
              <a:rPr lang="en-GB" baseline="0" dirty="0"/>
              <a:t>Helping them to confidently express ideas and opinions   </a:t>
            </a:r>
          </a:p>
          <a:p>
            <a:pPr marL="171450" indent="-171450">
              <a:buFontTx/>
              <a:buChar char="-"/>
            </a:pPr>
            <a:endParaRPr lang="en-GB" baseline="0" dirty="0"/>
          </a:p>
          <a:p>
            <a:pPr marL="0" indent="0">
              <a:buFontTx/>
              <a:buNone/>
            </a:pPr>
            <a:r>
              <a:rPr lang="en-GB" baseline="0" dirty="0"/>
              <a:t>Now let’s </a:t>
            </a:r>
            <a:r>
              <a:rPr lang="en-GB" baseline="0" dirty="0" smtClean="0"/>
              <a:t>look at </a:t>
            </a:r>
            <a:r>
              <a:rPr lang="en-GB" baseline="0" dirty="0"/>
              <a:t>each one of these skills in detail to see how we can develop these in the classroom.</a:t>
            </a:r>
          </a:p>
        </p:txBody>
      </p:sp>
      <p:sp>
        <p:nvSpPr>
          <p:cNvPr id="4" name="Slide Number Placeholder 3"/>
          <p:cNvSpPr>
            <a:spLocks noGrp="1"/>
          </p:cNvSpPr>
          <p:nvPr>
            <p:ph type="sldNum" sz="quarter" idx="10"/>
          </p:nvPr>
        </p:nvSpPr>
        <p:spPr/>
        <p:txBody>
          <a:bodyPr/>
          <a:lstStyle/>
          <a:p>
            <a:fld id="{D8CA2D08-C323-4EB4-A3FE-CBB13C24B96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6913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Using</a:t>
            </a:r>
            <a:r>
              <a:rPr lang="en-GB" b="0" baseline="0" dirty="0" smtClean="0"/>
              <a:t> </a:t>
            </a:r>
            <a:r>
              <a:rPr lang="en-GB" b="0" baseline="0" dirty="0"/>
              <a:t>a </a:t>
            </a:r>
            <a:r>
              <a:rPr lang="en-GB" b="1" dirty="0"/>
              <a:t>dual skills </a:t>
            </a:r>
            <a:r>
              <a:rPr lang="en-GB" b="1" dirty="0" smtClean="0"/>
              <a:t>approach</a:t>
            </a:r>
            <a:r>
              <a:rPr lang="en-GB" dirty="0" smtClean="0"/>
              <a:t> gives</a:t>
            </a:r>
            <a:r>
              <a:rPr lang="en-GB" baseline="0" dirty="0" smtClean="0"/>
              <a:t> students the language expertise needed for high-level academic success, </a:t>
            </a:r>
            <a:r>
              <a:rPr lang="en-GB" baseline="0" dirty="0"/>
              <a:t>as students master </a:t>
            </a:r>
            <a:r>
              <a:rPr lang="en-GB" baseline="0" dirty="0" smtClean="0"/>
              <a:t>all </a:t>
            </a:r>
            <a:r>
              <a:rPr lang="en-GB" baseline="0" dirty="0"/>
              <a:t>four language skills more thoroughly.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Following a </a:t>
            </a:r>
            <a:r>
              <a:rPr lang="en-GB" b="1" baseline="0" dirty="0"/>
              <a:t>shared topic syllabus</a:t>
            </a:r>
            <a:r>
              <a:rPr lang="en-GB" baseline="0" dirty="0"/>
              <a:t>, the </a:t>
            </a:r>
            <a:r>
              <a:rPr lang="en-GB" baseline="0" dirty="0" err="1"/>
              <a:t>Skillful</a:t>
            </a:r>
            <a:r>
              <a:rPr lang="en-GB" baseline="0" dirty="0"/>
              <a:t> Second Edition Student’s Books can be combined seamlessly or used </a:t>
            </a:r>
            <a:r>
              <a:rPr lang="en-GB" baseline="0" dirty="0" smtClean="0"/>
              <a:t>independently. </a:t>
            </a:r>
            <a:r>
              <a:rPr lang="en-GB" i="0" baseline="0" dirty="0"/>
              <a:t>Reading and Writing </a:t>
            </a:r>
            <a:r>
              <a:rPr lang="en-GB" i="0" baseline="0" dirty="0" smtClean="0"/>
              <a:t>Student’s Books introduces </a:t>
            </a:r>
            <a:r>
              <a:rPr lang="en-GB" i="0" baseline="0" dirty="0"/>
              <a:t>core grammar and vocabulary concepts and Listening and Speaking </a:t>
            </a:r>
            <a:r>
              <a:rPr lang="en-GB" i="0" baseline="0" dirty="0" smtClean="0"/>
              <a:t>Student’s Books expand </a:t>
            </a:r>
            <a:r>
              <a:rPr lang="en-GB" i="0" baseline="0" dirty="0"/>
              <a:t>on them</a:t>
            </a:r>
            <a:r>
              <a:rPr lang="en-GB" i="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for sales-rep’s information: </a:t>
            </a:r>
            <a:r>
              <a:rPr lang="en-GB" baseline="0" dirty="0" smtClean="0"/>
              <a:t>In each of the </a:t>
            </a:r>
            <a:r>
              <a:rPr lang="en-GB" baseline="0" dirty="0" err="1" smtClean="0"/>
              <a:t>Skillful</a:t>
            </a:r>
            <a:r>
              <a:rPr lang="en-GB" baseline="0" dirty="0" smtClean="0"/>
              <a:t> Student Books, for all levels, one receptive skill is paired with a productive skill – reading with writing; listening with speaking.</a:t>
            </a:r>
          </a:p>
          <a:p>
            <a:endParaRPr lang="en-GB" dirty="0"/>
          </a:p>
          <a:p>
            <a:endParaRPr lang="en-GB" dirty="0"/>
          </a:p>
          <a:p>
            <a:endParaRPr lang="en-GB" baseline="0" dirty="0"/>
          </a:p>
          <a:p>
            <a:endParaRPr lang="en-GB" i="0" baseline="0" dirty="0"/>
          </a:p>
        </p:txBody>
      </p:sp>
      <p:sp>
        <p:nvSpPr>
          <p:cNvPr id="4" name="Slide Number Placeholder 3"/>
          <p:cNvSpPr>
            <a:spLocks noGrp="1"/>
          </p:cNvSpPr>
          <p:nvPr>
            <p:ph type="sldNum" sz="quarter" idx="10"/>
          </p:nvPr>
        </p:nvSpPr>
        <p:spPr/>
        <p:txBody>
          <a:bodyPr/>
          <a:lstStyle/>
          <a:p>
            <a:fld id="{D8CA2D08-C323-4EB4-A3FE-CBB13C24B966}" type="slidenum">
              <a:rPr lang="en-GB" smtClean="0"/>
              <a:t>3</a:t>
            </a:fld>
            <a:endParaRPr lang="en-GB"/>
          </a:p>
        </p:txBody>
      </p:sp>
    </p:spTree>
    <p:extLst>
      <p:ext uri="{BB962C8B-B14F-4D97-AF65-F5344CB8AC3E}">
        <p14:creationId xmlns:p14="http://schemas.microsoft.com/office/powerpoint/2010/main" val="176623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each unit of the </a:t>
            </a:r>
            <a:r>
              <a:rPr lang="en-GB" dirty="0" err="1"/>
              <a:t>Skillful</a:t>
            </a:r>
            <a:r>
              <a:rPr lang="en-GB" dirty="0"/>
              <a:t> Second Edition Reading and Writing</a:t>
            </a:r>
            <a:r>
              <a:rPr lang="en-GB" baseline="0" dirty="0"/>
              <a:t> Student’s Books, </a:t>
            </a:r>
            <a:r>
              <a:rPr lang="en-GB" dirty="0"/>
              <a:t>students are presented with two</a:t>
            </a:r>
            <a:r>
              <a:rPr lang="en-GB" baseline="0" dirty="0"/>
              <a:t> reading lessons which cover different aspects of the topic. These are paired with </a:t>
            </a:r>
            <a:r>
              <a:rPr lang="en-GB" baseline="0" dirty="0" smtClean="0"/>
              <a:t>writing </a:t>
            </a:r>
            <a:r>
              <a:rPr lang="en-GB" baseline="0" dirty="0"/>
              <a:t>model </a:t>
            </a:r>
            <a:r>
              <a:rPr lang="en-GB" baseline="0" dirty="0" smtClean="0"/>
              <a:t>tasks </a:t>
            </a:r>
            <a:r>
              <a:rPr lang="en-GB" baseline="0" dirty="0"/>
              <a:t>so that the students can organise ideas and language in preparation for their </a:t>
            </a:r>
            <a:r>
              <a:rPr lang="en-GB" baseline="0" dirty="0" smtClean="0"/>
              <a:t>final task at the end of the unit.</a:t>
            </a:r>
            <a:endParaRPr lang="en-GB" dirty="0"/>
          </a:p>
          <a:p>
            <a:endParaRPr lang="en-GB" dirty="0"/>
          </a:p>
          <a:p>
            <a:r>
              <a:rPr lang="en-GB" b="1" dirty="0"/>
              <a:t>Reading Sections: </a:t>
            </a:r>
            <a:r>
              <a:rPr lang="en-GB" dirty="0"/>
              <a:t>Every Reading section helps develop new reading skills.</a:t>
            </a:r>
            <a:r>
              <a:rPr lang="en-GB" baseline="0" dirty="0"/>
              <a:t> Vocabulary sections that come before every reading text prepare students for the reading activities.</a:t>
            </a:r>
          </a:p>
          <a:p>
            <a:endParaRPr lang="en-GB" baseline="0" dirty="0"/>
          </a:p>
          <a:p>
            <a:r>
              <a:rPr lang="en-GB" b="1" baseline="0" dirty="0"/>
              <a:t>Glossary: </a:t>
            </a:r>
            <a:r>
              <a:rPr lang="en-GB" baseline="0" dirty="0"/>
              <a:t>Mini glossaries, in addition to vocabulary previews and vocabulary pages throughout the unit, help students to easily </a:t>
            </a:r>
            <a:r>
              <a:rPr lang="en-GB" baseline="0" dirty="0" smtClean="0"/>
              <a:t>understand and go through </a:t>
            </a:r>
            <a:r>
              <a:rPr lang="en-GB" baseline="0" dirty="0"/>
              <a:t>the texts. </a:t>
            </a:r>
          </a:p>
          <a:p>
            <a:endParaRPr lang="en-GB" baseline="0" dirty="0"/>
          </a:p>
          <a:p>
            <a:r>
              <a:rPr lang="en-GB" b="1" baseline="0" dirty="0"/>
              <a:t>Writing Model: </a:t>
            </a:r>
            <a:r>
              <a:rPr lang="en-GB" baseline="0" dirty="0"/>
              <a:t>The </a:t>
            </a:r>
            <a:r>
              <a:rPr lang="en-GB" baseline="0" dirty="0" err="1"/>
              <a:t>Analyze</a:t>
            </a:r>
            <a:r>
              <a:rPr lang="en-GB" baseline="0" dirty="0"/>
              <a:t> sections introduce additional scaffolding to help teach productive skills by providing a model answer. Students get to discuss their ideas. Then they can brainstorm and plan their final writing task, which is usually a paragraph or an essay.</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4</a:t>
            </a:fld>
            <a:endParaRPr lang="en-GB"/>
          </a:p>
        </p:txBody>
      </p:sp>
    </p:spTree>
    <p:extLst>
      <p:ext uri="{BB962C8B-B14F-4D97-AF65-F5344CB8AC3E}">
        <p14:creationId xmlns:p14="http://schemas.microsoft.com/office/powerpoint/2010/main" val="38367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a:t>
            </a:r>
            <a:r>
              <a:rPr lang="en-GB" baseline="0" dirty="0" smtClean="0"/>
              <a:t> </a:t>
            </a:r>
            <a:r>
              <a:rPr lang="en-GB" baseline="0" dirty="0"/>
              <a:t>to the Reading and Writing Student’s Books, in each unit of the Listening and Speaking Student’s Book students are presented with two listening lessons that are paired with speaking model tasks. This allows students to first analyse a model, which then helps them to prepare for the final speaking task at the end of the unit.</a:t>
            </a:r>
            <a:endParaRPr lang="en-GB" dirty="0"/>
          </a:p>
          <a:p>
            <a:endParaRPr lang="en-GB" dirty="0"/>
          </a:p>
          <a:p>
            <a:r>
              <a:rPr lang="en-GB" b="1" dirty="0" smtClean="0"/>
              <a:t>Wordlists (Vocabulary preview): </a:t>
            </a:r>
            <a:r>
              <a:rPr lang="en-GB" dirty="0"/>
              <a:t>The vocabulary syllabus closely follows the Macmillan Dictionary</a:t>
            </a:r>
            <a:r>
              <a:rPr lang="en-GB" baseline="0" dirty="0"/>
              <a:t>’s most frequently used words to help students recognise common words and phrases from real-life situations.</a:t>
            </a:r>
          </a:p>
          <a:p>
            <a:endParaRPr lang="en-GB" baseline="0" dirty="0"/>
          </a:p>
          <a:p>
            <a:r>
              <a:rPr lang="en-GB" b="1" baseline="0" dirty="0"/>
              <a:t>Before you listen: </a:t>
            </a:r>
            <a:r>
              <a:rPr lang="en-GB" baseline="0" dirty="0"/>
              <a:t>Graded vocabulary selected from forthcoming listening activities supports students’ understanding of the audio, while providing a context for future language </a:t>
            </a:r>
            <a:r>
              <a:rPr lang="en-GB" baseline="0" dirty="0" smtClean="0"/>
              <a:t>use.</a:t>
            </a:r>
            <a:endParaRPr lang="en-GB" baseline="0" dirty="0"/>
          </a:p>
          <a:p>
            <a:endParaRPr lang="en-GB" baseline="0" dirty="0"/>
          </a:p>
          <a:p>
            <a:r>
              <a:rPr lang="en-GB" b="1" baseline="0" dirty="0"/>
              <a:t>Speaking model: </a:t>
            </a:r>
            <a:r>
              <a:rPr lang="en-GB" baseline="0" dirty="0"/>
              <a:t>Model text, presented as a dialogue, provides useful practice and engagement with the relevant language structures.</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5</a:t>
            </a:fld>
            <a:endParaRPr lang="en-GB"/>
          </a:p>
        </p:txBody>
      </p:sp>
    </p:spTree>
    <p:extLst>
      <p:ext uri="{BB962C8B-B14F-4D97-AF65-F5344CB8AC3E}">
        <p14:creationId xmlns:p14="http://schemas.microsoft.com/office/powerpoint/2010/main" val="57008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400">
              <a:spcBef>
                <a:spcPts val="0"/>
              </a:spcBef>
              <a:defRPr/>
            </a:pPr>
            <a:r>
              <a:rPr lang="en-GB" dirty="0"/>
              <a:t>Students</a:t>
            </a:r>
            <a:r>
              <a:rPr lang="en-GB" baseline="0" dirty="0"/>
              <a:t> need</a:t>
            </a:r>
            <a:r>
              <a:rPr lang="en-GB" dirty="0"/>
              <a:t> particular</a:t>
            </a:r>
            <a:r>
              <a:rPr lang="en-GB" baseline="0" dirty="0"/>
              <a:t> s</a:t>
            </a:r>
            <a:r>
              <a:rPr lang="en-GB" dirty="0"/>
              <a:t>kills for critically examining issues presented by a speaker or writer.</a:t>
            </a:r>
            <a:r>
              <a:rPr lang="en-GB" baseline="0" dirty="0"/>
              <a:t> This is very useful for academic success regardless of which academic discipline the student is specialising in, and also important for their success in the workplace.</a:t>
            </a:r>
            <a:endParaRPr lang="en-GB" sz="1200" dirty="0"/>
          </a:p>
          <a:p>
            <a:pPr defTabSz="914400">
              <a:spcBef>
                <a:spcPts val="0"/>
              </a:spcBef>
              <a:defRPr/>
            </a:pPr>
            <a:endParaRPr lang="en-GB" sz="1200" dirty="0"/>
          </a:p>
          <a:p>
            <a:pPr defTabSz="914400">
              <a:spcBef>
                <a:spcPts val="0"/>
              </a:spcBef>
              <a:defRPr/>
            </a:pPr>
            <a:r>
              <a:rPr lang="en-GB" sz="1200" b="1" dirty="0" smtClean="0"/>
              <a:t>Point to the Reuters Videos</a:t>
            </a:r>
            <a:r>
              <a:rPr lang="en-GB" sz="1200" b="1" baseline="0" dirty="0" smtClean="0"/>
              <a:t> point on the slide: </a:t>
            </a:r>
            <a:r>
              <a:rPr lang="en-GB" sz="1200" dirty="0" smtClean="0"/>
              <a:t>Students </a:t>
            </a:r>
            <a:r>
              <a:rPr lang="en-GB" sz="1200" dirty="0"/>
              <a:t>find</a:t>
            </a:r>
            <a:r>
              <a:rPr lang="en-GB" sz="1200" baseline="0" dirty="0"/>
              <a:t> learning more interesting if they get to engage with real-life content that is relevant to them. </a:t>
            </a:r>
            <a:r>
              <a:rPr lang="en-GB" sz="1200" dirty="0"/>
              <a:t>Authentic video material from </a:t>
            </a:r>
            <a:r>
              <a:rPr lang="en-GB" sz="1200" b="1" dirty="0"/>
              <a:t>REUTERS® news agency</a:t>
            </a:r>
            <a:r>
              <a:rPr lang="en-GB" sz="1200" dirty="0"/>
              <a:t> is used throughout the </a:t>
            </a:r>
            <a:r>
              <a:rPr lang="en-GB" sz="1200" dirty="0" err="1"/>
              <a:t>Skillful</a:t>
            </a:r>
            <a:r>
              <a:rPr lang="en-GB" sz="1200" dirty="0"/>
              <a:t> course and is easy to access and use.</a:t>
            </a:r>
            <a:r>
              <a:rPr lang="en-GB" sz="1200" baseline="0" dirty="0"/>
              <a:t> </a:t>
            </a:r>
            <a:r>
              <a:rPr lang="en-GB" sz="1200" dirty="0"/>
              <a:t>This dynamic content creates an engaging way to present real-world topics, encourages ideas and debate, introduces key language and vocabulary, and stimulates discussion.</a:t>
            </a:r>
          </a:p>
          <a:p>
            <a:pPr defTabSz="914400">
              <a:spcBef>
                <a:spcPts val="0"/>
              </a:spcBef>
              <a:defRPr/>
            </a:pPr>
            <a:endParaRPr lang="en-GB" sz="1200" dirty="0"/>
          </a:p>
          <a:p>
            <a:pPr defTabSz="914400">
              <a:spcBef>
                <a:spcPts val="0"/>
              </a:spcBef>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Point to the Critical</a:t>
            </a:r>
            <a:r>
              <a:rPr lang="en-US" sz="3200" b="1" baseline="0" dirty="0" smtClean="0"/>
              <a:t> thinking sections point on the slide: </a:t>
            </a:r>
            <a:r>
              <a:rPr lang="en-US" sz="3200" dirty="0" smtClean="0"/>
              <a:t>Students </a:t>
            </a:r>
            <a:r>
              <a:rPr lang="en-US" sz="3200" dirty="0"/>
              <a:t>need to develop the ’sub-skills’ of critical thinking and are encouraged to</a:t>
            </a:r>
            <a:r>
              <a:rPr lang="en-US" sz="3200" baseline="0" dirty="0"/>
              <a:t> </a:t>
            </a:r>
            <a:r>
              <a:rPr lang="en-US" sz="2000" dirty="0"/>
              <a:t>apply existing knowledge and read between the lines,</a:t>
            </a:r>
            <a:r>
              <a:rPr lang="en-US" sz="2000" baseline="0" dirty="0"/>
              <a:t> w</a:t>
            </a:r>
            <a:r>
              <a:rPr lang="en-US" sz="2000" dirty="0"/>
              <a:t>eigh up the positive and negative sides of a situation in order to reach a decision,</a:t>
            </a:r>
            <a:r>
              <a:rPr lang="en-US" sz="2000" baseline="0" dirty="0"/>
              <a:t> r</a:t>
            </a:r>
            <a:r>
              <a:rPr lang="en-US" sz="2000" dirty="0"/>
              <a:t>ank and evaluate </a:t>
            </a:r>
            <a:r>
              <a:rPr lang="en-US" sz="2000" dirty="0" smtClean="0"/>
              <a:t>ideas from what</a:t>
            </a:r>
            <a:r>
              <a:rPr lang="en-US" sz="2000" baseline="0" dirty="0" smtClean="0"/>
              <a:t> they read and hear</a:t>
            </a:r>
            <a:r>
              <a:rPr lang="en-US" sz="2000" dirty="0" smtClean="0"/>
              <a:t>. </a:t>
            </a:r>
            <a:r>
              <a:rPr lang="en-GB" sz="2000" b="1" dirty="0"/>
              <a:t>Critical Thinking Skills </a:t>
            </a:r>
            <a:r>
              <a:rPr lang="en-GB" sz="2000" dirty="0"/>
              <a:t>are integrated with the themes and topics in each </a:t>
            </a:r>
            <a:r>
              <a:rPr lang="en-GB" sz="2000" dirty="0" err="1"/>
              <a:t>Skillful</a:t>
            </a:r>
            <a:r>
              <a:rPr lang="en-GB" sz="2000" dirty="0"/>
              <a:t> unit with clear guidance for teachers on how to teach them in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Point to the </a:t>
            </a:r>
            <a:r>
              <a:rPr lang="en-GB" sz="2000" b="1" dirty="0" err="1" smtClean="0"/>
              <a:t>Infographics</a:t>
            </a:r>
            <a:r>
              <a:rPr lang="en-GB" sz="2000" b="1" dirty="0" smtClean="0"/>
              <a:t> and Discussion</a:t>
            </a:r>
            <a:r>
              <a:rPr lang="en-GB" sz="2000" b="1" baseline="0" dirty="0" smtClean="0"/>
              <a:t> Points on the slide: </a:t>
            </a:r>
            <a:r>
              <a:rPr lang="en-GB" sz="2000" dirty="0" smtClean="0"/>
              <a:t>Analysis </a:t>
            </a:r>
            <a:r>
              <a:rPr lang="en-GB" sz="2000" dirty="0"/>
              <a:t>and discussions are</a:t>
            </a:r>
            <a:r>
              <a:rPr lang="en-GB" sz="2000" baseline="0" dirty="0"/>
              <a:t> important for students to develop critical thinking skills as well as useful to make them independent </a:t>
            </a:r>
            <a:r>
              <a:rPr lang="en-GB" sz="2000" baseline="0" dirty="0" smtClean="0"/>
              <a:t>learners and solve real-life problems in their future workplaces. </a:t>
            </a:r>
            <a:r>
              <a:rPr lang="en-GB" sz="2000" baseline="0" dirty="0" err="1"/>
              <a:t>Skillful</a:t>
            </a:r>
            <a:r>
              <a:rPr lang="en-GB" sz="2000" baseline="0" dirty="0"/>
              <a:t> Second Edition has </a:t>
            </a:r>
            <a:r>
              <a:rPr lang="en-GB" sz="2000" b="1" baseline="0" dirty="0"/>
              <a:t>beautiful </a:t>
            </a:r>
            <a:r>
              <a:rPr lang="en-GB" sz="2000" b="1" baseline="0" dirty="0" err="1"/>
              <a:t>infographics</a:t>
            </a:r>
            <a:r>
              <a:rPr lang="en-GB" sz="2000" b="1" baseline="0" dirty="0"/>
              <a:t> </a:t>
            </a:r>
            <a:r>
              <a:rPr lang="en-GB" sz="2000" b="1" baseline="0" dirty="0" smtClean="0"/>
              <a:t>to </a:t>
            </a:r>
            <a:r>
              <a:rPr lang="en-GB" sz="2000" baseline="0" dirty="0" smtClean="0"/>
              <a:t>open </a:t>
            </a:r>
            <a:r>
              <a:rPr lang="en-GB" sz="2000" baseline="0" dirty="0"/>
              <a:t>each </a:t>
            </a:r>
            <a:r>
              <a:rPr lang="en-GB" sz="2000" baseline="0" dirty="0" smtClean="0"/>
              <a:t>unit to capture attention and engage them. These </a:t>
            </a:r>
            <a:r>
              <a:rPr lang="en-GB" sz="2000" baseline="0" dirty="0" err="1" smtClean="0"/>
              <a:t>infographics</a:t>
            </a:r>
            <a:r>
              <a:rPr lang="en-GB" sz="2000" baseline="0" dirty="0" smtClean="0"/>
              <a:t> and discussion </a:t>
            </a:r>
            <a:r>
              <a:rPr lang="en-GB" sz="2000" baseline="0" dirty="0"/>
              <a:t>points </a:t>
            </a:r>
            <a:r>
              <a:rPr lang="en-GB" sz="2000" baseline="0" dirty="0" smtClean="0"/>
              <a:t>guide </a:t>
            </a:r>
            <a:r>
              <a:rPr lang="en-GB" sz="2000" baseline="0" dirty="0"/>
              <a:t>teachers to encourage students to use analysis and critical thinking skills in the classroom.</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6</a:t>
            </a:fld>
            <a:endParaRPr lang="en-GB"/>
          </a:p>
        </p:txBody>
      </p:sp>
    </p:spTree>
    <p:extLst>
      <p:ext uri="{BB962C8B-B14F-4D97-AF65-F5344CB8AC3E}">
        <p14:creationId xmlns:p14="http://schemas.microsoft.com/office/powerpoint/2010/main" val="109194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1" dirty="0" smtClean="0"/>
              <a:t>Point towards Speaking</a:t>
            </a:r>
            <a:r>
              <a:rPr lang="en-GB" b="1" baseline="0" dirty="0" smtClean="0"/>
              <a:t> and writing models point on the slide: </a:t>
            </a:r>
            <a:r>
              <a:rPr lang="en-GB" b="1" dirty="0" err="1" smtClean="0"/>
              <a:t>Scaffolded</a:t>
            </a:r>
            <a:r>
              <a:rPr lang="en-GB" b="1" dirty="0" smtClean="0"/>
              <a:t> </a:t>
            </a:r>
            <a:r>
              <a:rPr lang="en-GB" b="1" dirty="0"/>
              <a:t>learning</a:t>
            </a:r>
            <a:r>
              <a:rPr lang="en-GB" dirty="0"/>
              <a:t> helps learners gain confidence in developing their productive English language skills </a:t>
            </a:r>
            <a:r>
              <a:rPr lang="en-GB" dirty="0" smtClean="0"/>
              <a:t>(writing </a:t>
            </a:r>
            <a:r>
              <a:rPr lang="en-GB" dirty="0"/>
              <a:t>and </a:t>
            </a:r>
            <a:r>
              <a:rPr lang="en-GB" dirty="0" smtClean="0"/>
              <a:t>speaking). </a:t>
            </a:r>
            <a:r>
              <a:rPr lang="en-GB" dirty="0" err="1"/>
              <a:t>Skillful</a:t>
            </a:r>
            <a:r>
              <a:rPr lang="en-GB" dirty="0"/>
              <a:t> Second Edition</a:t>
            </a:r>
            <a:r>
              <a:rPr lang="en-GB" baseline="0" dirty="0"/>
              <a:t> supports step-by-step learning in every unit for all levels w</a:t>
            </a:r>
            <a:r>
              <a:rPr lang="en-GB" dirty="0"/>
              <a:t>ith vocabulary previews and</a:t>
            </a:r>
            <a:r>
              <a:rPr lang="en-GB" baseline="0" dirty="0"/>
              <a:t> glossaries for the topic, grammar sections, followed by a model writing and speaking text – all of these elements prepare the student for the end-of-the-unit writing or speaking task.  </a:t>
            </a:r>
            <a:endParaRPr lang="en-GB" dirty="0"/>
          </a:p>
          <a:p>
            <a:endParaRPr lang="en-GB" dirty="0"/>
          </a:p>
          <a:p>
            <a:r>
              <a:rPr lang="en-GB" b="1" dirty="0" smtClean="0"/>
              <a:t>Point towards pronunciation</a:t>
            </a:r>
            <a:r>
              <a:rPr lang="en-GB" b="1" baseline="0" dirty="0" smtClean="0"/>
              <a:t> point on the slide: </a:t>
            </a:r>
            <a:r>
              <a:rPr lang="en-GB" b="1" dirty="0" smtClean="0"/>
              <a:t>Increased </a:t>
            </a:r>
            <a:r>
              <a:rPr lang="en-GB" b="1" dirty="0"/>
              <a:t>focus on pronunciation</a:t>
            </a:r>
            <a:r>
              <a:rPr lang="en-GB" dirty="0"/>
              <a:t> in speaking activities helps students express themselves more clearly when speaking and provides them with a better understanding of spoken English.</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Point towards the Vocabulary sections, mini glossaries, academic word lists point on the slide: </a:t>
            </a:r>
            <a:r>
              <a:rPr lang="en-GB" baseline="0" dirty="0" smtClean="0"/>
              <a:t>Students </a:t>
            </a:r>
            <a:r>
              <a:rPr lang="en-GB" baseline="0" dirty="0"/>
              <a:t>need to learn the vocabulary they need to communicate their ideas clearly and effectively throughout their career. </a:t>
            </a:r>
            <a:r>
              <a:rPr lang="en-GB" dirty="0"/>
              <a:t>The </a:t>
            </a:r>
            <a:r>
              <a:rPr lang="en-GB" dirty="0" err="1"/>
              <a:t>Skillful</a:t>
            </a:r>
            <a:r>
              <a:rPr lang="en-GB" dirty="0"/>
              <a:t> syllabus features an </a:t>
            </a:r>
            <a:r>
              <a:rPr lang="en-GB" b="1" dirty="0"/>
              <a:t>Academic Word List of the 570 </a:t>
            </a:r>
            <a:r>
              <a:rPr lang="en-GB" dirty="0"/>
              <a:t>most frequently</a:t>
            </a:r>
            <a:r>
              <a:rPr lang="en-GB" baseline="0" dirty="0"/>
              <a:t> used words for students and academics.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Point towards Discussion points in unit-openers point on the slide: </a:t>
            </a:r>
            <a:r>
              <a:rPr lang="en-GB" dirty="0" smtClean="0"/>
              <a:t>It is helpful for teachers to have idea-developing </a:t>
            </a:r>
            <a:r>
              <a:rPr lang="en-GB" dirty="0"/>
              <a:t>questions</a:t>
            </a:r>
            <a:r>
              <a:rPr lang="en-GB" baseline="0" dirty="0"/>
              <a:t> to support an active discussion between students in the classroom</a:t>
            </a:r>
            <a:r>
              <a:rPr lang="en-GB" baseline="0" dirty="0" smtClean="0"/>
              <a:t>. </a:t>
            </a:r>
            <a:r>
              <a:rPr lang="en-GB" b="1" dirty="0" err="1" smtClean="0"/>
              <a:t>Infographics</a:t>
            </a:r>
            <a:r>
              <a:rPr lang="en-GB" b="0" dirty="0" smtClean="0"/>
              <a:t> is one way</a:t>
            </a:r>
            <a:r>
              <a:rPr lang="en-GB" b="0" baseline="0" dirty="0" smtClean="0"/>
              <a:t> of doing this. These </a:t>
            </a:r>
            <a:r>
              <a:rPr lang="en-GB" dirty="0" smtClean="0"/>
              <a:t>help </a:t>
            </a:r>
            <a:r>
              <a:rPr lang="en-GB" dirty="0"/>
              <a:t>develop ideas and </a:t>
            </a:r>
            <a:r>
              <a:rPr lang="en-GB" dirty="0" smtClean="0"/>
              <a:t>get</a:t>
            </a:r>
            <a:r>
              <a:rPr lang="en-GB" baseline="0" dirty="0" smtClean="0"/>
              <a:t> </a:t>
            </a:r>
            <a:r>
              <a:rPr lang="en-GB" dirty="0" smtClean="0"/>
              <a:t>learners </a:t>
            </a:r>
            <a:r>
              <a:rPr lang="en-GB" dirty="0"/>
              <a:t>thinking about the topic using their existing knowledge or based on what they can see </a:t>
            </a:r>
            <a:r>
              <a:rPr lang="en-GB" dirty="0" smtClean="0"/>
              <a:t>in </a:t>
            </a:r>
            <a:r>
              <a:rPr lang="en-GB" dirty="0"/>
              <a:t>the </a:t>
            </a:r>
            <a:r>
              <a:rPr lang="en-GB" dirty="0" err="1" smtClean="0"/>
              <a:t>infographic</a:t>
            </a:r>
            <a:r>
              <a:rPr lang="en-GB" dirty="0" smtClean="0"/>
              <a:t>. </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7</a:t>
            </a:fld>
            <a:endParaRPr lang="en-GB"/>
          </a:p>
        </p:txBody>
      </p:sp>
    </p:spTree>
    <p:extLst>
      <p:ext uri="{BB962C8B-B14F-4D97-AF65-F5344CB8AC3E}">
        <p14:creationId xmlns:p14="http://schemas.microsoft.com/office/powerpoint/2010/main" val="42189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smtClean="0"/>
              <a:t>Based on the success of the first edition, </a:t>
            </a:r>
            <a:r>
              <a:rPr lang="en-GB" b="0" dirty="0" err="1" smtClean="0"/>
              <a:t>Skillful</a:t>
            </a:r>
            <a:r>
              <a:rPr lang="en-GB" b="0" baseline="0" dirty="0" smtClean="0"/>
              <a:t> Second Edition maintains the core elements while innovating to keep up with changing learner and teacher needs. Here’s an overview of what is new: </a:t>
            </a:r>
            <a:endParaRPr lang="en-GB" b="0" dirty="0" smtClean="0"/>
          </a:p>
          <a:p>
            <a:endParaRPr lang="en-GB" b="1" dirty="0" smtClean="0"/>
          </a:p>
          <a:p>
            <a:r>
              <a:rPr lang="en-GB" b="1" dirty="0" smtClean="0"/>
              <a:t>100</a:t>
            </a:r>
            <a:r>
              <a:rPr lang="en-GB" b="1" dirty="0"/>
              <a:t>% increase in skills based tasks: </a:t>
            </a:r>
            <a:r>
              <a:rPr lang="en-GB" dirty="0"/>
              <a:t>The skills-based tasks and activities create</a:t>
            </a:r>
            <a:r>
              <a:rPr lang="en-GB" baseline="0" dirty="0"/>
              <a:t> an even stronger focus on developing students’ use of English and expertise in written and spoken communication.</a:t>
            </a:r>
          </a:p>
          <a:p>
            <a:endParaRPr lang="en-GB" baseline="0" dirty="0"/>
          </a:p>
          <a:p>
            <a:r>
              <a:rPr lang="en-GB" b="1" baseline="0" dirty="0"/>
              <a:t>100% increase in pronunciation focus: </a:t>
            </a:r>
            <a:r>
              <a:rPr lang="en-GB" baseline="0" dirty="0"/>
              <a:t>Increased focus on pronunciation in speaking activities helps students express themselves more clearly when speaking and provides them with a better understanding of spoken English.</a:t>
            </a:r>
          </a:p>
          <a:p>
            <a:endParaRPr lang="en-GB" baseline="0" dirty="0"/>
          </a:p>
          <a:p>
            <a:r>
              <a:rPr lang="en-GB" b="1" dirty="0"/>
              <a:t>570 academic words: </a:t>
            </a:r>
            <a:r>
              <a:rPr lang="en-GB" dirty="0"/>
              <a:t>The syllabus</a:t>
            </a:r>
            <a:r>
              <a:rPr lang="en-GB" baseline="0" dirty="0"/>
              <a:t> features an Academic Word List of the 570 most frequently used words for students and academics. This ensures students learn the vocabulary they need to communicate their ideas clearly and effectively throughout their academic career.</a:t>
            </a:r>
          </a:p>
          <a:p>
            <a:endParaRPr lang="en-GB" baseline="0" dirty="0"/>
          </a:p>
          <a:p>
            <a:r>
              <a:rPr lang="en-GB" b="1" baseline="0" dirty="0"/>
              <a:t>Authentic video from Reuters: </a:t>
            </a:r>
            <a:r>
              <a:rPr lang="en-GB" baseline="0" dirty="0"/>
              <a:t>The authentic video material from Reuters news agency is integrated throughout the course. Presenting real-world topics in an interesting way that encourages ideas and debate whilst introducing key language and vocabulary.</a:t>
            </a:r>
          </a:p>
          <a:p>
            <a:endParaRPr lang="en-GB" baseline="0" dirty="0"/>
          </a:p>
          <a:p>
            <a:r>
              <a:rPr lang="en-GB" b="1" baseline="0" dirty="0"/>
              <a:t>Stella Cottrell Study Skills Expert: </a:t>
            </a:r>
            <a:r>
              <a:rPr lang="en-GB" baseline="0" dirty="0"/>
              <a:t>Study Skills sections are based on the work of the pioneer researcher and expert in the field, Stella Cottrell. Students can use the invaluable critical thinking tips and activities taken from her Study Skills Handbook to improve their academic performance.</a:t>
            </a:r>
          </a:p>
          <a:p>
            <a:endParaRPr lang="en-GB" baseline="0" dirty="0"/>
          </a:p>
          <a:p>
            <a:r>
              <a:rPr lang="en-GB" b="1" baseline="0" dirty="0"/>
              <a:t>Over 80% Brand New Content: </a:t>
            </a:r>
            <a:r>
              <a:rPr lang="en-GB" baseline="0" dirty="0"/>
              <a:t>Over 80% of the </a:t>
            </a:r>
            <a:r>
              <a:rPr lang="en-GB" baseline="0" dirty="0" smtClean="0"/>
              <a:t>material in </a:t>
            </a:r>
            <a:r>
              <a:rPr lang="en-GB" baseline="0" dirty="0" err="1" smtClean="0"/>
              <a:t>Skillful</a:t>
            </a:r>
            <a:r>
              <a:rPr lang="en-GB" baseline="0" dirty="0" smtClean="0"/>
              <a:t> Second Edition is completely new. This includes all-new reading texts and articles, video material, as well as practice activities and </a:t>
            </a:r>
            <a:r>
              <a:rPr lang="en-GB" baseline="0" dirty="0"/>
              <a:t>tasks.</a:t>
            </a:r>
            <a:endParaRPr lang="en-GB" dirty="0"/>
          </a:p>
        </p:txBody>
      </p:sp>
      <p:sp>
        <p:nvSpPr>
          <p:cNvPr id="4" name="Slide Number Placeholder 3"/>
          <p:cNvSpPr>
            <a:spLocks noGrp="1"/>
          </p:cNvSpPr>
          <p:nvPr>
            <p:ph type="sldNum" sz="quarter" idx="10"/>
          </p:nvPr>
        </p:nvSpPr>
        <p:spPr/>
        <p:txBody>
          <a:bodyPr/>
          <a:lstStyle/>
          <a:p>
            <a:fld id="{D8CA2D08-C323-4EB4-A3FE-CBB13C24B966}" type="slidenum">
              <a:rPr lang="en-GB" smtClean="0"/>
              <a:t>8</a:t>
            </a:fld>
            <a:endParaRPr lang="en-GB"/>
          </a:p>
        </p:txBody>
      </p:sp>
    </p:spTree>
    <p:extLst>
      <p:ext uri="{BB962C8B-B14F-4D97-AF65-F5344CB8AC3E}">
        <p14:creationId xmlns:p14="http://schemas.microsoft.com/office/powerpoint/2010/main" val="259277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Skillful</a:t>
            </a:r>
            <a:r>
              <a:rPr lang="en-GB" baseline="0" dirty="0" smtClean="0"/>
              <a:t> provides students with the tools to become independent learners. With the option of learning using the Digital Students Book pack or the Student’s Book Pack (print book) both with access to the Online Workbook and Resource Centre. </a:t>
            </a:r>
            <a:endParaRPr lang="en-GB" dirty="0" smtClean="0"/>
          </a:p>
        </p:txBody>
      </p:sp>
      <p:sp>
        <p:nvSpPr>
          <p:cNvPr id="4" name="Slide Number Placeholder 3"/>
          <p:cNvSpPr>
            <a:spLocks noGrp="1"/>
          </p:cNvSpPr>
          <p:nvPr>
            <p:ph type="sldNum" sz="quarter" idx="10"/>
          </p:nvPr>
        </p:nvSpPr>
        <p:spPr/>
        <p:txBody>
          <a:bodyPr/>
          <a:lstStyle/>
          <a:p>
            <a:fld id="{D8CA2D08-C323-4EB4-A3FE-CBB13C24B966}" type="slidenum">
              <a:rPr lang="en-GB" smtClean="0"/>
              <a:t>9</a:t>
            </a:fld>
            <a:endParaRPr lang="en-GB"/>
          </a:p>
        </p:txBody>
      </p:sp>
    </p:spTree>
    <p:extLst>
      <p:ext uri="{BB962C8B-B14F-4D97-AF65-F5344CB8AC3E}">
        <p14:creationId xmlns:p14="http://schemas.microsoft.com/office/powerpoint/2010/main" val="169701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25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8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5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5927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6243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3421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66339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11226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4955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67230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7370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160888"/>
            <a:ext cx="2133600" cy="365125"/>
          </a:xfrm>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64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8624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3154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317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38965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55282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89456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32940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66029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77640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615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138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68107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202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91708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2077054-50D9-4451-B34E-E5AE8BEF3041}" type="datetimeFigureOut">
              <a:rPr lang="en-GB">
                <a:solidFill>
                  <a:prstClr val="black"/>
                </a:solidFill>
              </a:rPr>
              <a:pPr/>
              <a:t>11/02/2019</a:t>
            </a:fld>
            <a:endParaRPr lang="en-GB">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BC3781A-F169-4EDA-B4A5-891D94B5C907}"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4970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0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2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3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6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11EA2-F2BA-5E48-8557-B8A6B41C8A4D}"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CFD1A-4232-F24F-B5DA-EB8EBA70B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5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1111EA2-F2BA-5E48-8557-B8A6B41C8A4D}" type="datetimeFigureOut">
              <a:rPr lang="en-US" smtClean="0">
                <a:solidFill>
                  <a:prstClr val="black">
                    <a:tint val="75000"/>
                  </a:prstClr>
                </a:solidFill>
                <a:cs typeface="Arial"/>
                <a:sym typeface="Arial"/>
              </a:rPr>
              <a:pPr defTabSz="457200"/>
              <a:t>2/11/2019</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F8CFD1A-4232-F24F-B5DA-EB8EBA70B4F6}" type="slidenum">
              <a:rPr lang="en-US" smtClean="0">
                <a:solidFill>
                  <a:prstClr val="black">
                    <a:tint val="75000"/>
                  </a:prstClr>
                </a:solidFill>
                <a:cs typeface="Arial"/>
                <a:sym typeface="Arial"/>
              </a:rPr>
              <a:pPr defTabSz="457200"/>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239874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87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8784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4.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3.png"/><Relationship Id="rId15" Type="http://schemas.openxmlformats.org/officeDocument/2006/relationships/image" Target="../media/image54.jpeg"/><Relationship Id="rId10" Type="http://schemas.openxmlformats.org/officeDocument/2006/relationships/image" Target="../media/image49.jpeg"/><Relationship Id="rId4" Type="http://schemas.openxmlformats.org/officeDocument/2006/relationships/image" Target="../media/image33.png"/><Relationship Id="rId9" Type="http://schemas.openxmlformats.org/officeDocument/2006/relationships/image" Target="../media/image48.jpeg"/><Relationship Id="rId1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26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AA0FAEAD-D736-4999-A7A8-43A0C33DC47C}"/>
              </a:ext>
            </a:extLst>
          </p:cNvPr>
          <p:cNvGrpSpPr/>
          <p:nvPr/>
        </p:nvGrpSpPr>
        <p:grpSpPr>
          <a:xfrm>
            <a:off x="432469" y="1355076"/>
            <a:ext cx="2655207" cy="2266898"/>
            <a:chOff x="432469" y="1355076"/>
            <a:chExt cx="2655207" cy="2266898"/>
          </a:xfrm>
        </p:grpSpPr>
        <p:sp>
          <p:nvSpPr>
            <p:cNvPr id="6" name="TextBox 5"/>
            <p:cNvSpPr txBox="1"/>
            <p:nvPr/>
          </p:nvSpPr>
          <p:spPr>
            <a:xfrm>
              <a:off x="432469" y="2236979"/>
              <a:ext cx="2655207" cy="1384995"/>
            </a:xfrm>
            <a:prstGeom prst="rect">
              <a:avLst/>
            </a:prstGeom>
            <a:noFill/>
          </p:spPr>
          <p:txBody>
            <a:bodyPr wrap="square" rtlCol="0">
              <a:spAutoFit/>
            </a:bodyPr>
            <a:lstStyle/>
            <a:p>
              <a:pPr algn="ctr"/>
              <a:r>
                <a:rPr lang="en-GB" sz="1400" b="1" dirty="0">
                  <a:solidFill>
                    <a:srgbClr val="E64123"/>
                  </a:solidFill>
                </a:rPr>
                <a:t>Teacher’s Presentation Kit</a:t>
              </a:r>
            </a:p>
            <a:p>
              <a:pPr algn="ctr"/>
              <a:r>
                <a:rPr lang="en-GB" sz="1400" dirty="0">
                  <a:solidFill>
                    <a:srgbClr val="6F2109"/>
                  </a:solidFill>
                </a:rPr>
                <a:t>The Presentation Kit provides a page-faithful version of the Student’s Book, activities with answer key, complete with audio and video.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41" y="1355076"/>
              <a:ext cx="993803" cy="993803"/>
            </a:xfrm>
            <a:prstGeom prst="rect">
              <a:avLst/>
            </a:prstGeom>
          </p:spPr>
        </p:pic>
      </p:grpSp>
      <p:grpSp>
        <p:nvGrpSpPr>
          <p:cNvPr id="28" name="Group 27">
            <a:extLst>
              <a:ext uri="{FF2B5EF4-FFF2-40B4-BE49-F238E27FC236}">
                <a16:creationId xmlns:a16="http://schemas.microsoft.com/office/drawing/2014/main" xmlns="" id="{59C7AAE3-421D-4C57-A6DB-91217A62EE0F}"/>
              </a:ext>
            </a:extLst>
          </p:cNvPr>
          <p:cNvGrpSpPr/>
          <p:nvPr/>
        </p:nvGrpSpPr>
        <p:grpSpPr>
          <a:xfrm>
            <a:off x="3275856" y="1355076"/>
            <a:ext cx="2873112" cy="2482341"/>
            <a:chOff x="3275856" y="1355076"/>
            <a:chExt cx="2873112" cy="2482341"/>
          </a:xfrm>
        </p:grpSpPr>
        <p:sp>
          <p:nvSpPr>
            <p:cNvPr id="8" name="TextBox 7"/>
            <p:cNvSpPr txBox="1"/>
            <p:nvPr/>
          </p:nvSpPr>
          <p:spPr>
            <a:xfrm>
              <a:off x="3275856" y="2236979"/>
              <a:ext cx="2873112" cy="1600438"/>
            </a:xfrm>
            <a:prstGeom prst="rect">
              <a:avLst/>
            </a:prstGeom>
            <a:noFill/>
          </p:spPr>
          <p:txBody>
            <a:bodyPr wrap="square" rtlCol="0">
              <a:spAutoFit/>
            </a:bodyPr>
            <a:lstStyle/>
            <a:p>
              <a:pPr algn="ctr"/>
              <a:r>
                <a:rPr lang="en-GB" sz="1400" b="1" dirty="0">
                  <a:solidFill>
                    <a:srgbClr val="E64123"/>
                  </a:solidFill>
                </a:rPr>
                <a:t>Online Workbook – Teacher’s Access</a:t>
              </a:r>
            </a:p>
            <a:p>
              <a:pPr algn="ctr"/>
              <a:r>
                <a:rPr lang="en-GB" sz="1400" dirty="0">
                  <a:solidFill>
                    <a:srgbClr val="6F2109"/>
                  </a:solidFill>
                </a:rPr>
                <a:t>Teachers have access to the Online Workbook, with added access to the </a:t>
              </a:r>
              <a:r>
                <a:rPr lang="en-GB" sz="1400" dirty="0" err="1">
                  <a:solidFill>
                    <a:srgbClr val="6F2109"/>
                  </a:solidFill>
                </a:rPr>
                <a:t>gradebook</a:t>
              </a:r>
              <a:r>
                <a:rPr lang="en-GB" sz="1400" dirty="0">
                  <a:solidFill>
                    <a:srgbClr val="6F2109"/>
                  </a:solidFill>
                </a:rPr>
                <a:t> feature that allows them to view and compare automatically collated scores for individual students.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335" y="1355076"/>
              <a:ext cx="993804" cy="993804"/>
            </a:xfrm>
            <a:prstGeom prst="rect">
              <a:avLst/>
            </a:prstGeom>
          </p:spPr>
        </p:pic>
      </p:grpSp>
      <p:grpSp>
        <p:nvGrpSpPr>
          <p:cNvPr id="29" name="Group 28">
            <a:extLst>
              <a:ext uri="{FF2B5EF4-FFF2-40B4-BE49-F238E27FC236}">
                <a16:creationId xmlns:a16="http://schemas.microsoft.com/office/drawing/2014/main" xmlns="" id="{E361F906-11FA-475F-9AAD-9A050D6733F4}"/>
              </a:ext>
            </a:extLst>
          </p:cNvPr>
          <p:cNvGrpSpPr/>
          <p:nvPr/>
        </p:nvGrpSpPr>
        <p:grpSpPr>
          <a:xfrm>
            <a:off x="6372200" y="1355076"/>
            <a:ext cx="2655207" cy="2482341"/>
            <a:chOff x="6372200" y="1355076"/>
            <a:chExt cx="2655207" cy="2482341"/>
          </a:xfrm>
        </p:grpSpPr>
        <p:sp>
          <p:nvSpPr>
            <p:cNvPr id="10" name="TextBox 9"/>
            <p:cNvSpPr txBox="1"/>
            <p:nvPr/>
          </p:nvSpPr>
          <p:spPr>
            <a:xfrm>
              <a:off x="6372200" y="2236979"/>
              <a:ext cx="2655207" cy="1600438"/>
            </a:xfrm>
            <a:prstGeom prst="rect">
              <a:avLst/>
            </a:prstGeom>
            <a:noFill/>
          </p:spPr>
          <p:txBody>
            <a:bodyPr wrap="square" rtlCol="0">
              <a:spAutoFit/>
            </a:bodyPr>
            <a:lstStyle/>
            <a:p>
              <a:pPr algn="ctr"/>
              <a:r>
                <a:rPr lang="en-GB" sz="1400" b="1" dirty="0">
                  <a:solidFill>
                    <a:srgbClr val="E64123"/>
                  </a:solidFill>
                </a:rPr>
                <a:t>Teacher’s Resource Centre</a:t>
              </a:r>
            </a:p>
            <a:p>
              <a:pPr algn="ctr"/>
              <a:r>
                <a:rPr lang="en-GB" sz="1400" dirty="0">
                  <a:solidFill>
                    <a:srgbClr val="6F2109"/>
                  </a:solidFill>
                </a:rPr>
                <a:t>The Teacher’s Resource Centre provides audio, video, worksheets, wordlists and a Test Generator to support teachers in the classroom with delivering dynamic lessons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038" y="1355076"/>
              <a:ext cx="977354" cy="977354"/>
            </a:xfrm>
            <a:prstGeom prst="rect">
              <a:avLst/>
            </a:prstGeom>
          </p:spPr>
        </p:pic>
      </p:grpSp>
      <p:grpSp>
        <p:nvGrpSpPr>
          <p:cNvPr id="5" name="Group 4">
            <a:extLst>
              <a:ext uri="{FF2B5EF4-FFF2-40B4-BE49-F238E27FC236}">
                <a16:creationId xmlns:a16="http://schemas.microsoft.com/office/drawing/2014/main" xmlns="" id="{7AF2E78E-B8AE-47A7-9DE6-F9426A186D78}"/>
              </a:ext>
            </a:extLst>
          </p:cNvPr>
          <p:cNvGrpSpPr/>
          <p:nvPr/>
        </p:nvGrpSpPr>
        <p:grpSpPr>
          <a:xfrm>
            <a:off x="382264" y="4006716"/>
            <a:ext cx="1404048" cy="1805097"/>
            <a:chOff x="382264" y="4221088"/>
            <a:chExt cx="1404048" cy="1805097"/>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64" y="4221088"/>
              <a:ext cx="972000" cy="121398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312" y="4806101"/>
              <a:ext cx="972000" cy="1220084"/>
            </a:xfrm>
            <a:prstGeom prst="rect">
              <a:avLst/>
            </a:prstGeom>
          </p:spPr>
        </p:pic>
      </p:grpSp>
      <p:grpSp>
        <p:nvGrpSpPr>
          <p:cNvPr id="23" name="Group 22">
            <a:extLst>
              <a:ext uri="{FF2B5EF4-FFF2-40B4-BE49-F238E27FC236}">
                <a16:creationId xmlns:a16="http://schemas.microsoft.com/office/drawing/2014/main" xmlns="" id="{304D9A3E-BDDA-47E0-8E88-E7450CD5B6E9}"/>
              </a:ext>
            </a:extLst>
          </p:cNvPr>
          <p:cNvGrpSpPr/>
          <p:nvPr/>
        </p:nvGrpSpPr>
        <p:grpSpPr>
          <a:xfrm>
            <a:off x="2053537" y="4006716"/>
            <a:ext cx="1458386" cy="1801026"/>
            <a:chOff x="2038448" y="4221088"/>
            <a:chExt cx="1458386" cy="1801026"/>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448" y="4221088"/>
              <a:ext cx="972775" cy="121698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834" y="4806101"/>
              <a:ext cx="972000" cy="1216013"/>
            </a:xfrm>
            <a:prstGeom prst="rect">
              <a:avLst/>
            </a:prstGeom>
          </p:spPr>
        </p:pic>
      </p:grpSp>
      <p:grpSp>
        <p:nvGrpSpPr>
          <p:cNvPr id="24" name="Group 23">
            <a:extLst>
              <a:ext uri="{FF2B5EF4-FFF2-40B4-BE49-F238E27FC236}">
                <a16:creationId xmlns:a16="http://schemas.microsoft.com/office/drawing/2014/main" xmlns="" id="{3F9DFDAC-4466-48FC-9075-71BF78CBD97C}"/>
              </a:ext>
            </a:extLst>
          </p:cNvPr>
          <p:cNvGrpSpPr/>
          <p:nvPr/>
        </p:nvGrpSpPr>
        <p:grpSpPr>
          <a:xfrm>
            <a:off x="3779148" y="4005825"/>
            <a:ext cx="1476055" cy="1803568"/>
            <a:chOff x="3744017" y="4221088"/>
            <a:chExt cx="1476055" cy="1803568"/>
          </a:xfrm>
        </p:grpSpPr>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4017" y="4221088"/>
              <a:ext cx="972000" cy="121500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8072" y="4806101"/>
              <a:ext cx="972000" cy="1218555"/>
            </a:xfrm>
            <a:prstGeom prst="rect">
              <a:avLst/>
            </a:prstGeom>
          </p:spPr>
        </p:pic>
      </p:grpSp>
      <p:grpSp>
        <p:nvGrpSpPr>
          <p:cNvPr id="25" name="Group 24">
            <a:extLst>
              <a:ext uri="{FF2B5EF4-FFF2-40B4-BE49-F238E27FC236}">
                <a16:creationId xmlns:a16="http://schemas.microsoft.com/office/drawing/2014/main" xmlns="" id="{33579059-80DF-4096-BFFD-A33194F9A447}"/>
              </a:ext>
            </a:extLst>
          </p:cNvPr>
          <p:cNvGrpSpPr/>
          <p:nvPr/>
        </p:nvGrpSpPr>
        <p:grpSpPr>
          <a:xfrm>
            <a:off x="5522428" y="4005064"/>
            <a:ext cx="1505410" cy="1803059"/>
            <a:chOff x="5514862" y="4221088"/>
            <a:chExt cx="1505410" cy="1803059"/>
          </a:xfrm>
        </p:grpSpPr>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4862" y="4221088"/>
              <a:ext cx="972000" cy="1218046"/>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8272" y="4806101"/>
              <a:ext cx="972000" cy="1218046"/>
            </a:xfrm>
            <a:prstGeom prst="rect">
              <a:avLst/>
            </a:prstGeom>
          </p:spPr>
        </p:pic>
      </p:grpSp>
      <p:grpSp>
        <p:nvGrpSpPr>
          <p:cNvPr id="26" name="Group 25">
            <a:extLst>
              <a:ext uri="{FF2B5EF4-FFF2-40B4-BE49-F238E27FC236}">
                <a16:creationId xmlns:a16="http://schemas.microsoft.com/office/drawing/2014/main" xmlns="" id="{CD80DF41-8441-4B1F-AA7E-FF2315F78F9D}"/>
              </a:ext>
            </a:extLst>
          </p:cNvPr>
          <p:cNvGrpSpPr/>
          <p:nvPr/>
        </p:nvGrpSpPr>
        <p:grpSpPr>
          <a:xfrm>
            <a:off x="7295064" y="4005445"/>
            <a:ext cx="1525408" cy="1803058"/>
            <a:chOff x="7295064" y="4221088"/>
            <a:chExt cx="1525408" cy="1803058"/>
          </a:xfrm>
        </p:grpSpPr>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5064" y="4221088"/>
              <a:ext cx="972184" cy="121523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48472" y="4806101"/>
              <a:ext cx="972000" cy="1218045"/>
            </a:xfrm>
            <a:prstGeom prst="rect">
              <a:avLst/>
            </a:prstGeom>
          </p:spPr>
        </p:pic>
      </p:grpSp>
      <p:sp>
        <p:nvSpPr>
          <p:cNvPr id="22" name="TextBox 21">
            <a:extLst>
              <a:ext uri="{FF2B5EF4-FFF2-40B4-BE49-F238E27FC236}">
                <a16:creationId xmlns:a16="http://schemas.microsoft.com/office/drawing/2014/main" xmlns="" id="{85BEF91C-097A-441A-8C47-B8D37F121564}"/>
              </a:ext>
            </a:extLst>
          </p:cNvPr>
          <p:cNvSpPr txBox="1"/>
          <p:nvPr/>
        </p:nvSpPr>
        <p:spPr>
          <a:xfrm>
            <a:off x="3347864"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Teaching with the complete solution</a:t>
            </a:r>
          </a:p>
        </p:txBody>
      </p:sp>
    </p:spTree>
    <p:extLst>
      <p:ext uri="{BB962C8B-B14F-4D97-AF65-F5344CB8AC3E}">
        <p14:creationId xmlns:p14="http://schemas.microsoft.com/office/powerpoint/2010/main" val="28804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2473EDD-BDBB-435D-B537-143B5B434C43}"/>
              </a:ext>
            </a:extLst>
          </p:cNvPr>
          <p:cNvSpPr/>
          <p:nvPr/>
        </p:nvSpPr>
        <p:spPr>
          <a:xfrm>
            <a:off x="0" y="3619263"/>
            <a:ext cx="9144000" cy="1872000"/>
          </a:xfrm>
          <a:prstGeom prst="rect">
            <a:avLst/>
          </a:prstGeom>
          <a:gradFill flip="none" rotWithShape="1">
            <a:gsLst>
              <a:gs pos="0">
                <a:srgbClr val="59211B">
                  <a:shade val="30000"/>
                  <a:satMod val="115000"/>
                  <a:alpha val="90000"/>
                </a:srgbClr>
              </a:gs>
              <a:gs pos="50000">
                <a:srgbClr val="59211B">
                  <a:shade val="67500"/>
                  <a:satMod val="115000"/>
                  <a:alpha val="85000"/>
                </a:srgbClr>
              </a:gs>
              <a:gs pos="100000">
                <a:srgbClr val="59211B">
                  <a:shade val="100000"/>
                  <a:satMod val="115000"/>
                  <a:alpha val="9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rzałka: pagon 18">
            <a:extLst>
              <a:ext uri="{FF2B5EF4-FFF2-40B4-BE49-F238E27FC236}">
                <a16:creationId xmlns:a16="http://schemas.microsoft.com/office/drawing/2014/main" xmlns="" id="{4A71B2E9-C9FF-4465-8D3D-F21ACA3BB763}"/>
              </a:ext>
            </a:extLst>
          </p:cNvPr>
          <p:cNvSpPr/>
          <p:nvPr/>
        </p:nvSpPr>
        <p:spPr>
          <a:xfrm rot="18883537">
            <a:off x="822394" y="2160510"/>
            <a:ext cx="3219994" cy="2187991"/>
          </a:xfrm>
          <a:custGeom>
            <a:avLst/>
            <a:gdLst>
              <a:gd name="connsiteX0" fmla="*/ 0 w 3219994"/>
              <a:gd name="connsiteY0" fmla="*/ 0 h 2187991"/>
              <a:gd name="connsiteX1" fmla="*/ 2125999 w 3219994"/>
              <a:gd name="connsiteY1" fmla="*/ 0 h 2187991"/>
              <a:gd name="connsiteX2" fmla="*/ 3219994 w 3219994"/>
              <a:gd name="connsiteY2" fmla="*/ 1093996 h 2187991"/>
              <a:gd name="connsiteX3" fmla="*/ 2125999 w 3219994"/>
              <a:gd name="connsiteY3" fmla="*/ 2187991 h 2187991"/>
              <a:gd name="connsiteX4" fmla="*/ 0 w 3219994"/>
              <a:gd name="connsiteY4" fmla="*/ 2187991 h 2187991"/>
              <a:gd name="connsiteX5" fmla="*/ 1093996 w 3219994"/>
              <a:gd name="connsiteY5" fmla="*/ 1093996 h 2187991"/>
              <a:gd name="connsiteX6" fmla="*/ 0 w 3219994"/>
              <a:gd name="connsiteY6" fmla="*/ 0 h 2187991"/>
              <a:gd name="connsiteX0" fmla="*/ 0 w 3219994"/>
              <a:gd name="connsiteY0" fmla="*/ 0 h 2187991"/>
              <a:gd name="connsiteX1" fmla="*/ 2125999 w 3219994"/>
              <a:gd name="connsiteY1" fmla="*/ 0 h 2187991"/>
              <a:gd name="connsiteX2" fmla="*/ 3219994 w 3219994"/>
              <a:gd name="connsiteY2" fmla="*/ 1093996 h 2187991"/>
              <a:gd name="connsiteX3" fmla="*/ 2141077 w 3219994"/>
              <a:gd name="connsiteY3" fmla="*/ 2143471 h 2187991"/>
              <a:gd name="connsiteX4" fmla="*/ 0 w 3219994"/>
              <a:gd name="connsiteY4" fmla="*/ 2187991 h 2187991"/>
              <a:gd name="connsiteX5" fmla="*/ 1093996 w 3219994"/>
              <a:gd name="connsiteY5" fmla="*/ 1093996 h 2187991"/>
              <a:gd name="connsiteX6" fmla="*/ 0 w 3219994"/>
              <a:gd name="connsiteY6" fmla="*/ 0 h 218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994" h="2187991">
                <a:moveTo>
                  <a:pt x="0" y="0"/>
                </a:moveTo>
                <a:lnTo>
                  <a:pt x="2125999" y="0"/>
                </a:lnTo>
                <a:lnTo>
                  <a:pt x="3219994" y="1093996"/>
                </a:lnTo>
                <a:lnTo>
                  <a:pt x="2141077" y="2143471"/>
                </a:lnTo>
                <a:lnTo>
                  <a:pt x="0" y="2187991"/>
                </a:lnTo>
                <a:lnTo>
                  <a:pt x="1093996" y="1093996"/>
                </a:lnTo>
                <a:lnTo>
                  <a:pt x="0" y="0"/>
                </a:lnTo>
                <a:close/>
              </a:path>
            </a:pathLst>
          </a:custGeom>
          <a:solidFill>
            <a:srgbClr val="E6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solidFill>
                <a:srgbClr val="E64123"/>
              </a:solidFill>
            </a:endParaRPr>
          </a:p>
        </p:txBody>
      </p:sp>
      <p:sp>
        <p:nvSpPr>
          <p:cNvPr id="3" name="Content Placeholder 2"/>
          <p:cNvSpPr>
            <a:spLocks noGrp="1"/>
          </p:cNvSpPr>
          <p:nvPr>
            <p:ph idx="1"/>
          </p:nvPr>
        </p:nvSpPr>
        <p:spPr>
          <a:xfrm>
            <a:off x="1419109" y="2777509"/>
            <a:ext cx="2026568" cy="648072"/>
          </a:xfrm>
        </p:spPr>
        <p:txBody>
          <a:bodyPr>
            <a:normAutofit/>
          </a:bodyPr>
          <a:lstStyle/>
          <a:p>
            <a:pPr marL="0" indent="0">
              <a:buNone/>
            </a:pPr>
            <a:r>
              <a:rPr lang="en-GB" b="1" dirty="0">
                <a:solidFill>
                  <a:schemeClr val="bg1"/>
                </a:solidFill>
              </a:rPr>
              <a:t>Thank You</a:t>
            </a:r>
          </a:p>
        </p:txBody>
      </p:sp>
      <p:sp>
        <p:nvSpPr>
          <p:cNvPr id="7" name="Content Placeholder 2">
            <a:extLst>
              <a:ext uri="{FF2B5EF4-FFF2-40B4-BE49-F238E27FC236}">
                <a16:creationId xmlns:a16="http://schemas.microsoft.com/office/drawing/2014/main" xmlns="" id="{AAA6C44D-51D2-4861-9E06-59DF06F15312}"/>
              </a:ext>
            </a:extLst>
          </p:cNvPr>
          <p:cNvSpPr txBox="1">
            <a:spLocks/>
          </p:cNvSpPr>
          <p:nvPr/>
        </p:nvSpPr>
        <p:spPr>
          <a:xfrm>
            <a:off x="3779912" y="3786867"/>
            <a:ext cx="4344166" cy="16726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2000" b="1" dirty="0">
              <a:solidFill>
                <a:schemeClr val="bg1"/>
              </a:solidFill>
            </a:endParaRPr>
          </a:p>
        </p:txBody>
      </p:sp>
    </p:spTree>
    <p:extLst>
      <p:ext uri="{BB962C8B-B14F-4D97-AF65-F5344CB8AC3E}">
        <p14:creationId xmlns:p14="http://schemas.microsoft.com/office/powerpoint/2010/main" val="1139177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556791"/>
            <a:ext cx="6059016" cy="3816425"/>
          </a:xfrm>
        </p:spPr>
        <p:txBody>
          <a:bodyPr>
            <a:normAutofit fontScale="92500" lnSpcReduction="10000"/>
          </a:bodyPr>
          <a:lstStyle/>
          <a:p>
            <a:pPr marL="0" indent="0">
              <a:buNone/>
            </a:pPr>
            <a:endParaRPr lang="en-GB" dirty="0"/>
          </a:p>
          <a:p>
            <a:pPr marL="0" indent="0">
              <a:buNone/>
            </a:pPr>
            <a:r>
              <a:rPr lang="en-GB" sz="3000" dirty="0">
                <a:solidFill>
                  <a:srgbClr val="6F2109"/>
                </a:solidFill>
              </a:rPr>
              <a:t>Improving academic performance</a:t>
            </a:r>
          </a:p>
          <a:p>
            <a:pPr marL="0" indent="0">
              <a:buNone/>
            </a:pPr>
            <a:endParaRPr lang="en-GB" sz="3000" dirty="0">
              <a:solidFill>
                <a:srgbClr val="6F2109"/>
              </a:solidFill>
            </a:endParaRPr>
          </a:p>
          <a:p>
            <a:pPr marL="0" indent="0">
              <a:buNone/>
            </a:pPr>
            <a:r>
              <a:rPr lang="en-GB" sz="3000" dirty="0" smtClean="0">
                <a:solidFill>
                  <a:srgbClr val="6F2109"/>
                </a:solidFill>
              </a:rPr>
              <a:t>Building language </a:t>
            </a:r>
            <a:r>
              <a:rPr lang="en-GB" sz="3000" dirty="0">
                <a:solidFill>
                  <a:srgbClr val="6F2109"/>
                </a:solidFill>
              </a:rPr>
              <a:t>skills</a:t>
            </a:r>
          </a:p>
          <a:p>
            <a:pPr marL="0" indent="0">
              <a:buNone/>
            </a:pPr>
            <a:endParaRPr lang="en-GB" sz="3000" dirty="0">
              <a:solidFill>
                <a:srgbClr val="6F2109"/>
              </a:solidFill>
            </a:endParaRPr>
          </a:p>
          <a:p>
            <a:pPr marL="0" indent="0">
              <a:buNone/>
            </a:pPr>
            <a:r>
              <a:rPr lang="en-GB" sz="3000" dirty="0" smtClean="0">
                <a:solidFill>
                  <a:srgbClr val="6F2109"/>
                </a:solidFill>
              </a:rPr>
              <a:t>Developing critical thinking</a:t>
            </a:r>
            <a:endParaRPr lang="en-GB" sz="3000" dirty="0">
              <a:solidFill>
                <a:srgbClr val="6F2109"/>
              </a:solidFill>
            </a:endParaRPr>
          </a:p>
          <a:p>
            <a:pPr marL="0" indent="0">
              <a:buNone/>
            </a:pPr>
            <a:endParaRPr lang="en-GB" sz="3000" dirty="0">
              <a:solidFill>
                <a:srgbClr val="6F2109"/>
              </a:solidFill>
            </a:endParaRPr>
          </a:p>
          <a:p>
            <a:pPr marL="0" indent="0">
              <a:buNone/>
            </a:pPr>
            <a:r>
              <a:rPr lang="en-GB" sz="3000" dirty="0">
                <a:solidFill>
                  <a:srgbClr val="6F2109"/>
                </a:solidFill>
              </a:rPr>
              <a:t>Expressing ideas and opinions</a:t>
            </a:r>
          </a:p>
          <a:p>
            <a:pPr marL="0" indent="0">
              <a:buNone/>
            </a:pPr>
            <a:endParaRPr lang="en-GB" dirty="0"/>
          </a:p>
          <a:p>
            <a:pPr marL="0" indent="0">
              <a:buNone/>
            </a:pPr>
            <a:endParaRPr lang="en-GB" dirty="0"/>
          </a:p>
        </p:txBody>
      </p:sp>
      <p:pic>
        <p:nvPicPr>
          <p:cNvPr id="4" name="Picture 3" descr="A close up of a sign&#10;&#10;Description generated with high confidence">
            <a:extLst>
              <a:ext uri="{FF2B5EF4-FFF2-40B4-BE49-F238E27FC236}">
                <a16:creationId xmlns:a16="http://schemas.microsoft.com/office/drawing/2014/main" xmlns="" id="{73DD08C1-08E1-4EF8-9BE3-5AF0554E9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844824"/>
            <a:ext cx="833934" cy="86286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8E1C8337-72CB-4365-8E6C-A81A77429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188" y="3789040"/>
            <a:ext cx="864096" cy="864096"/>
          </a:xfrm>
          <a:prstGeom prst="rect">
            <a:avLst/>
          </a:prstGeom>
          <a:effectLst>
            <a:outerShdw blurRad="50800" dist="38100" dir="2700000" algn="tl" rotWithShape="0">
              <a:prstClr val="black">
                <a:alpha val="40000"/>
              </a:prstClr>
            </a:outerShdw>
          </a:effectLst>
        </p:spPr>
      </p:pic>
      <p:pic>
        <p:nvPicPr>
          <p:cNvPr id="6" name="Picture 5" descr="A close up of a logo&#10;&#10;Description generated with very high confidence">
            <a:extLst>
              <a:ext uri="{FF2B5EF4-FFF2-40B4-BE49-F238E27FC236}">
                <a16:creationId xmlns:a16="http://schemas.microsoft.com/office/drawing/2014/main" xmlns="" id="{8E6BC5A6-1E8D-4D4E-B40E-62DB350798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687" y="4675548"/>
            <a:ext cx="864096" cy="867149"/>
          </a:xfrm>
          <a:prstGeom prst="rect">
            <a:avLst/>
          </a:prstGeom>
          <a:effectLst>
            <a:outerShdw blurRad="50800" dist="38100" dir="2700000" algn="tl" rotWithShape="0">
              <a:prstClr val="black">
                <a:alpha val="40000"/>
              </a:prstClr>
            </a:outerShdw>
          </a:effectLst>
        </p:spPr>
      </p:pic>
      <p:pic>
        <p:nvPicPr>
          <p:cNvPr id="7" name="Picture 6" descr="A close up of a logo&#10;&#10;Description generated with very high confidence">
            <a:extLst>
              <a:ext uri="{FF2B5EF4-FFF2-40B4-BE49-F238E27FC236}">
                <a16:creationId xmlns:a16="http://schemas.microsoft.com/office/drawing/2014/main" xmlns="" id="{402152FA-FEA4-42C2-8CB5-C6842D1417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6687" y="2708920"/>
            <a:ext cx="864096" cy="83688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628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64" y="2276872"/>
            <a:ext cx="978493" cy="1224136"/>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64" y="3933056"/>
            <a:ext cx="978493" cy="122413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2276872"/>
            <a:ext cx="4104456" cy="2559731"/>
          </a:xfrm>
          <a:prstGeom prst="rect">
            <a:avLst/>
          </a:prstGeom>
          <a:effectLst>
            <a:outerShdw blurRad="76200" dist="635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3596733"/>
            <a:ext cx="3980688" cy="2479741"/>
          </a:xfrm>
          <a:prstGeom prst="rect">
            <a:avLst/>
          </a:prstGeom>
          <a:effectLst>
            <a:outerShdw blurRad="76200" dist="63500" dir="2700000" algn="tl" rotWithShape="0">
              <a:prstClr val="black">
                <a:alpha val="40000"/>
              </a:prstClr>
            </a:outerShdw>
          </a:effectLst>
        </p:spPr>
      </p:pic>
      <p:sp>
        <p:nvSpPr>
          <p:cNvPr id="9" name="TextBox 8"/>
          <p:cNvSpPr txBox="1"/>
          <p:nvPr/>
        </p:nvSpPr>
        <p:spPr>
          <a:xfrm>
            <a:off x="1620416" y="1178749"/>
            <a:ext cx="7200800" cy="954107"/>
          </a:xfrm>
          <a:prstGeom prst="rect">
            <a:avLst/>
          </a:prstGeom>
          <a:noFill/>
        </p:spPr>
        <p:txBody>
          <a:bodyPr wrap="square" rtlCol="0">
            <a:spAutoFit/>
          </a:bodyPr>
          <a:lstStyle/>
          <a:p>
            <a:r>
              <a:rPr lang="en-GB" sz="2000" b="1" dirty="0">
                <a:solidFill>
                  <a:srgbClr val="E64123"/>
                </a:solidFill>
              </a:rPr>
              <a:t>Dual skills approach: </a:t>
            </a:r>
            <a:r>
              <a:rPr lang="pl-PL" sz="2000" b="1" dirty="0">
                <a:solidFill>
                  <a:srgbClr val="E64123"/>
                </a:solidFill>
              </a:rPr>
              <a:t/>
            </a:r>
            <a:br>
              <a:rPr lang="pl-PL" sz="2000" b="1" dirty="0">
                <a:solidFill>
                  <a:srgbClr val="E64123"/>
                </a:solidFill>
              </a:rPr>
            </a:br>
            <a:r>
              <a:rPr lang="en-GB" dirty="0">
                <a:solidFill>
                  <a:srgbClr val="6F2109"/>
                </a:solidFill>
              </a:rPr>
              <a:t>Pairing a receptive skill with a productive one helps students </a:t>
            </a:r>
            <a:r>
              <a:rPr lang="pl-PL" dirty="0">
                <a:solidFill>
                  <a:srgbClr val="6F2109"/>
                </a:solidFill>
              </a:rPr>
              <a:t/>
            </a:r>
            <a:br>
              <a:rPr lang="pl-PL" dirty="0">
                <a:solidFill>
                  <a:srgbClr val="6F2109"/>
                </a:solidFill>
              </a:rPr>
            </a:br>
            <a:r>
              <a:rPr lang="en-GB" dirty="0">
                <a:solidFill>
                  <a:srgbClr val="6F2109"/>
                </a:solidFill>
              </a:rPr>
              <a:t>to gain language proficiency more thoroughly.  </a:t>
            </a:r>
          </a:p>
        </p:txBody>
      </p:sp>
      <p:sp>
        <p:nvSpPr>
          <p:cNvPr id="8" name="TextBox 7">
            <a:extLst>
              <a:ext uri="{FF2B5EF4-FFF2-40B4-BE49-F238E27FC236}">
                <a16:creationId xmlns:a16="http://schemas.microsoft.com/office/drawing/2014/main" xmlns="" id="{DD80AC2A-40E7-4C21-AE72-15737A1A1C92}"/>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smtClean="0">
                <a:solidFill>
                  <a:schemeClr val="accent6">
                    <a:lumMod val="40000"/>
                    <a:lumOff val="60000"/>
                  </a:schemeClr>
                </a:solidFill>
              </a:rPr>
              <a:t>Building language skills</a:t>
            </a:r>
            <a:endParaRPr lang="en-GB" sz="2600" b="1" spc="100" dirty="0">
              <a:solidFill>
                <a:schemeClr val="accent6">
                  <a:lumMod val="40000"/>
                  <a:lumOff val="60000"/>
                </a:schemeClr>
              </a:solidFill>
            </a:endParaRPr>
          </a:p>
        </p:txBody>
      </p:sp>
    </p:spTree>
    <p:extLst>
      <p:ext uri="{BB962C8B-B14F-4D97-AF65-F5344CB8AC3E}">
        <p14:creationId xmlns:p14="http://schemas.microsoft.com/office/powerpoint/2010/main" val="26656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628800"/>
            <a:ext cx="3544152" cy="409569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102" y="1514156"/>
            <a:ext cx="3224338" cy="4147092"/>
          </a:xfrm>
          <a:prstGeom prst="rect">
            <a:avLst/>
          </a:prstGeom>
        </p:spPr>
      </p:pic>
      <p:sp>
        <p:nvSpPr>
          <p:cNvPr id="6" name="TextBox 5">
            <a:extLst>
              <a:ext uri="{FF2B5EF4-FFF2-40B4-BE49-F238E27FC236}">
                <a16:creationId xmlns:a16="http://schemas.microsoft.com/office/drawing/2014/main" xmlns="" id="{1DF8B536-0E14-4767-857A-C12D224D29D6}"/>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Reading and Writing </a:t>
            </a:r>
          </a:p>
        </p:txBody>
      </p:sp>
      <p:sp>
        <p:nvSpPr>
          <p:cNvPr id="2" name="Rectangle 1"/>
          <p:cNvSpPr/>
          <p:nvPr/>
        </p:nvSpPr>
        <p:spPr>
          <a:xfrm>
            <a:off x="2771800" y="4221088"/>
            <a:ext cx="2088232" cy="1440160"/>
          </a:xfrm>
          <a:prstGeom prst="rect">
            <a:avLst/>
          </a:prstGeom>
          <a:noFill/>
          <a:ln>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52120" y="1514156"/>
            <a:ext cx="2088232" cy="1554804"/>
          </a:xfrm>
          <a:prstGeom prst="rect">
            <a:avLst/>
          </a:prstGeom>
          <a:noFill/>
          <a:ln>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24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648935"/>
            <a:ext cx="3096344" cy="4084321"/>
          </a:xfrm>
          <a:effectLst>
            <a:outerShdw blurRad="127000" dist="1270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700808"/>
            <a:ext cx="3217492" cy="4032448"/>
          </a:xfrm>
          <a:prstGeom prst="rect">
            <a:avLst/>
          </a:prstGeom>
          <a:effectLst>
            <a:outerShdw blurRad="127000" dist="127000" dir="2700000" algn="tl" rotWithShape="0">
              <a:prstClr val="black">
                <a:alpha val="40000"/>
              </a:prstClr>
            </a:outerShdw>
          </a:effectLst>
        </p:spPr>
      </p:pic>
      <p:sp>
        <p:nvSpPr>
          <p:cNvPr id="6" name="TextBox 5">
            <a:extLst>
              <a:ext uri="{FF2B5EF4-FFF2-40B4-BE49-F238E27FC236}">
                <a16:creationId xmlns:a16="http://schemas.microsoft.com/office/drawing/2014/main" xmlns="" id="{C6AC9C40-E685-4164-B625-88636D93D2D1}"/>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Listening and Speaking</a:t>
            </a:r>
          </a:p>
        </p:txBody>
      </p:sp>
      <p:sp>
        <p:nvSpPr>
          <p:cNvPr id="9" name="Rectangle 8"/>
          <p:cNvSpPr/>
          <p:nvPr/>
        </p:nvSpPr>
        <p:spPr>
          <a:xfrm>
            <a:off x="2339752" y="1942888"/>
            <a:ext cx="2376264" cy="1486112"/>
          </a:xfrm>
          <a:prstGeom prst="rect">
            <a:avLst/>
          </a:prstGeom>
          <a:noFill/>
          <a:ln>
            <a:solidFill>
              <a:srgbClr val="E6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339752" y="4365104"/>
            <a:ext cx="2016224" cy="1368152"/>
          </a:xfrm>
          <a:prstGeom prst="rect">
            <a:avLst/>
          </a:prstGeom>
          <a:noFill/>
          <a:ln>
            <a:solidFill>
              <a:srgbClr val="E6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92080" y="2060848"/>
            <a:ext cx="2088232" cy="1368152"/>
          </a:xfrm>
          <a:prstGeom prst="rect">
            <a:avLst/>
          </a:prstGeom>
          <a:noFill/>
          <a:ln>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517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473BDAB-5EF5-47B3-B2C0-7CDE154A6C85}"/>
              </a:ext>
            </a:extLst>
          </p:cNvPr>
          <p:cNvGrpSpPr/>
          <p:nvPr/>
        </p:nvGrpSpPr>
        <p:grpSpPr>
          <a:xfrm>
            <a:off x="2771800" y="1134263"/>
            <a:ext cx="6160560" cy="1431613"/>
            <a:chOff x="2771800" y="1134263"/>
            <a:chExt cx="6160560" cy="1431613"/>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108" y="1134263"/>
              <a:ext cx="3134252" cy="143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71800" y="1218247"/>
              <a:ext cx="2953264" cy="1200329"/>
            </a:xfrm>
            <a:prstGeom prst="rect">
              <a:avLst/>
            </a:prstGeom>
            <a:noFill/>
          </p:spPr>
          <p:txBody>
            <a:bodyPr wrap="square" rtlCol="0">
              <a:spAutoFit/>
            </a:bodyPr>
            <a:lstStyle/>
            <a:p>
              <a:pPr algn="r"/>
              <a:r>
                <a:rPr lang="en-GB" b="1" dirty="0">
                  <a:solidFill>
                    <a:srgbClr val="E64123"/>
                  </a:solidFill>
                </a:rPr>
                <a:t>Critical thinking sections: </a:t>
              </a:r>
              <a:r>
                <a:rPr lang="en-GB" dirty="0">
                  <a:solidFill>
                    <a:srgbClr val="6F2109"/>
                  </a:solidFill>
                </a:rPr>
                <a:t>Students learn how to evaluate information and apply existing knowledge  </a:t>
              </a:r>
              <a:r>
                <a:rPr lang="en-GB" b="1" dirty="0">
                  <a:solidFill>
                    <a:srgbClr val="6F2109"/>
                  </a:solidFill>
                </a:rPr>
                <a:t> </a:t>
              </a:r>
            </a:p>
          </p:txBody>
        </p:sp>
      </p:grpSp>
      <p:grpSp>
        <p:nvGrpSpPr>
          <p:cNvPr id="11" name="Group 10">
            <a:extLst>
              <a:ext uri="{FF2B5EF4-FFF2-40B4-BE49-F238E27FC236}">
                <a16:creationId xmlns:a16="http://schemas.microsoft.com/office/drawing/2014/main" xmlns="" id="{F243435B-52D0-4766-A716-EFF83608C448}"/>
              </a:ext>
            </a:extLst>
          </p:cNvPr>
          <p:cNvGrpSpPr/>
          <p:nvPr/>
        </p:nvGrpSpPr>
        <p:grpSpPr>
          <a:xfrm>
            <a:off x="1272838" y="2951372"/>
            <a:ext cx="7667856" cy="3573972"/>
            <a:chOff x="1272838" y="2951372"/>
            <a:chExt cx="7667856" cy="3573972"/>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430" y="2951372"/>
              <a:ext cx="295326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5186" y="4427536"/>
              <a:ext cx="1625843" cy="20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72838" y="4671285"/>
              <a:ext cx="3689688" cy="1754326"/>
            </a:xfrm>
            <a:prstGeom prst="rect">
              <a:avLst/>
            </a:prstGeom>
            <a:noFill/>
          </p:spPr>
          <p:txBody>
            <a:bodyPr wrap="square" rtlCol="0">
              <a:spAutoFit/>
            </a:bodyPr>
            <a:lstStyle/>
            <a:p>
              <a:pPr lvl="0" algn="r">
                <a:spcBef>
                  <a:spcPct val="20000"/>
                </a:spcBef>
              </a:pPr>
              <a:endParaRPr lang="en-GB" dirty="0">
                <a:solidFill>
                  <a:prstClr val="black"/>
                </a:solidFill>
              </a:endParaRPr>
            </a:p>
            <a:p>
              <a:pPr algn="r"/>
              <a:r>
                <a:rPr lang="en-GB" b="1" dirty="0" err="1">
                  <a:solidFill>
                    <a:srgbClr val="E64123"/>
                  </a:solidFill>
                </a:rPr>
                <a:t>Infographics</a:t>
              </a:r>
              <a:r>
                <a:rPr lang="en-GB" b="1" dirty="0">
                  <a:solidFill>
                    <a:srgbClr val="E64123"/>
                  </a:solidFill>
                </a:rPr>
                <a:t> and D</a:t>
              </a:r>
              <a:r>
                <a:rPr lang="en-GB" b="1" dirty="0" smtClean="0">
                  <a:solidFill>
                    <a:srgbClr val="E64123"/>
                  </a:solidFill>
                </a:rPr>
                <a:t>iscussion </a:t>
              </a:r>
              <a:r>
                <a:rPr lang="en-GB" b="1" dirty="0">
                  <a:solidFill>
                    <a:srgbClr val="E64123"/>
                  </a:solidFill>
                </a:rPr>
                <a:t>Points: </a:t>
              </a:r>
              <a:r>
                <a:rPr lang="en-GB" dirty="0">
                  <a:solidFill>
                    <a:srgbClr val="6F2109"/>
                  </a:solidFill>
                </a:rPr>
                <a:t>Analysis and </a:t>
              </a:r>
              <a:r>
                <a:rPr lang="en-GB" dirty="0" smtClean="0">
                  <a:solidFill>
                    <a:srgbClr val="6F2109"/>
                  </a:solidFill>
                </a:rPr>
                <a:t>discussions </a:t>
              </a:r>
              <a:r>
                <a:rPr lang="en-GB" dirty="0">
                  <a:solidFill>
                    <a:srgbClr val="6F2109"/>
                  </a:solidFill>
                </a:rPr>
                <a:t>in class based on topic of study helps students to develop critical thinking  and become independent learners </a:t>
              </a:r>
              <a:endParaRPr lang="en-GB" b="1" i="1" dirty="0">
                <a:solidFill>
                  <a:srgbClr val="6F2109"/>
                </a:solidFill>
              </a:endParaRPr>
            </a:p>
          </p:txBody>
        </p:sp>
      </p:grpSp>
      <p:sp>
        <p:nvSpPr>
          <p:cNvPr id="13" name="TextBox 12">
            <a:extLst>
              <a:ext uri="{FF2B5EF4-FFF2-40B4-BE49-F238E27FC236}">
                <a16:creationId xmlns:a16="http://schemas.microsoft.com/office/drawing/2014/main" xmlns="" id="{8072618E-1D17-4D43-B6CF-05AE0716D5E3}"/>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smtClean="0">
                <a:solidFill>
                  <a:schemeClr val="accent6">
                    <a:lumMod val="40000"/>
                    <a:lumOff val="60000"/>
                  </a:schemeClr>
                </a:solidFill>
              </a:rPr>
              <a:t>Developing Critical Thinking</a:t>
            </a:r>
            <a:endParaRPr lang="en-GB" sz="2600" b="1" spc="100" dirty="0">
              <a:solidFill>
                <a:schemeClr val="accent6">
                  <a:lumMod val="40000"/>
                  <a:lumOff val="60000"/>
                </a:schemeClr>
              </a:solidFill>
            </a:endParaRPr>
          </a:p>
        </p:txBody>
      </p:sp>
      <p:grpSp>
        <p:nvGrpSpPr>
          <p:cNvPr id="10" name="Group 9">
            <a:extLst>
              <a:ext uri="{FF2B5EF4-FFF2-40B4-BE49-F238E27FC236}">
                <a16:creationId xmlns:a16="http://schemas.microsoft.com/office/drawing/2014/main" xmlns="" id="{F2648302-8ECA-4A12-8CF0-48B7C86C570D}"/>
              </a:ext>
            </a:extLst>
          </p:cNvPr>
          <p:cNvGrpSpPr/>
          <p:nvPr/>
        </p:nvGrpSpPr>
        <p:grpSpPr>
          <a:xfrm>
            <a:off x="107504" y="2075103"/>
            <a:ext cx="4988279" cy="2783075"/>
            <a:chOff x="107504" y="2075103"/>
            <a:chExt cx="4988279" cy="2783075"/>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7434" y="2487983"/>
              <a:ext cx="2878349" cy="1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2075103"/>
              <a:ext cx="1051508" cy="171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3140968"/>
              <a:ext cx="2018680" cy="1477328"/>
            </a:xfrm>
            <a:prstGeom prst="rect">
              <a:avLst/>
            </a:prstGeom>
            <a:noFill/>
          </p:spPr>
          <p:txBody>
            <a:bodyPr wrap="square" rtlCol="0">
              <a:spAutoFit/>
            </a:bodyPr>
            <a:lstStyle/>
            <a:p>
              <a:pPr lvl="0" algn="r">
                <a:spcBef>
                  <a:spcPct val="20000"/>
                </a:spcBef>
              </a:pPr>
              <a:r>
                <a:rPr lang="en-GB" b="1" dirty="0">
                  <a:solidFill>
                    <a:srgbClr val="E64123"/>
                  </a:solidFill>
                </a:rPr>
                <a:t>Reuters Videos: </a:t>
              </a:r>
              <a:r>
                <a:rPr lang="en-GB" dirty="0">
                  <a:solidFill>
                    <a:srgbClr val="6F2109"/>
                  </a:solidFill>
                </a:rPr>
                <a:t>Dynamic, current content engages students critically </a:t>
              </a:r>
              <a:endParaRPr lang="en-GB" b="1" i="1" dirty="0">
                <a:solidFill>
                  <a:srgbClr val="6F2109"/>
                </a:solidFill>
              </a:endParaRPr>
            </a:p>
            <a:p>
              <a:pPr algn="r"/>
              <a:endParaRPr lang="en-GB" dirty="0"/>
            </a:p>
          </p:txBody>
        </p:sp>
        <p:pic>
          <p:nvPicPr>
            <p:cNvPr id="8" name="Picture 7">
              <a:extLst>
                <a:ext uri="{FF2B5EF4-FFF2-40B4-BE49-F238E27FC236}">
                  <a16:creationId xmlns:a16="http://schemas.microsoft.com/office/drawing/2014/main" xmlns="" id="{FE04A009-9E3C-408C-A59A-DEE6EE31F0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910" y="4351367"/>
              <a:ext cx="1758934" cy="506811"/>
            </a:xfrm>
            <a:prstGeom prst="rect">
              <a:avLst/>
            </a:prstGeom>
          </p:spPr>
        </p:pic>
      </p:grpSp>
    </p:spTree>
    <p:extLst>
      <p:ext uri="{BB962C8B-B14F-4D97-AF65-F5344CB8AC3E}">
        <p14:creationId xmlns:p14="http://schemas.microsoft.com/office/powerpoint/2010/main" val="17467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C901014-9E76-4988-BA1C-E9BCF4911045}"/>
              </a:ext>
            </a:extLst>
          </p:cNvPr>
          <p:cNvGrpSpPr/>
          <p:nvPr/>
        </p:nvGrpSpPr>
        <p:grpSpPr>
          <a:xfrm>
            <a:off x="4474202" y="1386131"/>
            <a:ext cx="4634302" cy="2604839"/>
            <a:chOff x="4427984" y="1386131"/>
            <a:chExt cx="4634302" cy="2604839"/>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386131"/>
              <a:ext cx="2376265" cy="26048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42006" y="1504104"/>
              <a:ext cx="2520280" cy="1200329"/>
            </a:xfrm>
            <a:prstGeom prst="rect">
              <a:avLst/>
            </a:prstGeom>
            <a:noFill/>
          </p:spPr>
          <p:txBody>
            <a:bodyPr wrap="square" rtlCol="0">
              <a:spAutoFit/>
            </a:bodyPr>
            <a:lstStyle/>
            <a:p>
              <a:r>
                <a:rPr lang="en-GB" b="1" dirty="0">
                  <a:solidFill>
                    <a:srgbClr val="E64123"/>
                  </a:solidFill>
                </a:rPr>
                <a:t>Speaking and writing models: </a:t>
              </a:r>
              <a:r>
                <a:rPr lang="en-GB" dirty="0">
                  <a:solidFill>
                    <a:srgbClr val="6F2109"/>
                  </a:solidFill>
                </a:rPr>
                <a:t>Guides students into developing their speaking and writing</a:t>
              </a:r>
            </a:p>
          </p:txBody>
        </p:sp>
      </p:grpSp>
      <p:grpSp>
        <p:nvGrpSpPr>
          <p:cNvPr id="13" name="Group 12">
            <a:extLst>
              <a:ext uri="{FF2B5EF4-FFF2-40B4-BE49-F238E27FC236}">
                <a16:creationId xmlns:a16="http://schemas.microsoft.com/office/drawing/2014/main" xmlns="" id="{2B80EAE0-4E2E-405E-A9D9-99A01D0C8B6B}"/>
              </a:ext>
            </a:extLst>
          </p:cNvPr>
          <p:cNvGrpSpPr/>
          <p:nvPr/>
        </p:nvGrpSpPr>
        <p:grpSpPr>
          <a:xfrm>
            <a:off x="81714" y="3692181"/>
            <a:ext cx="4648665" cy="1645442"/>
            <a:chOff x="35496" y="3692181"/>
            <a:chExt cx="4648665" cy="1645442"/>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525" y="3699514"/>
              <a:ext cx="2495636" cy="163810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496" y="3692181"/>
              <a:ext cx="2166624" cy="1477328"/>
            </a:xfrm>
            <a:prstGeom prst="rect">
              <a:avLst/>
            </a:prstGeom>
            <a:noFill/>
          </p:spPr>
          <p:txBody>
            <a:bodyPr wrap="square" rtlCol="0">
              <a:spAutoFit/>
            </a:bodyPr>
            <a:lstStyle/>
            <a:p>
              <a:pPr algn="r"/>
              <a:r>
                <a:rPr lang="en-GB" b="1" dirty="0">
                  <a:solidFill>
                    <a:srgbClr val="E64123"/>
                  </a:solidFill>
                </a:rPr>
                <a:t>Vocabulary sections, mini glossaries, academic word lists:</a:t>
              </a:r>
            </a:p>
            <a:p>
              <a:pPr algn="r"/>
              <a:r>
                <a:rPr lang="en-GB" dirty="0">
                  <a:solidFill>
                    <a:srgbClr val="6F2109"/>
                  </a:solidFill>
                </a:rPr>
                <a:t>Students extend their vocabulary </a:t>
              </a:r>
            </a:p>
          </p:txBody>
        </p:sp>
      </p:grpSp>
      <p:grpSp>
        <p:nvGrpSpPr>
          <p:cNvPr id="14" name="Group 13">
            <a:extLst>
              <a:ext uri="{FF2B5EF4-FFF2-40B4-BE49-F238E27FC236}">
                <a16:creationId xmlns:a16="http://schemas.microsoft.com/office/drawing/2014/main" xmlns="" id="{F0C514FF-7218-4FCF-9962-DB7C3ED22BFA}"/>
              </a:ext>
            </a:extLst>
          </p:cNvPr>
          <p:cNvGrpSpPr/>
          <p:nvPr/>
        </p:nvGrpSpPr>
        <p:grpSpPr>
          <a:xfrm>
            <a:off x="4170860" y="3699514"/>
            <a:ext cx="4695830" cy="3108164"/>
            <a:chOff x="4072485" y="3699514"/>
            <a:chExt cx="4695830" cy="3108164"/>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789" y="3741138"/>
              <a:ext cx="2031713" cy="21276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2485" y="5229200"/>
              <a:ext cx="1223352" cy="157847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79502" y="3699514"/>
              <a:ext cx="2188813" cy="1754326"/>
            </a:xfrm>
            <a:prstGeom prst="rect">
              <a:avLst/>
            </a:prstGeom>
            <a:noFill/>
          </p:spPr>
          <p:txBody>
            <a:bodyPr wrap="square" rtlCol="0">
              <a:spAutoFit/>
            </a:bodyPr>
            <a:lstStyle/>
            <a:p>
              <a:r>
                <a:rPr lang="en-GB" b="1" dirty="0">
                  <a:solidFill>
                    <a:srgbClr val="E64123"/>
                  </a:solidFill>
                </a:rPr>
                <a:t>Discussion points in unit-openers and throughout units: </a:t>
              </a:r>
              <a:r>
                <a:rPr lang="en-GB" dirty="0">
                  <a:solidFill>
                    <a:srgbClr val="6F2109"/>
                  </a:solidFill>
                </a:rPr>
                <a:t>Students develop their own ideas and express them</a:t>
              </a:r>
            </a:p>
          </p:txBody>
        </p:sp>
      </p:grpSp>
      <p:grpSp>
        <p:nvGrpSpPr>
          <p:cNvPr id="11" name="Group 10">
            <a:extLst>
              <a:ext uri="{FF2B5EF4-FFF2-40B4-BE49-F238E27FC236}">
                <a16:creationId xmlns:a16="http://schemas.microsoft.com/office/drawing/2014/main" xmlns="" id="{0A5D86E0-9008-4948-A065-F2F80F1D73E3}"/>
              </a:ext>
            </a:extLst>
          </p:cNvPr>
          <p:cNvGrpSpPr/>
          <p:nvPr/>
        </p:nvGrpSpPr>
        <p:grpSpPr>
          <a:xfrm>
            <a:off x="191638" y="1553215"/>
            <a:ext cx="4719506" cy="2457450"/>
            <a:chOff x="145420" y="1553215"/>
            <a:chExt cx="4719506" cy="2457450"/>
          </a:xfrm>
        </p:grpSpPr>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2513" y="1553215"/>
              <a:ext cx="2792413" cy="2457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5420" y="1664609"/>
              <a:ext cx="2055334" cy="1477328"/>
            </a:xfrm>
            <a:prstGeom prst="rect">
              <a:avLst/>
            </a:prstGeom>
            <a:noFill/>
          </p:spPr>
          <p:txBody>
            <a:bodyPr wrap="square" rtlCol="0">
              <a:spAutoFit/>
            </a:bodyPr>
            <a:lstStyle/>
            <a:p>
              <a:pPr algn="r"/>
              <a:r>
                <a:rPr lang="en-GB" b="1" dirty="0">
                  <a:solidFill>
                    <a:srgbClr val="E64123"/>
                  </a:solidFill>
                </a:rPr>
                <a:t>Increase in pronunciation focus: </a:t>
              </a:r>
              <a:r>
                <a:rPr lang="en-GB" dirty="0">
                  <a:solidFill>
                    <a:srgbClr val="6F2109"/>
                  </a:solidFill>
                </a:rPr>
                <a:t>Helps students express themselves clearly </a:t>
              </a:r>
            </a:p>
          </p:txBody>
        </p:sp>
      </p:grpSp>
      <p:sp>
        <p:nvSpPr>
          <p:cNvPr id="12" name="TextBox 11">
            <a:extLst>
              <a:ext uri="{FF2B5EF4-FFF2-40B4-BE49-F238E27FC236}">
                <a16:creationId xmlns:a16="http://schemas.microsoft.com/office/drawing/2014/main" xmlns="" id="{D3AEC88A-B1C6-48A4-8A89-9D8D4F2095A3}"/>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Expressing ideas and opinions</a:t>
            </a:r>
          </a:p>
        </p:txBody>
      </p:sp>
    </p:spTree>
    <p:extLst>
      <p:ext uri="{BB962C8B-B14F-4D97-AF65-F5344CB8AC3E}">
        <p14:creationId xmlns:p14="http://schemas.microsoft.com/office/powerpoint/2010/main" val="285802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618" y="2132856"/>
            <a:ext cx="2400936" cy="11521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129002"/>
            <a:ext cx="2400936" cy="11521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717032"/>
            <a:ext cx="2400936" cy="11521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618" y="3717032"/>
            <a:ext cx="2400936" cy="115212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7644" y="2125148"/>
            <a:ext cx="2400936" cy="115212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7644" y="3717032"/>
            <a:ext cx="2400936" cy="1152128"/>
          </a:xfrm>
          <a:prstGeom prst="rect">
            <a:avLst/>
          </a:prstGeom>
        </p:spPr>
      </p:pic>
      <p:sp>
        <p:nvSpPr>
          <p:cNvPr id="10" name="TextBox 9">
            <a:extLst>
              <a:ext uri="{FF2B5EF4-FFF2-40B4-BE49-F238E27FC236}">
                <a16:creationId xmlns:a16="http://schemas.microsoft.com/office/drawing/2014/main" xmlns="" id="{AB38CB13-739C-4B85-B57B-DB43B76542ED}"/>
              </a:ext>
            </a:extLst>
          </p:cNvPr>
          <p:cNvSpPr txBox="1"/>
          <p:nvPr/>
        </p:nvSpPr>
        <p:spPr>
          <a:xfrm>
            <a:off x="3059832"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New in Second Edition </a:t>
            </a:r>
          </a:p>
        </p:txBody>
      </p:sp>
    </p:spTree>
    <p:extLst>
      <p:ext uri="{BB962C8B-B14F-4D97-AF65-F5344CB8AC3E}">
        <p14:creationId xmlns:p14="http://schemas.microsoft.com/office/powerpoint/2010/main" val="2929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2272" y="3013885"/>
            <a:ext cx="972000" cy="1216014"/>
          </a:xfrm>
          <a:effectLst>
            <a:outerShdw blurRad="76200" dist="76200" dir="2700000" algn="tl" rotWithShape="0">
              <a:prstClr val="black">
                <a:alpha val="40000"/>
              </a:prstClr>
            </a:outerShdw>
          </a:effectLst>
        </p:spPr>
      </p:pic>
      <p:grpSp>
        <p:nvGrpSpPr>
          <p:cNvPr id="10" name="Group 9">
            <a:extLst>
              <a:ext uri="{FF2B5EF4-FFF2-40B4-BE49-F238E27FC236}">
                <a16:creationId xmlns:a16="http://schemas.microsoft.com/office/drawing/2014/main" xmlns="" id="{BB7121A9-4CD8-46F6-ABE6-9B4CD1504BB4}"/>
              </a:ext>
            </a:extLst>
          </p:cNvPr>
          <p:cNvGrpSpPr/>
          <p:nvPr/>
        </p:nvGrpSpPr>
        <p:grpSpPr>
          <a:xfrm>
            <a:off x="803155" y="4354877"/>
            <a:ext cx="4488923" cy="1104548"/>
            <a:chOff x="803155" y="4966957"/>
            <a:chExt cx="4488923" cy="110454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55" y="4966957"/>
              <a:ext cx="1032540" cy="1032540"/>
            </a:xfrm>
            <a:prstGeom prst="rect">
              <a:avLst/>
            </a:prstGeom>
          </p:spPr>
        </p:pic>
        <p:sp>
          <p:nvSpPr>
            <p:cNvPr id="20" name="TextBox 19"/>
            <p:cNvSpPr txBox="1"/>
            <p:nvPr/>
          </p:nvSpPr>
          <p:spPr>
            <a:xfrm>
              <a:off x="1991187" y="5086620"/>
              <a:ext cx="3300891" cy="984885"/>
            </a:xfrm>
            <a:prstGeom prst="rect">
              <a:avLst/>
            </a:prstGeom>
            <a:noFill/>
          </p:spPr>
          <p:txBody>
            <a:bodyPr wrap="square" rtlCol="0">
              <a:spAutoFit/>
            </a:bodyPr>
            <a:lstStyle/>
            <a:p>
              <a:r>
                <a:rPr lang="en-GB" sz="1600" b="1" dirty="0">
                  <a:solidFill>
                    <a:srgbClr val="E64123"/>
                  </a:solidFill>
                </a:rPr>
                <a:t>Online Workbook- Student’s Access</a:t>
              </a:r>
            </a:p>
            <a:p>
              <a:r>
                <a:rPr lang="en-GB" sz="1400" dirty="0">
                  <a:solidFill>
                    <a:srgbClr val="6F2109"/>
                  </a:solidFill>
                </a:rPr>
                <a:t>The Online Workbook provides additional practice activities with automated marking and instant feedback.</a:t>
              </a: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272" y="3509131"/>
            <a:ext cx="972000" cy="1216013"/>
          </a:xfrm>
          <a:prstGeom prst="rect">
            <a:avLst/>
          </a:prstGeom>
          <a:effectLst>
            <a:outerShdw blurRad="76200" dist="76200" dir="2700000" algn="tl" rotWithShape="0">
              <a:prstClr val="black">
                <a:alpha val="40000"/>
              </a:prst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272" y="5014682"/>
            <a:ext cx="972000" cy="1214999"/>
          </a:xfrm>
          <a:prstGeom prst="rect">
            <a:avLst/>
          </a:prstGeom>
          <a:effectLst>
            <a:outerShdw blurRad="76200" dist="76200" dir="2700000" algn="tl" rotWithShape="0">
              <a:prstClr val="black">
                <a:alpha val="40000"/>
              </a:prst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272" y="5250644"/>
            <a:ext cx="972000" cy="1212474"/>
          </a:xfrm>
          <a:prstGeom prst="rect">
            <a:avLst/>
          </a:prstGeom>
          <a:effectLst>
            <a:outerShdw blurRad="76200" dist="76200" dir="2700000" algn="tl" rotWithShape="0">
              <a:prstClr val="black">
                <a:alpha val="40000"/>
              </a:prst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2939" y="2062550"/>
            <a:ext cx="972000" cy="1214494"/>
          </a:xfrm>
          <a:prstGeom prst="rect">
            <a:avLst/>
          </a:prstGeom>
          <a:effectLst>
            <a:outerShdw blurRad="76200" dist="762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8472" y="2383310"/>
            <a:ext cx="972000" cy="1216013"/>
          </a:xfrm>
          <a:prstGeom prst="rect">
            <a:avLst/>
          </a:prstGeom>
          <a:effectLst>
            <a:outerShdw blurRad="76200" dist="76200" dir="2700000" algn="tl" rotWithShape="0">
              <a:prstClr val="black">
                <a:alpha val="40000"/>
              </a:prst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2939" y="3920083"/>
            <a:ext cx="972000" cy="1214494"/>
          </a:xfrm>
          <a:prstGeom prst="rect">
            <a:avLst/>
          </a:prstGeom>
          <a:effectLst>
            <a:outerShdw blurRad="76200" dist="76200" dir="2700000" algn="tl" rotWithShape="0">
              <a:prstClr val="black">
                <a:alpha val="40000"/>
              </a:prstClr>
            </a:outerShdw>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8472" y="4401691"/>
            <a:ext cx="972000" cy="1220083"/>
          </a:xfrm>
          <a:prstGeom prst="rect">
            <a:avLst/>
          </a:prstGeom>
          <a:effectLst>
            <a:outerShdw blurRad="76200" dist="76200" dir="2700000" algn="tl" rotWithShape="0">
              <a:prstClr val="black">
                <a:alpha val="40000"/>
              </a:prstClr>
            </a:outerShdw>
          </a:effectLst>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2272" y="1073531"/>
            <a:ext cx="972000" cy="1219064"/>
          </a:xfrm>
          <a:prstGeom prst="rect">
            <a:avLst/>
          </a:prstGeom>
          <a:effectLst>
            <a:outerShdw blurRad="76200" dist="76200" dir="2700000" algn="tl" rotWithShape="0">
              <a:prstClr val="black">
                <a:alpha val="40000"/>
              </a:prstClr>
            </a:outerShdw>
          </a:effectLst>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8272" y="1550405"/>
            <a:ext cx="972000" cy="1216013"/>
          </a:xfrm>
          <a:prstGeom prst="rect">
            <a:avLst/>
          </a:prstGeom>
          <a:effectLst>
            <a:outerShdw blurRad="76200" dist="76200" dir="2700000" algn="tl" rotWithShape="0">
              <a:prstClr val="black">
                <a:alpha val="40000"/>
              </a:prstClr>
            </a:outerShdw>
          </a:effectLst>
        </p:spPr>
      </p:pic>
      <p:sp>
        <p:nvSpPr>
          <p:cNvPr id="22" name="TextBox 21">
            <a:extLst>
              <a:ext uri="{FF2B5EF4-FFF2-40B4-BE49-F238E27FC236}">
                <a16:creationId xmlns:a16="http://schemas.microsoft.com/office/drawing/2014/main" xmlns="" id="{B2677941-DB75-4ECF-B69A-70CCE5A320EF}"/>
              </a:ext>
            </a:extLst>
          </p:cNvPr>
          <p:cNvSpPr txBox="1"/>
          <p:nvPr/>
        </p:nvSpPr>
        <p:spPr>
          <a:xfrm>
            <a:off x="3347864" y="260648"/>
            <a:ext cx="5760640" cy="492443"/>
          </a:xfrm>
          <a:prstGeom prst="rect">
            <a:avLst/>
          </a:prstGeom>
          <a:noFill/>
        </p:spPr>
        <p:txBody>
          <a:bodyPr wrap="square" rtlCol="0">
            <a:spAutoFit/>
          </a:bodyPr>
          <a:lstStyle/>
          <a:p>
            <a:pPr algn="r"/>
            <a:r>
              <a:rPr lang="en-GB" sz="2600" b="1" spc="100" dirty="0">
                <a:solidFill>
                  <a:schemeClr val="accent6">
                    <a:lumMod val="40000"/>
                    <a:lumOff val="60000"/>
                  </a:schemeClr>
                </a:solidFill>
              </a:rPr>
              <a:t>Learning with the complete solution</a:t>
            </a:r>
          </a:p>
        </p:txBody>
      </p:sp>
      <p:grpSp>
        <p:nvGrpSpPr>
          <p:cNvPr id="21" name="Group 20">
            <a:extLst>
              <a:ext uri="{FF2B5EF4-FFF2-40B4-BE49-F238E27FC236}">
                <a16:creationId xmlns:a16="http://schemas.microsoft.com/office/drawing/2014/main" xmlns="" id="{E361F906-11FA-475F-9AAD-9A050D6733F4}"/>
              </a:ext>
            </a:extLst>
          </p:cNvPr>
          <p:cNvGrpSpPr/>
          <p:nvPr/>
        </p:nvGrpSpPr>
        <p:grpSpPr>
          <a:xfrm>
            <a:off x="830748" y="1813722"/>
            <a:ext cx="4461329" cy="977354"/>
            <a:chOff x="5799300" y="2078060"/>
            <a:chExt cx="4461329" cy="977354"/>
          </a:xfrm>
        </p:grpSpPr>
        <p:sp>
          <p:nvSpPr>
            <p:cNvPr id="23" name="TextBox 22"/>
            <p:cNvSpPr txBox="1"/>
            <p:nvPr/>
          </p:nvSpPr>
          <p:spPr>
            <a:xfrm>
              <a:off x="6959739" y="2236979"/>
              <a:ext cx="3300890" cy="738664"/>
            </a:xfrm>
            <a:prstGeom prst="rect">
              <a:avLst/>
            </a:prstGeom>
            <a:noFill/>
          </p:spPr>
          <p:txBody>
            <a:bodyPr wrap="square" rtlCol="0">
              <a:spAutoFit/>
            </a:bodyPr>
            <a:lstStyle/>
            <a:p>
              <a:r>
                <a:rPr lang="en-GB" sz="1400" b="1" dirty="0" smtClean="0">
                  <a:solidFill>
                    <a:srgbClr val="E64123"/>
                  </a:solidFill>
                </a:rPr>
                <a:t>Student’s </a:t>
              </a:r>
              <a:r>
                <a:rPr lang="en-GB" sz="1400" b="1" dirty="0">
                  <a:solidFill>
                    <a:srgbClr val="E64123"/>
                  </a:solidFill>
                </a:rPr>
                <a:t>Resource </a:t>
              </a:r>
              <a:r>
                <a:rPr lang="en-GB" sz="1400" b="1" dirty="0" smtClean="0">
                  <a:solidFill>
                    <a:srgbClr val="E64123"/>
                  </a:solidFill>
                </a:rPr>
                <a:t>Centre</a:t>
              </a:r>
            </a:p>
            <a:p>
              <a:r>
                <a:rPr lang="en-GB" sz="1400" dirty="0" smtClean="0">
                  <a:solidFill>
                    <a:srgbClr val="6F2109"/>
                  </a:solidFill>
                </a:rPr>
                <a:t>The Student’s </a:t>
              </a:r>
              <a:r>
                <a:rPr lang="en-GB" sz="1400" dirty="0">
                  <a:solidFill>
                    <a:srgbClr val="6F2109"/>
                  </a:solidFill>
                </a:rPr>
                <a:t>Resource Centre provides audio, </a:t>
              </a:r>
              <a:r>
                <a:rPr lang="en-GB" sz="1400" dirty="0" smtClean="0">
                  <a:solidFill>
                    <a:srgbClr val="6F2109"/>
                  </a:solidFill>
                </a:rPr>
                <a:t>video, audio script and video script</a:t>
              </a:r>
              <a:endParaRPr lang="en-GB" sz="1400" dirty="0">
                <a:solidFill>
                  <a:srgbClr val="6F2109"/>
                </a:solidFill>
              </a:endParaRPr>
            </a:p>
          </p:txBody>
        </p:sp>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99300" y="2078060"/>
              <a:ext cx="977354" cy="977354"/>
            </a:xfrm>
            <a:prstGeom prst="rect">
              <a:avLst/>
            </a:prstGeom>
          </p:spPr>
        </p:pic>
      </p:grpSp>
    </p:spTree>
    <p:extLst>
      <p:ext uri="{BB962C8B-B14F-4D97-AF65-F5344CB8AC3E}">
        <p14:creationId xmlns:p14="http://schemas.microsoft.com/office/powerpoint/2010/main" val="28953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1652</Words>
  <Application>Microsoft Office PowerPoint</Application>
  <PresentationFormat>On-screen Show (4:3)</PresentationFormat>
  <Paragraphs>107</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Basu, Maitrayee</dc:creator>
  <cp:lastModifiedBy>Teona</cp:lastModifiedBy>
  <cp:revision>37</cp:revision>
  <dcterms:created xsi:type="dcterms:W3CDTF">2018-04-24T15:27:37Z</dcterms:created>
  <dcterms:modified xsi:type="dcterms:W3CDTF">2019-02-11T14:03:02Z</dcterms:modified>
</cp:coreProperties>
</file>