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4" r:id="rId4"/>
    <p:sldId id="265" r:id="rId5"/>
    <p:sldId id="263" r:id="rId6"/>
    <p:sldId id="266" r:id="rId7"/>
    <p:sldId id="257" r:id="rId8"/>
    <p:sldId id="267" r:id="rId9"/>
    <p:sldId id="260" r:id="rId10"/>
    <p:sldId id="261" r:id="rId11"/>
    <p:sldId id="262" r:id="rId12"/>
    <p:sldId id="268" r:id="rId13"/>
    <p:sldId id="269" r:id="rId14"/>
    <p:sldId id="270" r:id="rId15"/>
    <p:sldId id="271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45" d="100"/>
          <a:sy n="45" d="100"/>
        </p:scale>
        <p:origin x="1356" y="4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46672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Higher Education"/>
          <p:cNvSpPr>
            <a:spLocks noGrp="1"/>
          </p:cNvSpPr>
          <p:nvPr>
            <p:ph type="subTitle" sz="quarter" idx="1"/>
          </p:nvPr>
        </p:nvSpPr>
        <p:spPr>
          <a:xfrm>
            <a:off x="1270000" y="6007656"/>
            <a:ext cx="10464800" cy="113030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 sz="3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>
                <a:latin typeface="Calibri" pitchFamily="34" charset="0"/>
              </a:rPr>
              <a:t>Ani Demetrashvili</a:t>
            </a:r>
          </a:p>
          <a:p>
            <a:r>
              <a:rPr lang="en-US" dirty="0">
                <a:latin typeface="Calibri" pitchFamily="34" charset="0"/>
              </a:rPr>
              <a:t>Head of Examinations</a:t>
            </a:r>
            <a:endParaRPr dirty="0">
              <a:latin typeface="Calibri" pitchFamily="34" charset="0"/>
            </a:endParaRPr>
          </a:p>
        </p:txBody>
      </p:sp>
      <p:pic>
        <p:nvPicPr>
          <p:cNvPr id="120" name="Higher Educ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61" y="1453983"/>
            <a:ext cx="8204077" cy="3670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higher education"/>
          <p:cNvSpPr>
            <a:spLocks noGrp="1"/>
          </p:cNvSpPr>
          <p:nvPr>
            <p:ph type="title"/>
          </p:nvPr>
        </p:nvSpPr>
        <p:spPr>
          <a:xfrm>
            <a:off x="4614158" y="40144"/>
            <a:ext cx="8064946" cy="1935259"/>
          </a:xfrm>
          <a:prstGeom prst="rect">
            <a:avLst/>
          </a:prstGeom>
        </p:spPr>
        <p:txBody>
          <a:bodyPr>
            <a:normAutofit/>
          </a:bodyPr>
          <a:lstStyle>
            <a:lvl1pPr defTabSz="566674">
              <a:defRPr sz="776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dirty="0">
                <a:latin typeface="Calibri" pitchFamily="34" charset="0"/>
              </a:rPr>
              <a:t>Skills to Tests</a:t>
            </a:r>
            <a:endParaRPr dirty="0">
              <a:latin typeface="Calibri" pitchFamily="34" charset="0"/>
            </a:endParaRPr>
          </a:p>
        </p:txBody>
      </p:sp>
      <p:pic>
        <p:nvPicPr>
          <p:cNvPr id="126" name="Higher Educ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06" y="-19744"/>
            <a:ext cx="4464211" cy="199735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“All that is gold does not glitter, not all those who wander are lost; The old that is strong does not wither, Deep roots are not reacher by the frost.”…">
            <a:extLst>
              <a:ext uri="{FF2B5EF4-FFF2-40B4-BE49-F238E27FC236}">
                <a16:creationId xmlns:a16="http://schemas.microsoft.com/office/drawing/2014/main" id="{C08DEB7A-3CCD-4EDF-9D8E-BB7857A8CD70}"/>
              </a:ext>
            </a:extLst>
          </p:cNvPr>
          <p:cNvSpPr txBox="1">
            <a:spLocks/>
          </p:cNvSpPr>
          <p:nvPr/>
        </p:nvSpPr>
        <p:spPr>
          <a:xfrm>
            <a:off x="407557" y="3102220"/>
            <a:ext cx="5878944" cy="5688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3429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6858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0287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3716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7145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hangingPunct="1">
              <a:buFontTx/>
              <a:buNone/>
            </a:pPr>
            <a:endParaRPr lang="en-GB" dirty="0">
              <a:latin typeface="Calibri" pitchFamily="34" charset="0"/>
            </a:endParaRPr>
          </a:p>
        </p:txBody>
      </p:sp>
      <p:sp>
        <p:nvSpPr>
          <p:cNvPr id="13" name="“All that is gold does not glitter, not all those who wander are lost; The old that is strong does not wither, Deep roots are not reacher by the frost.”…">
            <a:extLst>
              <a:ext uri="{FF2B5EF4-FFF2-40B4-BE49-F238E27FC236}">
                <a16:creationId xmlns:a16="http://schemas.microsoft.com/office/drawing/2014/main" id="{38B0EB48-09C0-4220-8C4B-7B372A5A7E33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3429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6858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0287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3716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7145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>
              <a:buFont typeface="Arial" panose="020B0604020202020204" pitchFamily="34" charset="0"/>
              <a:buChar char="•"/>
            </a:pPr>
            <a:r>
              <a:rPr lang="en-GB" dirty="0">
                <a:latin typeface="Calibri" pitchFamily="34" charset="0"/>
              </a:rPr>
              <a:t>‘Radio Programme’ format;</a:t>
            </a:r>
          </a:p>
          <a:p>
            <a:pPr hangingPunct="1">
              <a:buFont typeface="Arial" panose="020B0604020202020204" pitchFamily="34" charset="0"/>
              <a:buChar char="•"/>
            </a:pPr>
            <a:r>
              <a:rPr lang="en-GB" dirty="0">
                <a:latin typeface="Calibri" pitchFamily="34" charset="0"/>
              </a:rPr>
              <a:t>Listening activities;</a:t>
            </a:r>
          </a:p>
          <a:p>
            <a:pPr hangingPunct="1">
              <a:buFont typeface="Arial" panose="020B0604020202020204" pitchFamily="34" charset="0"/>
              <a:buChar char="•"/>
            </a:pPr>
            <a:r>
              <a:rPr lang="en-GB" dirty="0">
                <a:latin typeface="Calibri" pitchFamily="34" charset="0"/>
              </a:rPr>
              <a:t>Lively speaking activities including giving opinions.</a:t>
            </a:r>
          </a:p>
          <a:p>
            <a:pPr hangingPunct="1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hangingPunct="1">
              <a:buFontTx/>
              <a:buNone/>
            </a:pPr>
            <a:endParaRPr lang="en-GB" dirty="0">
              <a:latin typeface="Calibri" pitchFamily="34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4A1E2C3-0F02-4C3C-AA6C-BBCFE78299F5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7" r="21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789774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higher education"/>
          <p:cNvSpPr>
            <a:spLocks noGrp="1"/>
          </p:cNvSpPr>
          <p:nvPr>
            <p:ph type="title"/>
          </p:nvPr>
        </p:nvSpPr>
        <p:spPr>
          <a:xfrm>
            <a:off x="4614158" y="40144"/>
            <a:ext cx="8064946" cy="193525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66674">
              <a:defRPr sz="776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dirty="0">
                <a:latin typeface="Calibri" pitchFamily="34" charset="0"/>
              </a:rPr>
              <a:t>Mapping to TOEFL Primary Test</a:t>
            </a:r>
            <a:endParaRPr dirty="0">
              <a:latin typeface="Calibri" pitchFamily="34" charset="0"/>
            </a:endParaRPr>
          </a:p>
        </p:txBody>
      </p:sp>
      <p:pic>
        <p:nvPicPr>
          <p:cNvPr id="126" name="Higher Educ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06" y="-19744"/>
            <a:ext cx="4464211" cy="199735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“All that is gold does not glitter, not all those who wander are lost; The old that is strong does not wither, Deep roots are not reacher by the frost.”…">
            <a:extLst>
              <a:ext uri="{FF2B5EF4-FFF2-40B4-BE49-F238E27FC236}">
                <a16:creationId xmlns:a16="http://schemas.microsoft.com/office/drawing/2014/main" id="{C08DEB7A-3CCD-4EDF-9D8E-BB7857A8CD70}"/>
              </a:ext>
            </a:extLst>
          </p:cNvPr>
          <p:cNvSpPr txBox="1">
            <a:spLocks/>
          </p:cNvSpPr>
          <p:nvPr/>
        </p:nvSpPr>
        <p:spPr>
          <a:xfrm>
            <a:off x="407557" y="3102220"/>
            <a:ext cx="5878944" cy="5688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3429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6858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0287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3716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7145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hangingPunct="1">
              <a:buFontTx/>
              <a:buNone/>
            </a:pPr>
            <a:endParaRPr lang="en-GB" dirty="0">
              <a:latin typeface="Calibri" pitchFamily="34" charset="0"/>
            </a:endParaRPr>
          </a:p>
        </p:txBody>
      </p:sp>
      <p:sp>
        <p:nvSpPr>
          <p:cNvPr id="13" name="“All that is gold does not glitter, not all those who wander are lost; The old that is strong does not wither, Deep roots are not reacher by the frost.”…">
            <a:extLst>
              <a:ext uri="{FF2B5EF4-FFF2-40B4-BE49-F238E27FC236}">
                <a16:creationId xmlns:a16="http://schemas.microsoft.com/office/drawing/2014/main" id="{38B0EB48-09C0-4220-8C4B-7B372A5A7E33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3429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6858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0287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3716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7145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hangingPunct="1">
              <a:buFontTx/>
              <a:buNone/>
            </a:pPr>
            <a:endParaRPr lang="en-GB" dirty="0">
              <a:latin typeface="Calibri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251CC1-1AF3-4B2F-90D8-6BBE356BA728}"/>
              </a:ext>
            </a:extLst>
          </p:cNvPr>
          <p:cNvSpPr>
            <a:spLocks noGrp="1"/>
          </p:cNvSpPr>
          <p:nvPr>
            <p:ph type="pic" sz="half" idx="13"/>
          </p:nvPr>
        </p:nvSpPr>
        <p:spPr/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A21A10-B46A-4E6D-953A-3314232D9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36" y="2109713"/>
            <a:ext cx="11650304" cy="766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4733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higher education"/>
          <p:cNvSpPr>
            <a:spLocks noGrp="1"/>
          </p:cNvSpPr>
          <p:nvPr>
            <p:ph type="title"/>
          </p:nvPr>
        </p:nvSpPr>
        <p:spPr>
          <a:xfrm>
            <a:off x="4614158" y="40144"/>
            <a:ext cx="8064946" cy="193525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66674">
              <a:defRPr sz="776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sz="8000" dirty="0"/>
              <a:t>Theory of Actions</a:t>
            </a:r>
            <a:endParaRPr dirty="0">
              <a:latin typeface="Calibri" pitchFamily="34" charset="0"/>
            </a:endParaRPr>
          </a:p>
        </p:txBody>
      </p:sp>
      <p:pic>
        <p:nvPicPr>
          <p:cNvPr id="126" name="Higher Educ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06" y="-19744"/>
            <a:ext cx="4464211" cy="199735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A203F8-D503-49B7-9339-6A635416946D}"/>
              </a:ext>
            </a:extLst>
          </p:cNvPr>
          <p:cNvSpPr txBox="1"/>
          <p:nvPr/>
        </p:nvSpPr>
        <p:spPr>
          <a:xfrm>
            <a:off x="-528105" y="204606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TOEFL Test Components</a:t>
            </a:r>
            <a:endParaRPr lang="ka-GE" sz="2800" b="1" dirty="0"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039FEF-F2AA-40C4-8D02-05669FA3EC6B}"/>
              </a:ext>
            </a:extLst>
          </p:cNvPr>
          <p:cNvSpPr txBox="1"/>
          <p:nvPr/>
        </p:nvSpPr>
        <p:spPr>
          <a:xfrm>
            <a:off x="309713" y="2687424"/>
            <a:ext cx="3816424" cy="6986528"/>
          </a:xfrm>
          <a:prstGeom prst="rect">
            <a:avLst/>
          </a:prstGeom>
          <a:noFill/>
          <a:ln>
            <a:solidFill>
              <a:srgbClr val="FFD8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Test content and results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Independent measures;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Constructs based on core communication goals derived from EFL curricula and textbooks;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Test tasks focused on communication and meanings;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Linkage of scores to CEFR and Lexile levels;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Score report with meaningful feedback.</a:t>
            </a:r>
            <a:endParaRPr lang="ka-GE" sz="2800" dirty="0"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15BDA1-1946-4D77-9B54-D0F7FAA43C81}"/>
              </a:ext>
            </a:extLst>
          </p:cNvPr>
          <p:cNvSpPr txBox="1"/>
          <p:nvPr/>
        </p:nvSpPr>
        <p:spPr>
          <a:xfrm>
            <a:off x="4440304" y="2005366"/>
            <a:ext cx="472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Hypothesized Actions</a:t>
            </a:r>
            <a:endParaRPr lang="ka-GE" sz="2800" b="1" dirty="0"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65A8C7-E927-4625-8B76-0E2AC537650F}"/>
              </a:ext>
            </a:extLst>
          </p:cNvPr>
          <p:cNvSpPr txBox="1"/>
          <p:nvPr/>
        </p:nvSpPr>
        <p:spPr>
          <a:xfrm>
            <a:off x="4488386" y="2690786"/>
            <a:ext cx="4991011" cy="267765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Understand their strengths and weaknesses;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Understand their ability according to an international standard.</a:t>
            </a:r>
            <a:endParaRPr lang="ka-GE" sz="2800" dirty="0"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A1B472-5F04-4835-88CE-6444A3616D36}"/>
              </a:ext>
            </a:extLst>
          </p:cNvPr>
          <p:cNvSpPr txBox="1"/>
          <p:nvPr/>
        </p:nvSpPr>
        <p:spPr>
          <a:xfrm>
            <a:off x="4475934" y="5541396"/>
            <a:ext cx="4991011" cy="452431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Parents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Understand their child’s strengths and weaknesses;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Understand their child’s ability according to an international standard;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Provide resources and support needed for their child’s English learning.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ka-G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21D7DD-70AC-4E1D-8D5C-8C91E3B00584}"/>
              </a:ext>
            </a:extLst>
          </p:cNvPr>
          <p:cNvSpPr txBox="1"/>
          <p:nvPr/>
        </p:nvSpPr>
        <p:spPr>
          <a:xfrm>
            <a:off x="9466945" y="1975403"/>
            <a:ext cx="3542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Intended Effects</a:t>
            </a:r>
            <a:endParaRPr lang="ka-GE" sz="2800" b="1" dirty="0"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85D487-5CC7-4D19-8EA7-3DA9C24669F8}"/>
              </a:ext>
            </a:extLst>
          </p:cNvPr>
          <p:cNvSpPr txBox="1"/>
          <p:nvPr/>
        </p:nvSpPr>
        <p:spPr>
          <a:xfrm>
            <a:off x="9840700" y="2687424"/>
            <a:ext cx="2854387" cy="42165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For students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Improved attitudes, higher motivation, and greater value attached to language learning</a:t>
            </a:r>
            <a:r>
              <a:rPr lang="en-GB" dirty="0"/>
              <a:t>.</a:t>
            </a:r>
            <a:endParaRPr lang="ka-G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F98088-5F04-4E21-905B-9D98B32D4AD1}"/>
              </a:ext>
            </a:extLst>
          </p:cNvPr>
          <p:cNvSpPr txBox="1"/>
          <p:nvPr/>
        </p:nvSpPr>
        <p:spPr>
          <a:xfrm>
            <a:off x="9812745" y="7046697"/>
            <a:ext cx="3284735" cy="181588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For parents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Improvement in their child’s English ability.</a:t>
            </a:r>
            <a:endParaRPr lang="ka-GE" sz="2800" dirty="0">
              <a:cs typeface="Calibri" panose="020F0502020204030204" pitchFamily="34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55080A5-CAFD-449B-A8BC-D1D772DE9420}"/>
              </a:ext>
            </a:extLst>
          </p:cNvPr>
          <p:cNvSpPr/>
          <p:nvPr/>
        </p:nvSpPr>
        <p:spPr>
          <a:xfrm>
            <a:off x="4127083" y="3910033"/>
            <a:ext cx="361303" cy="30217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2C22263-D610-45D8-9D82-3E39085D77EE}"/>
              </a:ext>
            </a:extLst>
          </p:cNvPr>
          <p:cNvSpPr/>
          <p:nvPr/>
        </p:nvSpPr>
        <p:spPr>
          <a:xfrm>
            <a:off x="4114631" y="7652467"/>
            <a:ext cx="361303" cy="30217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E4AED14-C2C8-405D-8077-694A77843657}"/>
              </a:ext>
            </a:extLst>
          </p:cNvPr>
          <p:cNvSpPr/>
          <p:nvPr/>
        </p:nvSpPr>
        <p:spPr>
          <a:xfrm>
            <a:off x="9479397" y="4014647"/>
            <a:ext cx="361303" cy="30217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71BDB0C-E8D0-41D0-B1ED-9D838156A0D2}"/>
              </a:ext>
            </a:extLst>
          </p:cNvPr>
          <p:cNvSpPr/>
          <p:nvPr/>
        </p:nvSpPr>
        <p:spPr>
          <a:xfrm>
            <a:off x="9451442" y="7744279"/>
            <a:ext cx="361303" cy="30217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14648395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higher education"/>
          <p:cNvSpPr>
            <a:spLocks noGrp="1"/>
          </p:cNvSpPr>
          <p:nvPr>
            <p:ph type="title"/>
          </p:nvPr>
        </p:nvSpPr>
        <p:spPr>
          <a:xfrm>
            <a:off x="4614158" y="40144"/>
            <a:ext cx="8064946" cy="1935259"/>
          </a:xfrm>
          <a:prstGeom prst="rect">
            <a:avLst/>
          </a:prstGeom>
        </p:spPr>
        <p:txBody>
          <a:bodyPr>
            <a:normAutofit/>
          </a:bodyPr>
          <a:lstStyle>
            <a:lvl1pPr defTabSz="566674">
              <a:defRPr sz="776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sz="7200" dirty="0"/>
              <a:t>Theory of Actions</a:t>
            </a:r>
            <a:endParaRPr dirty="0">
              <a:latin typeface="Calibri" pitchFamily="34" charset="0"/>
            </a:endParaRPr>
          </a:p>
        </p:txBody>
      </p:sp>
      <p:pic>
        <p:nvPicPr>
          <p:cNvPr id="126" name="Higher Educ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06" y="-19744"/>
            <a:ext cx="4464211" cy="199735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9270A2-92BF-4C7C-8676-7FCC1C6F71C2}"/>
              </a:ext>
            </a:extLst>
          </p:cNvPr>
          <p:cNvSpPr txBox="1"/>
          <p:nvPr/>
        </p:nvSpPr>
        <p:spPr>
          <a:xfrm>
            <a:off x="-423508" y="1999235"/>
            <a:ext cx="4634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TOEFL Test Components</a:t>
            </a:r>
            <a:endParaRPr lang="ka-GE" sz="2800" b="1" dirty="0"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86AF4B-75CE-474C-9079-32F3C13EC3A8}"/>
              </a:ext>
            </a:extLst>
          </p:cNvPr>
          <p:cNvSpPr txBox="1"/>
          <p:nvPr/>
        </p:nvSpPr>
        <p:spPr>
          <a:xfrm>
            <a:off x="124145" y="2591708"/>
            <a:ext cx="3600400" cy="39703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Teachers Professional Development</a:t>
            </a:r>
          </a:p>
          <a:p>
            <a:endParaRPr lang="en-GB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Professional support for teachers in the form of instructional workshops (e.g.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Propell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ka-GE" sz="2800" dirty="0"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EF6AE0-13F2-42BE-B8CF-EC0C6A1FBB26}"/>
              </a:ext>
            </a:extLst>
          </p:cNvPr>
          <p:cNvSpPr txBox="1"/>
          <p:nvPr/>
        </p:nvSpPr>
        <p:spPr>
          <a:xfrm>
            <a:off x="4190884" y="1929982"/>
            <a:ext cx="472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Hypothesized Actions</a:t>
            </a:r>
            <a:endParaRPr lang="ka-GE" sz="2800" b="1" dirty="0"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1C0360-CF07-4510-8FC0-BB4461C6F337}"/>
              </a:ext>
            </a:extLst>
          </p:cNvPr>
          <p:cNvSpPr txBox="1"/>
          <p:nvPr/>
        </p:nvSpPr>
        <p:spPr>
          <a:xfrm>
            <a:off x="9466945" y="1975403"/>
            <a:ext cx="3542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Intended Effects</a:t>
            </a:r>
            <a:endParaRPr lang="ka-GE" sz="2800" b="1" dirty="0"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9DF90-A344-4835-8E84-C78C64314DE9}"/>
              </a:ext>
            </a:extLst>
          </p:cNvPr>
          <p:cNvSpPr txBox="1"/>
          <p:nvPr/>
        </p:nvSpPr>
        <p:spPr>
          <a:xfrm>
            <a:off x="4479081" y="2498623"/>
            <a:ext cx="4336514" cy="741741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Teachers and schools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Understand students’ strengths and weaknesses;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Understand students; abilities according to an international standard 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Use scores to inform teaching;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Identify gaps between their curricula and the test content and address gaps by modifying their curricula;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Gain a better understanding of TOEFL Tests.</a:t>
            </a:r>
            <a:endParaRPr lang="ka-GE" sz="2800" dirty="0"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E35362-B220-477D-8C95-775DA5B9CF7C}"/>
              </a:ext>
            </a:extLst>
          </p:cNvPr>
          <p:cNvSpPr txBox="1"/>
          <p:nvPr/>
        </p:nvSpPr>
        <p:spPr>
          <a:xfrm>
            <a:off x="9466945" y="2591708"/>
            <a:ext cx="3240360" cy="569386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For teachers and schools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Improved English instruction through better knowledge of students’ current abilities;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Increased appreciation of the value of communicative language skills.</a:t>
            </a:r>
            <a:endParaRPr lang="ka-GE" sz="2800" dirty="0">
              <a:cs typeface="Calibri" panose="020F0502020204030204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8276A1D-BAF5-4072-9E24-2300F5EB3616}"/>
              </a:ext>
            </a:extLst>
          </p:cNvPr>
          <p:cNvSpPr/>
          <p:nvPr/>
        </p:nvSpPr>
        <p:spPr>
          <a:xfrm>
            <a:off x="3827732" y="4175075"/>
            <a:ext cx="579905" cy="31869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ADFBDD8-A3C1-40F6-B50C-C62B04F2C759}"/>
              </a:ext>
            </a:extLst>
          </p:cNvPr>
          <p:cNvSpPr/>
          <p:nvPr/>
        </p:nvSpPr>
        <p:spPr>
          <a:xfrm>
            <a:off x="8887040" y="4274534"/>
            <a:ext cx="579905" cy="38624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46942512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higher education"/>
          <p:cNvSpPr>
            <a:spLocks noGrp="1"/>
          </p:cNvSpPr>
          <p:nvPr>
            <p:ph type="title"/>
          </p:nvPr>
        </p:nvSpPr>
        <p:spPr>
          <a:xfrm>
            <a:off x="4509286" y="39180"/>
            <a:ext cx="8064946" cy="1935259"/>
          </a:xfrm>
          <a:prstGeom prst="rect">
            <a:avLst/>
          </a:prstGeom>
        </p:spPr>
        <p:txBody>
          <a:bodyPr>
            <a:noAutofit/>
          </a:bodyPr>
          <a:lstStyle>
            <a:lvl1pPr defTabSz="566674">
              <a:defRPr sz="776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6000" dirty="0">
                <a:latin typeface="Calibri" pitchFamily="34" charset="0"/>
              </a:rPr>
              <a:t>Teachers from Partner Organizations</a:t>
            </a:r>
            <a:endParaRPr sz="6000" dirty="0">
              <a:latin typeface="Calibri" pitchFamily="34" charset="0"/>
            </a:endParaRPr>
          </a:p>
        </p:txBody>
      </p:sp>
      <p:sp>
        <p:nvSpPr>
          <p:cNvPr id="124" name="“All that is gold does not glitter, not all those who wander are lost; The old that is strong does not wither, Deep roots are not reacher by the frost.”…"/>
          <p:cNvSpPr>
            <a:spLocks noGrp="1"/>
          </p:cNvSpPr>
          <p:nvPr>
            <p:ph type="body" sz="half" idx="1"/>
          </p:nvPr>
        </p:nvSpPr>
        <p:spPr>
          <a:xfrm>
            <a:off x="274305" y="2356519"/>
            <a:ext cx="5195464" cy="6286500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Calibri" pitchFamily="34" charset="0"/>
              </a:rPr>
              <a:t>‘Texts are interesting with lots of new words, creative lessons and learning environment and children have fun while doing exercises’;  - Nana </a:t>
            </a:r>
            <a:r>
              <a:rPr lang="en-GB" dirty="0" err="1">
                <a:latin typeface="Calibri" pitchFamily="34" charset="0"/>
              </a:rPr>
              <a:t>Baghaturia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126" name="Higher Educ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06" y="-19744"/>
            <a:ext cx="4464211" cy="199735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9614A0-4978-437D-B448-7244F349325A}"/>
              </a:ext>
            </a:extLst>
          </p:cNvPr>
          <p:cNvSpPr/>
          <p:nvPr/>
        </p:nvSpPr>
        <p:spPr>
          <a:xfrm>
            <a:off x="6718424" y="4228728"/>
            <a:ext cx="5195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itchFamily="34" charset="0"/>
              </a:rPr>
              <a:t>‘</a:t>
            </a:r>
            <a:r>
              <a:rPr lang="en-GB" sz="2800" dirty="0" err="1">
                <a:latin typeface="Calibri" pitchFamily="34" charset="0"/>
              </a:rPr>
              <a:t>Toefl</a:t>
            </a:r>
            <a:r>
              <a:rPr lang="en-GB" sz="2800" dirty="0">
                <a:latin typeface="Calibri" pitchFamily="34" charset="0"/>
              </a:rPr>
              <a:t> Primary Tests and Macmillan English work effectively together, students get great experience of using their English.’ – Magda </a:t>
            </a:r>
            <a:r>
              <a:rPr lang="en-GB" sz="2800" dirty="0" err="1">
                <a:latin typeface="Calibri" pitchFamily="34" charset="0"/>
              </a:rPr>
              <a:t>Dalakishvili</a:t>
            </a:r>
            <a:endParaRPr lang="en-GB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6481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igher Education.png">
            <a:extLst>
              <a:ext uri="{FF2B5EF4-FFF2-40B4-BE49-F238E27FC236}">
                <a16:creationId xmlns:a16="http://schemas.microsoft.com/office/drawing/2014/main" id="{2F5CF525-3110-4187-9601-2657B1B3C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61" y="1636440"/>
            <a:ext cx="8204077" cy="367063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Higher Education">
            <a:extLst>
              <a:ext uri="{FF2B5EF4-FFF2-40B4-BE49-F238E27FC236}">
                <a16:creationId xmlns:a16="http://schemas.microsoft.com/office/drawing/2014/main" id="{439DFDC7-4D0D-4D1C-B381-3BE844A94882}"/>
              </a:ext>
            </a:extLst>
          </p:cNvPr>
          <p:cNvSpPr txBox="1">
            <a:spLocks/>
          </p:cNvSpPr>
          <p:nvPr/>
        </p:nvSpPr>
        <p:spPr>
          <a:xfrm>
            <a:off x="3478064" y="5291817"/>
            <a:ext cx="6048672" cy="1385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3429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6858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0287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3716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7145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buNone/>
            </a:pPr>
            <a:r>
              <a:rPr lang="it-IT" dirty="0">
                <a:latin typeface="Calibri" pitchFamily="34" charset="0"/>
              </a:rPr>
              <a:t>        Thank you for attention</a:t>
            </a:r>
          </a:p>
        </p:txBody>
      </p:sp>
    </p:spTree>
    <p:extLst>
      <p:ext uri="{BB962C8B-B14F-4D97-AF65-F5344CB8AC3E}">
        <p14:creationId xmlns:p14="http://schemas.microsoft.com/office/powerpoint/2010/main" val="11346048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higher education"/>
          <p:cNvSpPr>
            <a:spLocks noGrp="1"/>
          </p:cNvSpPr>
          <p:nvPr>
            <p:ph type="title"/>
          </p:nvPr>
        </p:nvSpPr>
        <p:spPr>
          <a:xfrm>
            <a:off x="4614158" y="40144"/>
            <a:ext cx="8064946" cy="193525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66674">
              <a:defRPr sz="776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>
                <a:latin typeface="Calibri" pitchFamily="34" charset="0"/>
              </a:rPr>
              <a:t>Why should we pass TOEFL® Tests?</a:t>
            </a:r>
            <a:endParaRPr dirty="0">
              <a:latin typeface="Calibri" pitchFamily="34" charset="0"/>
            </a:endParaRPr>
          </a:p>
        </p:txBody>
      </p:sp>
      <p:sp>
        <p:nvSpPr>
          <p:cNvPr id="124" name="“All that is gold does not glitter, not all those who wander are lost; The old that is strong does not wither, Deep roots are not reacher by the frost.”…"/>
          <p:cNvSpPr>
            <a:spLocks noGrp="1"/>
          </p:cNvSpPr>
          <p:nvPr>
            <p:ph type="body" sz="half" idx="1"/>
          </p:nvPr>
        </p:nvSpPr>
        <p:spPr>
          <a:xfrm>
            <a:off x="407557" y="2581969"/>
            <a:ext cx="5878944" cy="6286500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itchFamily="34" charset="0"/>
              </a:rPr>
              <a:t>It measures the English language knowledge;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itchFamily="34" charset="0"/>
              </a:rPr>
              <a:t> It is fair and open;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itchFamily="34" charset="0"/>
              </a:rPr>
              <a:t>It promotes good education;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itchFamily="34" charset="0"/>
              </a:rPr>
              <a:t>It has the most trustful score information;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itchFamily="34" charset="0"/>
              </a:rPr>
              <a:t>It is grounded in </a:t>
            </a:r>
            <a:r>
              <a:rPr lang="en-GB" b="1" dirty="0">
                <a:latin typeface="Calibri" pitchFamily="34" charset="0"/>
              </a:rPr>
              <a:t>research</a:t>
            </a:r>
            <a:r>
              <a:rPr lang="en-GB" dirty="0">
                <a:latin typeface="Calibri" pitchFamily="34" charset="0"/>
              </a:rPr>
              <a:t>.</a:t>
            </a:r>
            <a:endParaRPr dirty="0">
              <a:latin typeface="Calibri" pitchFamily="34" charset="0"/>
            </a:endParaRPr>
          </a:p>
        </p:txBody>
      </p:sp>
      <p:pic>
        <p:nvPicPr>
          <p:cNvPr id="126" name="Higher Educ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06" y="-19744"/>
            <a:ext cx="4464211" cy="1997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D201327-B446-4411-B02B-EF79E186D97F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4" r="217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13560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higher education"/>
          <p:cNvSpPr>
            <a:spLocks noGrp="1"/>
          </p:cNvSpPr>
          <p:nvPr>
            <p:ph type="title"/>
          </p:nvPr>
        </p:nvSpPr>
        <p:spPr>
          <a:xfrm>
            <a:off x="4614158" y="124272"/>
            <a:ext cx="8064946" cy="1851131"/>
          </a:xfrm>
          <a:prstGeom prst="rect">
            <a:avLst/>
          </a:prstGeom>
        </p:spPr>
        <p:txBody>
          <a:bodyPr>
            <a:normAutofit/>
          </a:bodyPr>
          <a:lstStyle>
            <a:lvl1pPr defTabSz="566674">
              <a:defRPr sz="776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>
                <a:latin typeface="Calibri" pitchFamily="34" charset="0"/>
              </a:rPr>
              <a:t>ETS Global</a:t>
            </a:r>
            <a:endParaRPr dirty="0">
              <a:latin typeface="Calibri" pitchFamily="34" charset="0"/>
            </a:endParaRPr>
          </a:p>
        </p:txBody>
      </p:sp>
      <p:sp>
        <p:nvSpPr>
          <p:cNvPr id="124" name="“All that is gold does not glitter, not all those who wander are lost; The old that is strong does not wither, Deep roots are not reacher by the frost.”…"/>
          <p:cNvSpPr>
            <a:spLocks noGrp="1"/>
          </p:cNvSpPr>
          <p:nvPr>
            <p:ph type="body" sz="half" idx="1"/>
          </p:nvPr>
        </p:nvSpPr>
        <p:spPr>
          <a:xfrm>
            <a:off x="453728" y="2356520"/>
            <a:ext cx="5878944" cy="6286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 2017, ETS refocused its research agenda around some of the most significant, global education challenges facing societies today.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6" name="Higher Educ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06" y="-19744"/>
            <a:ext cx="4464211" cy="1997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8166042-573B-4758-B796-3F6D00AB5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6" t="12445" r="64917" b="15345"/>
          <a:stretch/>
        </p:blipFill>
        <p:spPr bwMode="auto">
          <a:xfrm>
            <a:off x="7006456" y="2603500"/>
            <a:ext cx="5389835" cy="6424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07551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higher education"/>
          <p:cNvSpPr>
            <a:spLocks noGrp="1"/>
          </p:cNvSpPr>
          <p:nvPr>
            <p:ph type="title"/>
          </p:nvPr>
        </p:nvSpPr>
        <p:spPr>
          <a:xfrm>
            <a:off x="4532024" y="42355"/>
            <a:ext cx="8064946" cy="193525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66674">
              <a:defRPr sz="776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>
                <a:latin typeface="Calibri" pitchFamily="34" charset="0"/>
              </a:rPr>
              <a:t>Foundational Research</a:t>
            </a:r>
            <a:endParaRPr dirty="0">
              <a:latin typeface="Calibri" pitchFamily="34" charset="0"/>
            </a:endParaRPr>
          </a:p>
        </p:txBody>
      </p:sp>
      <p:sp>
        <p:nvSpPr>
          <p:cNvPr id="124" name="“All that is gold does not glitter, not all those who wander are lost; The old that is strong does not wither, Deep roots are not reacher by the frost.”…"/>
          <p:cNvSpPr>
            <a:spLocks noGrp="1"/>
          </p:cNvSpPr>
          <p:nvPr>
            <p:ph type="body" sz="half" idx="1"/>
          </p:nvPr>
        </p:nvSpPr>
        <p:spPr>
          <a:xfrm>
            <a:off x="407556" y="2603500"/>
            <a:ext cx="5878944" cy="62865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alibri" pitchFamily="34" charset="0"/>
              </a:rPr>
              <a:t>Based 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itchFamily="34" charset="0"/>
              </a:rPr>
              <a:t>Statistical methodology;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itchFamily="34" charset="0"/>
              </a:rPr>
              <a:t>Psychometric methodology;</a:t>
            </a:r>
          </a:p>
          <a:p>
            <a:pPr>
              <a:buFont typeface="Arial" panose="020B0604020202020204" pitchFamily="34" charset="0"/>
              <a:buChar char="•"/>
            </a:pPr>
            <a:endParaRPr dirty="0">
              <a:latin typeface="Calibri" pitchFamily="34" charset="0"/>
            </a:endParaRPr>
          </a:p>
        </p:txBody>
      </p:sp>
      <p:pic>
        <p:nvPicPr>
          <p:cNvPr id="126" name="Higher Educ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06" y="-19744"/>
            <a:ext cx="4464211" cy="1997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B1D3C31-2FAF-4FD4-B8B5-C7D3C673B82E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7" r="21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444693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JRR Tolkien.jpg" descr="JRR Tolkien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0007" r="2000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3" name="higher education"/>
          <p:cNvSpPr>
            <a:spLocks noGrp="1"/>
          </p:cNvSpPr>
          <p:nvPr>
            <p:ph type="title"/>
          </p:nvPr>
        </p:nvSpPr>
        <p:spPr>
          <a:xfrm>
            <a:off x="4630192" y="42355"/>
            <a:ext cx="8064946" cy="193525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66674">
              <a:defRPr sz="776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>
                <a:latin typeface="Calibri" pitchFamily="34" charset="0"/>
              </a:rPr>
              <a:t>The aim of the research</a:t>
            </a:r>
            <a:endParaRPr dirty="0">
              <a:latin typeface="Calibri" pitchFamily="34" charset="0"/>
            </a:endParaRPr>
          </a:p>
        </p:txBody>
      </p:sp>
      <p:sp>
        <p:nvSpPr>
          <p:cNvPr id="124" name="“All that is gold does not glitter, not all those who wander are lost; The old that is strong does not wither, Deep roots are not reacher by the frost.”…"/>
          <p:cNvSpPr>
            <a:spLocks noGrp="1"/>
          </p:cNvSpPr>
          <p:nvPr>
            <p:ph type="body" sz="half" idx="1"/>
          </p:nvPr>
        </p:nvSpPr>
        <p:spPr>
          <a:xfrm>
            <a:off x="407556" y="2603500"/>
            <a:ext cx="5878944" cy="6286500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Improving teaching and learning;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Expanding opportunities for individual learners;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Improving education policy and assessment.</a:t>
            </a:r>
          </a:p>
          <a:p>
            <a:endParaRPr dirty="0">
              <a:latin typeface="Calibri" pitchFamily="34" charset="0"/>
            </a:endParaRPr>
          </a:p>
        </p:txBody>
      </p:sp>
      <p:pic>
        <p:nvPicPr>
          <p:cNvPr id="126" name="Higher Educ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06" y="-19744"/>
            <a:ext cx="4464211" cy="1997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0815A2-D2C6-425F-B9DE-C4EB8C5A04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t="207" r="-48764" b="1405"/>
          <a:stretch/>
        </p:blipFill>
        <p:spPr>
          <a:xfrm>
            <a:off x="6718300" y="2513742"/>
            <a:ext cx="8425060" cy="63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7042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higher education"/>
          <p:cNvSpPr>
            <a:spLocks noGrp="1"/>
          </p:cNvSpPr>
          <p:nvPr>
            <p:ph type="title"/>
          </p:nvPr>
        </p:nvSpPr>
        <p:spPr>
          <a:xfrm>
            <a:off x="4614158" y="40144"/>
            <a:ext cx="8064946" cy="193525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66674">
              <a:defRPr sz="776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>
                <a:latin typeface="Calibri" pitchFamily="34" charset="0"/>
              </a:rPr>
              <a:t>Educational Challenges</a:t>
            </a:r>
            <a:endParaRPr dirty="0">
              <a:latin typeface="Calibri" pitchFamily="34" charset="0"/>
            </a:endParaRPr>
          </a:p>
        </p:txBody>
      </p:sp>
      <p:sp>
        <p:nvSpPr>
          <p:cNvPr id="124" name="“All that is gold does not glitter, not all those who wander are lost; The old that is strong does not wither, Deep roots are not reacher by the frost.”…"/>
          <p:cNvSpPr>
            <a:spLocks noGrp="1"/>
          </p:cNvSpPr>
          <p:nvPr>
            <p:ph type="body" sz="half" idx="1"/>
          </p:nvPr>
        </p:nvSpPr>
        <p:spPr>
          <a:xfrm>
            <a:off x="393766" y="2212504"/>
            <a:ext cx="5878944" cy="6377756"/>
          </a:xfrm>
          <a:prstGeom prst="rect">
            <a:avLst/>
          </a:prstGeom>
        </p:spPr>
        <p:txBody>
          <a:bodyPr anchor="t">
            <a:normAutofit fontScale="25000" lnSpcReduction="20000"/>
          </a:bodyPr>
          <a:lstStyle/>
          <a:p>
            <a:r>
              <a:rPr lang="en-GB" dirty="0"/>
              <a:t>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200" dirty="0">
                <a:latin typeface="Calibri" panose="020F0502020204030204" pitchFamily="34" charset="0"/>
                <a:cs typeface="Calibri" panose="020F0502020204030204" pitchFamily="34" charset="0"/>
              </a:rPr>
              <a:t>Increase sustainable access to a diverse and high-quality teaching pool;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200" dirty="0">
                <a:latin typeface="Calibri" panose="020F0502020204030204" pitchFamily="34" charset="0"/>
                <a:cs typeface="Calibri" panose="020F0502020204030204" pitchFamily="34" charset="0"/>
              </a:rPr>
              <a:t>Support English learners’ development of language proficiency;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200" dirty="0">
                <a:latin typeface="Calibri" panose="020F0502020204030204" pitchFamily="34" charset="0"/>
                <a:cs typeface="Calibri" panose="020F0502020204030204" pitchFamily="34" charset="0"/>
              </a:rPr>
              <a:t>Raise global English language proficiency;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200" dirty="0">
                <a:latin typeface="Calibri" panose="020F0502020204030204" pitchFamily="34" charset="0"/>
                <a:cs typeface="Calibri" panose="020F0502020204030204" pitchFamily="34" charset="0"/>
              </a:rPr>
              <a:t>Promote assessment and development of critical competencies in a global context;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200" dirty="0">
                <a:latin typeface="Calibri" panose="020F0502020204030204" pitchFamily="34" charset="0"/>
                <a:cs typeface="Calibri" panose="020F0502020204030204" pitchFamily="34" charset="0"/>
              </a:rPr>
              <a:t>Support understand learners and those who teach them.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5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dirty="0">
              <a:latin typeface="Calibri" pitchFamily="34" charset="0"/>
            </a:endParaRPr>
          </a:p>
        </p:txBody>
      </p:sp>
      <p:pic>
        <p:nvPicPr>
          <p:cNvPr id="126" name="Higher Educ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06" y="-19744"/>
            <a:ext cx="4464211" cy="1997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6FCE7D5-780A-4702-9D29-13C8BEDCEC38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0" t="-1144" r="28702" b="-306"/>
          <a:stretch/>
        </p:blipFill>
        <p:spPr>
          <a:xfrm>
            <a:off x="6732092" y="2644552"/>
            <a:ext cx="5334000" cy="6377756"/>
          </a:xfrm>
        </p:spPr>
      </p:pic>
    </p:spTree>
    <p:extLst>
      <p:ext uri="{BB962C8B-B14F-4D97-AF65-F5344CB8AC3E}">
        <p14:creationId xmlns:p14="http://schemas.microsoft.com/office/powerpoint/2010/main" val="255061014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higher education"/>
          <p:cNvSpPr>
            <a:spLocks noGrp="1"/>
          </p:cNvSpPr>
          <p:nvPr>
            <p:ph type="title"/>
          </p:nvPr>
        </p:nvSpPr>
        <p:spPr>
          <a:xfrm>
            <a:off x="4614158" y="40144"/>
            <a:ext cx="8064946" cy="1935259"/>
          </a:xfrm>
          <a:prstGeom prst="rect">
            <a:avLst/>
          </a:prstGeom>
        </p:spPr>
        <p:txBody>
          <a:bodyPr>
            <a:normAutofit/>
          </a:bodyPr>
          <a:lstStyle>
            <a:lvl1pPr defTabSz="566674">
              <a:defRPr sz="776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dirty="0">
                <a:latin typeface="Calibri" pitchFamily="34" charset="0"/>
              </a:rPr>
              <a:t>Macmillan English</a:t>
            </a:r>
            <a:endParaRPr dirty="0">
              <a:latin typeface="Calibri" pitchFamily="34" charset="0"/>
            </a:endParaRPr>
          </a:p>
        </p:txBody>
      </p:sp>
      <p:sp>
        <p:nvSpPr>
          <p:cNvPr id="124" name="“All that is gold does not glitter, not all those who wander are lost; The old that is strong does not wither, Deep roots are not reacher by the frost.”…"/>
          <p:cNvSpPr>
            <a:spLocks noGrp="1"/>
          </p:cNvSpPr>
          <p:nvPr>
            <p:ph type="body" sz="half" idx="1"/>
          </p:nvPr>
        </p:nvSpPr>
        <p:spPr>
          <a:xfrm>
            <a:off x="407557" y="2860576"/>
            <a:ext cx="5878944" cy="6286500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itchFamily="34" charset="0"/>
              </a:rPr>
              <a:t>Six-level best-selling series in British English;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itchFamily="34" charset="0"/>
              </a:rPr>
              <a:t>Native – speaker classroom;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Language Book (Digital Student’s Book)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Practice Book with Working with Words CD-ROM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Fluency Book</a:t>
            </a:r>
          </a:p>
          <a:p>
            <a:pPr marL="0" indent="0">
              <a:buNone/>
            </a:pPr>
            <a:endParaRPr dirty="0">
              <a:latin typeface="Calibri" pitchFamily="34" charset="0"/>
            </a:endParaRPr>
          </a:p>
        </p:txBody>
      </p:sp>
      <p:pic>
        <p:nvPicPr>
          <p:cNvPr id="126" name="Higher Educ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06" y="-19744"/>
            <a:ext cx="4464211" cy="199735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FC11D4-BB44-4B03-8830-4355A701BDC3}"/>
              </a:ext>
            </a:extLst>
          </p:cNvPr>
          <p:cNvSpPr>
            <a:spLocks noGrp="1"/>
          </p:cNvSpPr>
          <p:nvPr>
            <p:ph type="pic" sz="half" idx="13"/>
          </p:nvPr>
        </p:nvSpPr>
        <p:spPr/>
      </p:sp>
      <p:pic>
        <p:nvPicPr>
          <p:cNvPr id="9" name="Obraz 23">
            <a:extLst>
              <a:ext uri="{FF2B5EF4-FFF2-40B4-BE49-F238E27FC236}">
                <a16:creationId xmlns:a16="http://schemas.microsoft.com/office/drawing/2014/main" id="{4567ED97-16E9-47C6-8033-46EBDB138B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51" y="2579446"/>
            <a:ext cx="5334000" cy="6310554"/>
          </a:xfrm>
          <a:prstGeom prst="rect">
            <a:avLst/>
          </a:prstGeom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JRR Tolkien.jpg" descr="JRR Tolkien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0007" r="2000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3" name="higher education"/>
          <p:cNvSpPr>
            <a:spLocks noGrp="1"/>
          </p:cNvSpPr>
          <p:nvPr>
            <p:ph type="title"/>
          </p:nvPr>
        </p:nvSpPr>
        <p:spPr>
          <a:xfrm>
            <a:off x="4614158" y="40144"/>
            <a:ext cx="8064946" cy="1935259"/>
          </a:xfrm>
          <a:prstGeom prst="rect">
            <a:avLst/>
          </a:prstGeom>
        </p:spPr>
        <p:txBody>
          <a:bodyPr>
            <a:noAutofit/>
          </a:bodyPr>
          <a:lstStyle>
            <a:lvl1pPr defTabSz="566674">
              <a:defRPr sz="776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6600" dirty="0">
                <a:latin typeface="Calibri" pitchFamily="34" charset="0"/>
              </a:rPr>
              <a:t>Macmillan English &amp; TOEFL Primary ® Tests</a:t>
            </a:r>
            <a:endParaRPr sz="6600" dirty="0">
              <a:latin typeface="Calibri" pitchFamily="34" charset="0"/>
            </a:endParaRPr>
          </a:p>
        </p:txBody>
      </p:sp>
      <p:sp>
        <p:nvSpPr>
          <p:cNvPr id="124" name="“All that is gold does not glitter, not all those who wander are lost; The old that is strong does not wither, Deep roots are not reacher by the frost.”…"/>
          <p:cNvSpPr>
            <a:spLocks noGrp="1"/>
          </p:cNvSpPr>
          <p:nvPr>
            <p:ph type="body" sz="half" idx="1"/>
          </p:nvPr>
        </p:nvSpPr>
        <p:spPr>
          <a:xfrm>
            <a:off x="407556" y="2140496"/>
            <a:ext cx="6094844" cy="806489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b="1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GB" sz="3400" b="1" dirty="0">
                <a:latin typeface="Calibri" pitchFamily="34" charset="0"/>
              </a:rPr>
              <a:t>Textbook:</a:t>
            </a:r>
          </a:p>
          <a:p>
            <a:r>
              <a:rPr lang="en-GB" sz="3400" dirty="0">
                <a:latin typeface="Calibri" pitchFamily="34" charset="0"/>
              </a:rPr>
              <a:t>Various topics;</a:t>
            </a:r>
          </a:p>
          <a:p>
            <a:r>
              <a:rPr lang="en-GB" sz="3400" dirty="0">
                <a:latin typeface="Calibri" pitchFamily="34" charset="0"/>
              </a:rPr>
              <a:t>Promotes independent study;</a:t>
            </a:r>
          </a:p>
          <a:p>
            <a:r>
              <a:rPr lang="en-GB" sz="3400" dirty="0">
                <a:latin typeface="Calibri" pitchFamily="34" charset="0"/>
              </a:rPr>
              <a:t>Provides extra resources;</a:t>
            </a:r>
          </a:p>
          <a:p>
            <a:r>
              <a:rPr lang="en-GB" sz="3400" dirty="0">
                <a:latin typeface="Calibri" pitchFamily="34" charset="0"/>
              </a:rPr>
              <a:t>Good storyline.</a:t>
            </a:r>
          </a:p>
          <a:p>
            <a:pPr marL="0" indent="0">
              <a:buNone/>
            </a:pPr>
            <a:r>
              <a:rPr lang="en-GB" sz="3400" b="1" dirty="0">
                <a:latin typeface="Calibri" pitchFamily="34" charset="0"/>
              </a:rPr>
              <a:t>TOEFL Primary </a:t>
            </a:r>
            <a:r>
              <a:rPr lang="en-US" sz="3400" b="1" dirty="0">
                <a:latin typeface="Calibri" pitchFamily="34" charset="0"/>
              </a:rPr>
              <a:t>® </a:t>
            </a:r>
            <a:r>
              <a:rPr lang="en-GB" sz="3400" b="1" dirty="0">
                <a:latin typeface="Calibri" pitchFamily="34" charset="0"/>
              </a:rPr>
              <a:t>Tests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400" dirty="0">
                <a:latin typeface="Calibri" pitchFamily="34" charset="0"/>
              </a:rPr>
              <a:t>Familiar contexts (school, home, playground)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400" dirty="0">
                <a:latin typeface="Calibri" pitchFamily="34" charset="0"/>
              </a:rPr>
              <a:t>Formulaic expressions;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400" dirty="0">
                <a:latin typeface="Calibri" pitchFamily="34" charset="0"/>
              </a:rPr>
              <a:t>Content-based texts;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400" dirty="0">
                <a:latin typeface="Calibri" pitchFamily="34" charset="0"/>
              </a:rPr>
              <a:t>Unfamiliar words with contextual clues.</a:t>
            </a:r>
          </a:p>
          <a:p>
            <a:endParaRPr lang="en-GB" dirty="0">
              <a:latin typeface="Calibri" pitchFamily="34" charset="0"/>
            </a:endParaRPr>
          </a:p>
          <a:p>
            <a:endParaRPr dirty="0">
              <a:latin typeface="Calibri" pitchFamily="34" charset="0"/>
            </a:endParaRPr>
          </a:p>
        </p:txBody>
      </p:sp>
      <p:pic>
        <p:nvPicPr>
          <p:cNvPr id="126" name="Higher Educ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06" y="-19744"/>
            <a:ext cx="4464211" cy="1997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217884-0B7A-4FE1-AC5D-A384B05B12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1" t="-5774" r="11764" b="4982"/>
          <a:stretch/>
        </p:blipFill>
        <p:spPr>
          <a:xfrm>
            <a:off x="6718300" y="1852464"/>
            <a:ext cx="5334000" cy="703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793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higher education"/>
          <p:cNvSpPr>
            <a:spLocks noGrp="1"/>
          </p:cNvSpPr>
          <p:nvPr>
            <p:ph type="title"/>
          </p:nvPr>
        </p:nvSpPr>
        <p:spPr>
          <a:xfrm>
            <a:off x="4614158" y="40144"/>
            <a:ext cx="8064946" cy="1935259"/>
          </a:xfrm>
          <a:prstGeom prst="rect">
            <a:avLst/>
          </a:prstGeom>
        </p:spPr>
        <p:txBody>
          <a:bodyPr>
            <a:normAutofit/>
          </a:bodyPr>
          <a:lstStyle>
            <a:lvl1pPr defTabSz="566674">
              <a:defRPr sz="776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dirty="0">
                <a:latin typeface="Calibri" pitchFamily="34" charset="0"/>
              </a:rPr>
              <a:t>Skills to Tests</a:t>
            </a:r>
            <a:endParaRPr dirty="0">
              <a:latin typeface="Calibri" pitchFamily="34" charset="0"/>
            </a:endParaRPr>
          </a:p>
        </p:txBody>
      </p:sp>
      <p:sp>
        <p:nvSpPr>
          <p:cNvPr id="124" name="“All that is gold does not glitter, not all those who wander are lost; The old that is strong does not wither, Deep roots are not reacher by the frost.”…"/>
          <p:cNvSpPr>
            <a:spLocks noGrp="1"/>
          </p:cNvSpPr>
          <p:nvPr>
            <p:ph type="body" sz="half" idx="1"/>
          </p:nvPr>
        </p:nvSpPr>
        <p:spPr>
          <a:xfrm>
            <a:off x="407557" y="2860576"/>
            <a:ext cx="5878944" cy="62865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l-PL" b="1" spc="100" dirty="0">
                <a:solidFill>
                  <a:schemeClr val="bg1"/>
                </a:solidFill>
              </a:rPr>
              <a:t>start on all 4 skills – includi</a:t>
            </a:r>
            <a:endParaRPr lang="pl-PL" b="1" i="1" spc="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b="1" spc="100" dirty="0">
                <a:solidFill>
                  <a:schemeClr val="bg1"/>
                </a:solidFill>
              </a:rPr>
              <a:t> the start on all 4 skills – including </a:t>
            </a:r>
            <a:r>
              <a:rPr lang="pl-PL" b="1" i="1" spc="100" dirty="0">
                <a:solidFill>
                  <a:schemeClr val="bg1"/>
                </a:solidFill>
              </a:rPr>
              <a:t>writing</a:t>
            </a:r>
          </a:p>
          <a:p>
            <a:pPr marL="0" indent="0">
              <a:buNone/>
            </a:pPr>
            <a:r>
              <a:rPr lang="pl-PL" b="1" spc="100" dirty="0">
                <a:solidFill>
                  <a:schemeClr val="bg1"/>
                </a:solidFill>
              </a:rPr>
              <a:t>Focus from the start on all 4 skills – including </a:t>
            </a:r>
            <a:r>
              <a:rPr lang="pl-PL" b="1" i="1" spc="100" dirty="0">
                <a:solidFill>
                  <a:schemeClr val="bg1"/>
                </a:solidFill>
              </a:rPr>
              <a:t>writing</a:t>
            </a:r>
          </a:p>
          <a:p>
            <a:pPr marL="0" indent="0">
              <a:buNone/>
            </a:pPr>
            <a:endParaRPr dirty="0">
              <a:latin typeface="Calibri" pitchFamily="34" charset="0"/>
            </a:endParaRPr>
          </a:p>
        </p:txBody>
      </p:sp>
      <p:pic>
        <p:nvPicPr>
          <p:cNvPr id="126" name="Higher Educ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06" y="-19744"/>
            <a:ext cx="4464211" cy="199735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“All that is gold does not glitter, not all those who wander are lost; The old that is strong does not wither, Deep roots are not reacher by the frost.”…">
            <a:extLst>
              <a:ext uri="{FF2B5EF4-FFF2-40B4-BE49-F238E27FC236}">
                <a16:creationId xmlns:a16="http://schemas.microsoft.com/office/drawing/2014/main" id="{C08DEB7A-3CCD-4EDF-9D8E-BB7857A8CD70}"/>
              </a:ext>
            </a:extLst>
          </p:cNvPr>
          <p:cNvSpPr txBox="1">
            <a:spLocks/>
          </p:cNvSpPr>
          <p:nvPr/>
        </p:nvSpPr>
        <p:spPr>
          <a:xfrm>
            <a:off x="407557" y="3118818"/>
            <a:ext cx="5878944" cy="5688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3429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6858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0287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3716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7145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>
              <a:buFont typeface="Arial" panose="020B0604020202020204" pitchFamily="34" charset="0"/>
              <a:buChar char="•"/>
            </a:pPr>
            <a:r>
              <a:rPr lang="en-GB" dirty="0">
                <a:latin typeface="Calibri" pitchFamily="34" charset="0"/>
              </a:rPr>
              <a:t>Reading texts increases in complexity;</a:t>
            </a:r>
          </a:p>
          <a:p>
            <a:pPr hangingPunct="1">
              <a:buFont typeface="Arial" panose="020B0604020202020204" pitchFamily="34" charset="0"/>
              <a:buChar char="•"/>
            </a:pPr>
            <a:r>
              <a:rPr lang="en-GB" dirty="0">
                <a:latin typeface="Calibri" pitchFamily="34" charset="0"/>
              </a:rPr>
              <a:t>Deeper understanding of the text;</a:t>
            </a:r>
          </a:p>
          <a:p>
            <a:pPr hangingPunct="1">
              <a:buFont typeface="Arial" panose="020B0604020202020204" pitchFamily="34" charset="0"/>
              <a:buChar char="•"/>
            </a:pPr>
            <a:r>
              <a:rPr lang="en-GB" dirty="0">
                <a:latin typeface="Calibri" pitchFamily="34" charset="0"/>
              </a:rPr>
              <a:t>More non-fiction/cross – curricular texts</a:t>
            </a:r>
          </a:p>
          <a:p>
            <a:pPr hangingPunct="1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hangingPunct="1">
              <a:buFontTx/>
              <a:buNone/>
            </a:pPr>
            <a:endParaRPr lang="en-GB" dirty="0">
              <a:latin typeface="Calibri" pitchFamily="34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309B7DD-1164-4183-9FD8-65C77829E7E7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5" r="217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1544300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597</Words>
  <Application>Microsoft Office PowerPoint</Application>
  <PresentationFormat>Custom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Helvetica</vt:lpstr>
      <vt:lpstr>Helvetica Light</vt:lpstr>
      <vt:lpstr>Helvetica Neue</vt:lpstr>
      <vt:lpstr>White</vt:lpstr>
      <vt:lpstr>PowerPoint Presentation</vt:lpstr>
      <vt:lpstr>Why should we pass TOEFL® Tests?</vt:lpstr>
      <vt:lpstr>ETS Global</vt:lpstr>
      <vt:lpstr>Foundational Research</vt:lpstr>
      <vt:lpstr>The aim of the research</vt:lpstr>
      <vt:lpstr>Educational Challenges</vt:lpstr>
      <vt:lpstr>Macmillan English</vt:lpstr>
      <vt:lpstr>Macmillan English &amp; TOEFL Primary ® Tests</vt:lpstr>
      <vt:lpstr>Skills to Tests</vt:lpstr>
      <vt:lpstr>Skills to Tests</vt:lpstr>
      <vt:lpstr>Mapping to TOEFL Primary Test</vt:lpstr>
      <vt:lpstr>Theory of Actions</vt:lpstr>
      <vt:lpstr>Theory of Actions</vt:lpstr>
      <vt:lpstr>Teachers from Partner Organizations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TikoS</dc:creator>
  <cp:lastModifiedBy>Ani Demetrashvili</cp:lastModifiedBy>
  <cp:revision>141</cp:revision>
  <dcterms:modified xsi:type="dcterms:W3CDTF">2019-01-29T06:05:19Z</dcterms:modified>
</cp:coreProperties>
</file>