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3" ContentType="audio/m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01" r:id="rId2"/>
    <p:sldId id="298" r:id="rId3"/>
    <p:sldId id="366" r:id="rId4"/>
    <p:sldId id="300" r:id="rId5"/>
    <p:sldId id="283" r:id="rId6"/>
    <p:sldId id="351" r:id="rId7"/>
    <p:sldId id="302" r:id="rId8"/>
    <p:sldId id="365" r:id="rId9"/>
    <p:sldId id="353" r:id="rId10"/>
    <p:sldId id="396" r:id="rId11"/>
    <p:sldId id="388" r:id="rId12"/>
    <p:sldId id="316" r:id="rId13"/>
    <p:sldId id="317" r:id="rId14"/>
    <p:sldId id="318" r:id="rId15"/>
    <p:sldId id="384" r:id="rId16"/>
    <p:sldId id="320" r:id="rId17"/>
    <p:sldId id="321" r:id="rId18"/>
    <p:sldId id="386" r:id="rId19"/>
    <p:sldId id="393" r:id="rId20"/>
    <p:sldId id="385" r:id="rId21"/>
    <p:sldId id="322" r:id="rId22"/>
    <p:sldId id="379" r:id="rId23"/>
    <p:sldId id="326" r:id="rId24"/>
    <p:sldId id="394" r:id="rId25"/>
    <p:sldId id="328" r:id="rId26"/>
    <p:sldId id="389" r:id="rId27"/>
    <p:sldId id="329" r:id="rId28"/>
    <p:sldId id="324" r:id="rId29"/>
    <p:sldId id="330" r:id="rId30"/>
    <p:sldId id="331" r:id="rId31"/>
    <p:sldId id="273" r:id="rId32"/>
    <p:sldId id="395" r:id="rId33"/>
  </p:sldIdLst>
  <p:sldSz cx="99012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49">
          <p15:clr>
            <a:srgbClr val="A4A3A4"/>
          </p15:clr>
        </p15:guide>
        <p15:guide id="2" orient="horz" pos="139">
          <p15:clr>
            <a:srgbClr val="A4A3A4"/>
          </p15:clr>
        </p15:guide>
        <p15:guide id="3" orient="horz" pos="4175">
          <p15:clr>
            <a:srgbClr val="A4A3A4"/>
          </p15:clr>
        </p15:guide>
        <p15:guide id="4" orient="horz" pos="449">
          <p15:clr>
            <a:srgbClr val="A4A3A4"/>
          </p15:clr>
        </p15:guide>
        <p15:guide id="5" orient="horz" pos="667">
          <p15:clr>
            <a:srgbClr val="A4A3A4"/>
          </p15:clr>
        </p15:guide>
        <p15:guide id="6" orient="horz" pos="2834">
          <p15:clr>
            <a:srgbClr val="A4A3A4"/>
          </p15:clr>
        </p15:guide>
        <p15:guide id="7" orient="horz" pos="3875">
          <p15:clr>
            <a:srgbClr val="A4A3A4"/>
          </p15:clr>
        </p15:guide>
        <p15:guide id="8" orient="horz" pos="4123">
          <p15:clr>
            <a:srgbClr val="A4A3A4"/>
          </p15:clr>
        </p15:guide>
        <p15:guide id="9" orient="horz" pos="2703">
          <p15:clr>
            <a:srgbClr val="A4A3A4"/>
          </p15:clr>
        </p15:guide>
        <p15:guide id="10" pos="1392">
          <p15:clr>
            <a:srgbClr val="A4A3A4"/>
          </p15:clr>
        </p15:guide>
        <p15:guide id="11" pos="5636">
          <p15:clr>
            <a:srgbClr val="A4A3A4"/>
          </p15:clr>
        </p15:guide>
        <p15:guide id="12" pos="4526">
          <p15:clr>
            <a:srgbClr val="A4A3A4"/>
          </p15:clr>
        </p15:guide>
        <p15:guide id="13" pos="613">
          <p15:clr>
            <a:srgbClr val="A4A3A4"/>
          </p15:clr>
        </p15:guide>
        <p15:guide id="14" pos="3231">
          <p15:clr>
            <a:srgbClr val="A4A3A4"/>
          </p15:clr>
        </p15:guide>
        <p15:guide id="15" pos="4202">
          <p15:clr>
            <a:srgbClr val="A4A3A4"/>
          </p15:clr>
        </p15:guide>
        <p15:guide id="16" pos="44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E33"/>
    <a:srgbClr val="CAF0F6"/>
    <a:srgbClr val="99E0ED"/>
    <a:srgbClr val="6CD2E5"/>
    <a:srgbClr val="D5E6F4"/>
    <a:srgbClr val="A6C6E6"/>
    <a:srgbClr val="83AFDC"/>
    <a:srgbClr val="EFDDEC"/>
    <a:srgbClr val="D8AFD3"/>
    <a:srgbClr val="C88D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488" autoAdjust="0"/>
    <p:restoredTop sz="80031"/>
  </p:normalViewPr>
  <p:slideViewPr>
    <p:cSldViewPr snapToGrid="0" snapToObjects="1">
      <p:cViewPr>
        <p:scale>
          <a:sx n="74" d="100"/>
          <a:sy n="74" d="100"/>
        </p:scale>
        <p:origin x="168" y="440"/>
      </p:cViewPr>
      <p:guideLst>
        <p:guide orient="horz" pos="2949"/>
        <p:guide orient="horz" pos="139"/>
        <p:guide orient="horz" pos="4175"/>
        <p:guide orient="horz" pos="449"/>
        <p:guide orient="horz" pos="667"/>
        <p:guide orient="horz" pos="2834"/>
        <p:guide orient="horz" pos="3875"/>
        <p:guide orient="horz" pos="4123"/>
        <p:guide orient="horz" pos="2703"/>
        <p:guide pos="1392"/>
        <p:guide pos="5636"/>
        <p:guide pos="4526"/>
        <p:guide pos="613"/>
        <p:guide pos="3231"/>
        <p:guide pos="4202"/>
        <p:guide pos="4449"/>
      </p:guideLst>
    </p:cSldViewPr>
  </p:slideViewPr>
  <p:notesTextViewPr>
    <p:cViewPr>
      <p:scale>
        <a:sx n="1" d="1"/>
        <a:sy n="1" d="1"/>
      </p:scale>
      <p:origin x="0" y="0"/>
    </p:cViewPr>
  </p:notesTextViewPr>
  <p:sorterViewPr>
    <p:cViewPr>
      <p:scale>
        <a:sx n="95" d="100"/>
        <a:sy n="95" d="100"/>
      </p:scale>
      <p:origin x="0" y="0"/>
    </p:cViewPr>
  </p:sorterViewPr>
  <p:notesViewPr>
    <p:cSldViewPr snapToGrid="0" snapToObjects="1">
      <p:cViewPr varScale="1">
        <p:scale>
          <a:sx n="83" d="100"/>
          <a:sy n="83" d="100"/>
        </p:scale>
        <p:origin x="197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9B5B62-C175-3D48-A67C-3CE03E6595D8}" type="doc">
      <dgm:prSet loTypeId="urn:microsoft.com/office/officeart/2005/8/layout/pyramid1" loCatId="" qsTypeId="urn:microsoft.com/office/officeart/2005/8/quickstyle/simple2" qsCatId="simple" csTypeId="urn:microsoft.com/office/officeart/2005/8/colors/accent6_3" csCatId="accent6" phldr="1"/>
      <dgm:spPr/>
    </dgm:pt>
    <dgm:pt modelId="{846776A7-ABEB-2E48-BF6E-979FFC3449BC}">
      <dgm:prSet phldrT="[Text]" custT="1"/>
      <dgm:spPr/>
      <dgm:t>
        <a:bodyPr/>
        <a:lstStyle/>
        <a:p>
          <a:r>
            <a:rPr lang="en-US" sz="2400" b="1" dirty="0" smtClean="0"/>
            <a:t>Text structure &amp; genres </a:t>
          </a:r>
          <a:endParaRPr lang="en-US" sz="2400" b="1" dirty="0"/>
        </a:p>
      </dgm:t>
    </dgm:pt>
    <dgm:pt modelId="{14B9FA1C-589D-2C46-8EEC-EB6AF86BD311}" type="parTrans" cxnId="{AF42B518-39C1-9D4D-B82A-F57B6D88D641}">
      <dgm:prSet/>
      <dgm:spPr/>
      <dgm:t>
        <a:bodyPr/>
        <a:lstStyle/>
        <a:p>
          <a:endParaRPr lang="en-US"/>
        </a:p>
      </dgm:t>
    </dgm:pt>
    <dgm:pt modelId="{74D6DB39-634C-D140-8517-8ABFD10A6F9F}" type="sibTrans" cxnId="{AF42B518-39C1-9D4D-B82A-F57B6D88D641}">
      <dgm:prSet/>
      <dgm:spPr/>
      <dgm:t>
        <a:bodyPr/>
        <a:lstStyle/>
        <a:p>
          <a:endParaRPr lang="en-US"/>
        </a:p>
      </dgm:t>
    </dgm:pt>
    <dgm:pt modelId="{F4211007-4AC5-7A49-BD99-1AE84167E480}">
      <dgm:prSet phldrT="[Text]" custT="1"/>
      <dgm:spPr/>
      <dgm:t>
        <a:bodyPr/>
        <a:lstStyle/>
        <a:p>
          <a:r>
            <a:rPr lang="en-US" sz="2400" b="1" dirty="0" smtClean="0"/>
            <a:t>concepts of print</a:t>
          </a:r>
          <a:endParaRPr lang="en-US" sz="2400" b="1" dirty="0"/>
        </a:p>
      </dgm:t>
    </dgm:pt>
    <dgm:pt modelId="{90F5D4B7-5CCE-8844-9112-E6635B5BC8D1}" type="parTrans" cxnId="{A5CFFD32-FBB6-BB44-905C-185BE135E76C}">
      <dgm:prSet/>
      <dgm:spPr/>
      <dgm:t>
        <a:bodyPr/>
        <a:lstStyle/>
        <a:p>
          <a:endParaRPr lang="en-US"/>
        </a:p>
      </dgm:t>
    </dgm:pt>
    <dgm:pt modelId="{22572197-DE7C-7044-8141-B20EFDD37084}" type="sibTrans" cxnId="{A5CFFD32-FBB6-BB44-905C-185BE135E76C}">
      <dgm:prSet/>
      <dgm:spPr/>
      <dgm:t>
        <a:bodyPr/>
        <a:lstStyle/>
        <a:p>
          <a:endParaRPr lang="en-US"/>
        </a:p>
      </dgm:t>
    </dgm:pt>
    <dgm:pt modelId="{17B64E63-EF02-BC45-B149-CB3207E7E150}">
      <dgm:prSet phldrT="[Text]" custT="1"/>
      <dgm:spPr/>
      <dgm:t>
        <a:bodyPr/>
        <a:lstStyle/>
        <a:p>
          <a:r>
            <a:rPr lang="en-US" sz="2400" b="1" dirty="0" smtClean="0"/>
            <a:t>spelling, word study</a:t>
          </a:r>
          <a:endParaRPr lang="en-US" sz="2400" b="1" dirty="0"/>
        </a:p>
      </dgm:t>
    </dgm:pt>
    <dgm:pt modelId="{C3BE1D67-B94C-2F47-A264-2C8F38D72761}" type="parTrans" cxnId="{1A538376-2E83-044E-ABB7-C283A7628603}">
      <dgm:prSet/>
      <dgm:spPr/>
      <dgm:t>
        <a:bodyPr/>
        <a:lstStyle/>
        <a:p>
          <a:endParaRPr lang="en-US"/>
        </a:p>
      </dgm:t>
    </dgm:pt>
    <dgm:pt modelId="{66764622-4F36-1F40-A546-C88E263CE02B}" type="sibTrans" cxnId="{1A538376-2E83-044E-ABB7-C283A7628603}">
      <dgm:prSet/>
      <dgm:spPr/>
      <dgm:t>
        <a:bodyPr/>
        <a:lstStyle/>
        <a:p>
          <a:endParaRPr lang="en-US"/>
        </a:p>
      </dgm:t>
    </dgm:pt>
    <dgm:pt modelId="{D35B78EC-F22C-344D-94D1-BE1A71C1CCAE}">
      <dgm:prSet phldrT="[Text]" custT="1"/>
      <dgm:spPr/>
      <dgm:t>
        <a:bodyPr/>
        <a:lstStyle/>
        <a:p>
          <a:r>
            <a:rPr lang="en-US" sz="2400" b="1" dirty="0" smtClean="0"/>
            <a:t>sounds, letters, phonics</a:t>
          </a:r>
          <a:endParaRPr lang="en-US" sz="2400" b="1" dirty="0"/>
        </a:p>
      </dgm:t>
    </dgm:pt>
    <dgm:pt modelId="{09AD0C0F-23C7-7043-A775-ACA64CCBB292}" type="parTrans" cxnId="{6D78FAE5-666B-0F4F-B8EF-8A9D029CE624}">
      <dgm:prSet/>
      <dgm:spPr/>
      <dgm:t>
        <a:bodyPr/>
        <a:lstStyle/>
        <a:p>
          <a:endParaRPr lang="en-US"/>
        </a:p>
      </dgm:t>
    </dgm:pt>
    <dgm:pt modelId="{292F25A0-6473-EE4B-9A3B-1C001FCFD2DD}" type="sibTrans" cxnId="{6D78FAE5-666B-0F4F-B8EF-8A9D029CE624}">
      <dgm:prSet/>
      <dgm:spPr/>
      <dgm:t>
        <a:bodyPr/>
        <a:lstStyle/>
        <a:p>
          <a:endParaRPr lang="en-US"/>
        </a:p>
      </dgm:t>
    </dgm:pt>
    <dgm:pt modelId="{671C267B-9ACB-F54E-A1C7-FC8152C4308D}">
      <dgm:prSet phldrT="[Text]" custT="1"/>
      <dgm:spPr/>
      <dgm:t>
        <a:bodyPr/>
        <a:lstStyle/>
        <a:p>
          <a:r>
            <a:rPr lang="en-US" sz="2400" b="1" dirty="0" smtClean="0"/>
            <a:t>oral literacy</a:t>
          </a:r>
          <a:endParaRPr lang="en-US" sz="2400" b="1" dirty="0"/>
        </a:p>
      </dgm:t>
    </dgm:pt>
    <dgm:pt modelId="{D3D6D58A-AD3B-2F45-B023-F866D2DD55F8}" type="parTrans" cxnId="{C79D88EE-864C-8543-9168-770455AAE840}">
      <dgm:prSet/>
      <dgm:spPr/>
      <dgm:t>
        <a:bodyPr/>
        <a:lstStyle/>
        <a:p>
          <a:endParaRPr lang="en-US"/>
        </a:p>
      </dgm:t>
    </dgm:pt>
    <dgm:pt modelId="{1D4FB1D6-4D1B-5745-A685-A65E0F417C81}" type="sibTrans" cxnId="{C79D88EE-864C-8543-9168-770455AAE840}">
      <dgm:prSet/>
      <dgm:spPr/>
      <dgm:t>
        <a:bodyPr/>
        <a:lstStyle/>
        <a:p>
          <a:endParaRPr lang="en-US"/>
        </a:p>
      </dgm:t>
    </dgm:pt>
    <dgm:pt modelId="{BD937FCD-30CB-5340-BA4C-EB3CCFCC37C3}">
      <dgm:prSet phldrT="[Text]" custT="1"/>
      <dgm:spPr/>
      <dgm:t>
        <a:bodyPr/>
        <a:lstStyle/>
        <a:p>
          <a:r>
            <a:rPr lang="en-US" sz="2400" b="1" smtClean="0"/>
            <a:t>&amp;</a:t>
          </a:r>
          <a:endParaRPr lang="en-US" sz="2400" b="1" dirty="0"/>
        </a:p>
      </dgm:t>
    </dgm:pt>
    <dgm:pt modelId="{67F0C6DA-FE5C-2E4A-8094-4FC409989DD5}" type="sibTrans" cxnId="{EE6E6EBB-9964-ED4F-A3C5-1D3FBA39DA34}">
      <dgm:prSet/>
      <dgm:spPr/>
      <dgm:t>
        <a:bodyPr/>
        <a:lstStyle/>
        <a:p>
          <a:endParaRPr lang="en-US"/>
        </a:p>
      </dgm:t>
    </dgm:pt>
    <dgm:pt modelId="{FB78EF7C-14BD-B54A-8E55-FE4A668FA3A7}" type="parTrans" cxnId="{EE6E6EBB-9964-ED4F-A3C5-1D3FBA39DA34}">
      <dgm:prSet/>
      <dgm:spPr/>
      <dgm:t>
        <a:bodyPr/>
        <a:lstStyle/>
        <a:p>
          <a:endParaRPr lang="en-US"/>
        </a:p>
      </dgm:t>
    </dgm:pt>
    <dgm:pt modelId="{240977F3-2E5F-6E4B-8A05-31DA84674503}" type="pres">
      <dgm:prSet presAssocID="{AD9B5B62-C175-3D48-A67C-3CE03E6595D8}" presName="Name0" presStyleCnt="0">
        <dgm:presLayoutVars>
          <dgm:dir/>
          <dgm:animLvl val="lvl"/>
          <dgm:resizeHandles val="exact"/>
        </dgm:presLayoutVars>
      </dgm:prSet>
      <dgm:spPr/>
    </dgm:pt>
    <dgm:pt modelId="{28D84DAD-6414-574D-9C3B-04DD18190041}" type="pres">
      <dgm:prSet presAssocID="{BD937FCD-30CB-5340-BA4C-EB3CCFCC37C3}" presName="Name8" presStyleCnt="0"/>
      <dgm:spPr/>
    </dgm:pt>
    <dgm:pt modelId="{2BAC3359-45B8-9241-9801-AA04D7FDFE60}" type="pres">
      <dgm:prSet presAssocID="{BD937FCD-30CB-5340-BA4C-EB3CCFCC37C3}" presName="level" presStyleLbl="node1" presStyleIdx="0" presStyleCnt="6" custScaleX="100000">
        <dgm:presLayoutVars>
          <dgm:chMax val="1"/>
          <dgm:bulletEnabled val="1"/>
        </dgm:presLayoutVars>
      </dgm:prSet>
      <dgm:spPr/>
      <dgm:t>
        <a:bodyPr/>
        <a:lstStyle/>
        <a:p>
          <a:endParaRPr lang="en-US"/>
        </a:p>
      </dgm:t>
    </dgm:pt>
    <dgm:pt modelId="{17746FA8-43A7-F54F-B870-3174E5191F11}" type="pres">
      <dgm:prSet presAssocID="{BD937FCD-30CB-5340-BA4C-EB3CCFCC37C3}" presName="levelTx" presStyleLbl="revTx" presStyleIdx="0" presStyleCnt="0">
        <dgm:presLayoutVars>
          <dgm:chMax val="1"/>
          <dgm:bulletEnabled val="1"/>
        </dgm:presLayoutVars>
      </dgm:prSet>
      <dgm:spPr/>
      <dgm:t>
        <a:bodyPr/>
        <a:lstStyle/>
        <a:p>
          <a:endParaRPr lang="en-US"/>
        </a:p>
      </dgm:t>
    </dgm:pt>
    <dgm:pt modelId="{AEB9BA0A-BC47-E844-9DEA-4DF69A8CA520}" type="pres">
      <dgm:prSet presAssocID="{846776A7-ABEB-2E48-BF6E-979FFC3449BC}" presName="Name8" presStyleCnt="0"/>
      <dgm:spPr/>
    </dgm:pt>
    <dgm:pt modelId="{DA8D6496-6F36-5741-8849-3C42C69BB4F2}" type="pres">
      <dgm:prSet presAssocID="{846776A7-ABEB-2E48-BF6E-979FFC3449BC}" presName="level" presStyleLbl="node1" presStyleIdx="1" presStyleCnt="6" custScaleX="100000">
        <dgm:presLayoutVars>
          <dgm:chMax val="1"/>
          <dgm:bulletEnabled val="1"/>
        </dgm:presLayoutVars>
      </dgm:prSet>
      <dgm:spPr/>
      <dgm:t>
        <a:bodyPr/>
        <a:lstStyle/>
        <a:p>
          <a:endParaRPr lang="en-US"/>
        </a:p>
      </dgm:t>
    </dgm:pt>
    <dgm:pt modelId="{241F60DB-DE06-0149-9AD7-384DFF51EB0C}" type="pres">
      <dgm:prSet presAssocID="{846776A7-ABEB-2E48-BF6E-979FFC3449BC}" presName="levelTx" presStyleLbl="revTx" presStyleIdx="0" presStyleCnt="0">
        <dgm:presLayoutVars>
          <dgm:chMax val="1"/>
          <dgm:bulletEnabled val="1"/>
        </dgm:presLayoutVars>
      </dgm:prSet>
      <dgm:spPr/>
      <dgm:t>
        <a:bodyPr/>
        <a:lstStyle/>
        <a:p>
          <a:endParaRPr lang="en-US"/>
        </a:p>
      </dgm:t>
    </dgm:pt>
    <dgm:pt modelId="{8BDDC852-F8E7-3144-BEE8-32AED06E230E}" type="pres">
      <dgm:prSet presAssocID="{F4211007-4AC5-7A49-BD99-1AE84167E480}" presName="Name8" presStyleCnt="0"/>
      <dgm:spPr/>
    </dgm:pt>
    <dgm:pt modelId="{1AD208F0-E11E-554A-9857-BC02D9239119}" type="pres">
      <dgm:prSet presAssocID="{F4211007-4AC5-7A49-BD99-1AE84167E480}" presName="level" presStyleLbl="node1" presStyleIdx="2" presStyleCnt="6">
        <dgm:presLayoutVars>
          <dgm:chMax val="1"/>
          <dgm:bulletEnabled val="1"/>
        </dgm:presLayoutVars>
      </dgm:prSet>
      <dgm:spPr/>
      <dgm:t>
        <a:bodyPr/>
        <a:lstStyle/>
        <a:p>
          <a:endParaRPr lang="en-US"/>
        </a:p>
      </dgm:t>
    </dgm:pt>
    <dgm:pt modelId="{9F9A9916-26D2-A04F-A952-E9A643A6937C}" type="pres">
      <dgm:prSet presAssocID="{F4211007-4AC5-7A49-BD99-1AE84167E480}" presName="levelTx" presStyleLbl="revTx" presStyleIdx="0" presStyleCnt="0">
        <dgm:presLayoutVars>
          <dgm:chMax val="1"/>
          <dgm:bulletEnabled val="1"/>
        </dgm:presLayoutVars>
      </dgm:prSet>
      <dgm:spPr/>
      <dgm:t>
        <a:bodyPr/>
        <a:lstStyle/>
        <a:p>
          <a:endParaRPr lang="en-US"/>
        </a:p>
      </dgm:t>
    </dgm:pt>
    <dgm:pt modelId="{23929841-1790-2443-A888-24B186690382}" type="pres">
      <dgm:prSet presAssocID="{17B64E63-EF02-BC45-B149-CB3207E7E150}" presName="Name8" presStyleCnt="0"/>
      <dgm:spPr/>
    </dgm:pt>
    <dgm:pt modelId="{A1F277FF-C99E-EF46-9A5F-9B7B5C0D038D}" type="pres">
      <dgm:prSet presAssocID="{17B64E63-EF02-BC45-B149-CB3207E7E150}" presName="level" presStyleLbl="node1" presStyleIdx="3" presStyleCnt="6">
        <dgm:presLayoutVars>
          <dgm:chMax val="1"/>
          <dgm:bulletEnabled val="1"/>
        </dgm:presLayoutVars>
      </dgm:prSet>
      <dgm:spPr/>
      <dgm:t>
        <a:bodyPr/>
        <a:lstStyle/>
        <a:p>
          <a:endParaRPr lang="en-US"/>
        </a:p>
      </dgm:t>
    </dgm:pt>
    <dgm:pt modelId="{75C7CE8B-E2B8-0945-9935-26606CB11F2C}" type="pres">
      <dgm:prSet presAssocID="{17B64E63-EF02-BC45-B149-CB3207E7E150}" presName="levelTx" presStyleLbl="revTx" presStyleIdx="0" presStyleCnt="0">
        <dgm:presLayoutVars>
          <dgm:chMax val="1"/>
          <dgm:bulletEnabled val="1"/>
        </dgm:presLayoutVars>
      </dgm:prSet>
      <dgm:spPr/>
      <dgm:t>
        <a:bodyPr/>
        <a:lstStyle/>
        <a:p>
          <a:endParaRPr lang="en-US"/>
        </a:p>
      </dgm:t>
    </dgm:pt>
    <dgm:pt modelId="{D2D9F8F3-74CE-2F4F-9603-85D4A73B6077}" type="pres">
      <dgm:prSet presAssocID="{D35B78EC-F22C-344D-94D1-BE1A71C1CCAE}" presName="Name8" presStyleCnt="0"/>
      <dgm:spPr/>
    </dgm:pt>
    <dgm:pt modelId="{666529A4-C242-694D-AE1F-58BBC9637F9A}" type="pres">
      <dgm:prSet presAssocID="{D35B78EC-F22C-344D-94D1-BE1A71C1CCAE}" presName="level" presStyleLbl="node1" presStyleIdx="4" presStyleCnt="6">
        <dgm:presLayoutVars>
          <dgm:chMax val="1"/>
          <dgm:bulletEnabled val="1"/>
        </dgm:presLayoutVars>
      </dgm:prSet>
      <dgm:spPr/>
      <dgm:t>
        <a:bodyPr/>
        <a:lstStyle/>
        <a:p>
          <a:endParaRPr lang="en-US"/>
        </a:p>
      </dgm:t>
    </dgm:pt>
    <dgm:pt modelId="{B5DEAAE4-5365-C645-9EB3-BE23C07F8E3C}" type="pres">
      <dgm:prSet presAssocID="{D35B78EC-F22C-344D-94D1-BE1A71C1CCAE}" presName="levelTx" presStyleLbl="revTx" presStyleIdx="0" presStyleCnt="0">
        <dgm:presLayoutVars>
          <dgm:chMax val="1"/>
          <dgm:bulletEnabled val="1"/>
        </dgm:presLayoutVars>
      </dgm:prSet>
      <dgm:spPr/>
      <dgm:t>
        <a:bodyPr/>
        <a:lstStyle/>
        <a:p>
          <a:endParaRPr lang="en-US"/>
        </a:p>
      </dgm:t>
    </dgm:pt>
    <dgm:pt modelId="{57094329-8E65-D04F-81C8-74909B39CE2D}" type="pres">
      <dgm:prSet presAssocID="{671C267B-9ACB-F54E-A1C7-FC8152C4308D}" presName="Name8" presStyleCnt="0"/>
      <dgm:spPr/>
    </dgm:pt>
    <dgm:pt modelId="{67541FFB-B8C3-8841-8964-589FF82D7A35}" type="pres">
      <dgm:prSet presAssocID="{671C267B-9ACB-F54E-A1C7-FC8152C4308D}" presName="level" presStyleLbl="node1" presStyleIdx="5" presStyleCnt="6" custLinFactY="15000" custLinFactNeighborX="-833" custLinFactNeighborY="100000">
        <dgm:presLayoutVars>
          <dgm:chMax val="1"/>
          <dgm:bulletEnabled val="1"/>
        </dgm:presLayoutVars>
      </dgm:prSet>
      <dgm:spPr/>
      <dgm:t>
        <a:bodyPr/>
        <a:lstStyle/>
        <a:p>
          <a:endParaRPr lang="en-US"/>
        </a:p>
      </dgm:t>
    </dgm:pt>
    <dgm:pt modelId="{195E9368-E228-0B4F-9F6A-6E4673F48420}" type="pres">
      <dgm:prSet presAssocID="{671C267B-9ACB-F54E-A1C7-FC8152C4308D}" presName="levelTx" presStyleLbl="revTx" presStyleIdx="0" presStyleCnt="0">
        <dgm:presLayoutVars>
          <dgm:chMax val="1"/>
          <dgm:bulletEnabled val="1"/>
        </dgm:presLayoutVars>
      </dgm:prSet>
      <dgm:spPr/>
      <dgm:t>
        <a:bodyPr/>
        <a:lstStyle/>
        <a:p>
          <a:endParaRPr lang="en-US"/>
        </a:p>
      </dgm:t>
    </dgm:pt>
  </dgm:ptLst>
  <dgm:cxnLst>
    <dgm:cxn modelId="{FA108086-FDAD-5743-AB36-A55086404468}" type="presOf" srcId="{D35B78EC-F22C-344D-94D1-BE1A71C1CCAE}" destId="{B5DEAAE4-5365-C645-9EB3-BE23C07F8E3C}" srcOrd="1" destOrd="0" presId="urn:microsoft.com/office/officeart/2005/8/layout/pyramid1"/>
    <dgm:cxn modelId="{EE6E6EBB-9964-ED4F-A3C5-1D3FBA39DA34}" srcId="{AD9B5B62-C175-3D48-A67C-3CE03E6595D8}" destId="{BD937FCD-30CB-5340-BA4C-EB3CCFCC37C3}" srcOrd="0" destOrd="0" parTransId="{FB78EF7C-14BD-B54A-8E55-FE4A668FA3A7}" sibTransId="{67F0C6DA-FE5C-2E4A-8094-4FC409989DD5}"/>
    <dgm:cxn modelId="{C1162B85-4201-E74F-A7F6-01BDE640A4DC}" type="presOf" srcId="{D35B78EC-F22C-344D-94D1-BE1A71C1CCAE}" destId="{666529A4-C242-694D-AE1F-58BBC9637F9A}" srcOrd="0" destOrd="0" presId="urn:microsoft.com/office/officeart/2005/8/layout/pyramid1"/>
    <dgm:cxn modelId="{7007C241-ED0C-3A41-B121-28002F289AFF}" type="presOf" srcId="{846776A7-ABEB-2E48-BF6E-979FFC3449BC}" destId="{241F60DB-DE06-0149-9AD7-384DFF51EB0C}" srcOrd="1" destOrd="0" presId="urn:microsoft.com/office/officeart/2005/8/layout/pyramid1"/>
    <dgm:cxn modelId="{7C55A7B6-B86C-8D41-930D-A03D2C4A2430}" type="presOf" srcId="{F4211007-4AC5-7A49-BD99-1AE84167E480}" destId="{1AD208F0-E11E-554A-9857-BC02D9239119}" srcOrd="0" destOrd="0" presId="urn:microsoft.com/office/officeart/2005/8/layout/pyramid1"/>
    <dgm:cxn modelId="{890BF257-9A36-174B-BDBA-EFAABCB14A45}" type="presOf" srcId="{671C267B-9ACB-F54E-A1C7-FC8152C4308D}" destId="{67541FFB-B8C3-8841-8964-589FF82D7A35}" srcOrd="0" destOrd="0" presId="urn:microsoft.com/office/officeart/2005/8/layout/pyramid1"/>
    <dgm:cxn modelId="{1AAD0EFB-8055-B542-8F69-B66D5B1089EE}" type="presOf" srcId="{BD937FCD-30CB-5340-BA4C-EB3CCFCC37C3}" destId="{2BAC3359-45B8-9241-9801-AA04D7FDFE60}" srcOrd="0" destOrd="0" presId="urn:microsoft.com/office/officeart/2005/8/layout/pyramid1"/>
    <dgm:cxn modelId="{F8B107C0-1D6A-564A-B85F-5F75BD7BB8A3}" type="presOf" srcId="{17B64E63-EF02-BC45-B149-CB3207E7E150}" destId="{A1F277FF-C99E-EF46-9A5F-9B7B5C0D038D}" srcOrd="0" destOrd="0" presId="urn:microsoft.com/office/officeart/2005/8/layout/pyramid1"/>
    <dgm:cxn modelId="{1A538376-2E83-044E-ABB7-C283A7628603}" srcId="{AD9B5B62-C175-3D48-A67C-3CE03E6595D8}" destId="{17B64E63-EF02-BC45-B149-CB3207E7E150}" srcOrd="3" destOrd="0" parTransId="{C3BE1D67-B94C-2F47-A264-2C8F38D72761}" sibTransId="{66764622-4F36-1F40-A546-C88E263CE02B}"/>
    <dgm:cxn modelId="{DE76D044-A1DB-8646-AEEB-2AFDE9CF7132}" type="presOf" srcId="{671C267B-9ACB-F54E-A1C7-FC8152C4308D}" destId="{195E9368-E228-0B4F-9F6A-6E4673F48420}" srcOrd="1" destOrd="0" presId="urn:microsoft.com/office/officeart/2005/8/layout/pyramid1"/>
    <dgm:cxn modelId="{6D78FAE5-666B-0F4F-B8EF-8A9D029CE624}" srcId="{AD9B5B62-C175-3D48-A67C-3CE03E6595D8}" destId="{D35B78EC-F22C-344D-94D1-BE1A71C1CCAE}" srcOrd="4" destOrd="0" parTransId="{09AD0C0F-23C7-7043-A775-ACA64CCBB292}" sibTransId="{292F25A0-6473-EE4B-9A3B-1C001FCFD2DD}"/>
    <dgm:cxn modelId="{18187BEF-1F58-8048-A076-742F4A1414AF}" type="presOf" srcId="{AD9B5B62-C175-3D48-A67C-3CE03E6595D8}" destId="{240977F3-2E5F-6E4B-8A05-31DA84674503}" srcOrd="0" destOrd="0" presId="urn:microsoft.com/office/officeart/2005/8/layout/pyramid1"/>
    <dgm:cxn modelId="{D1BD3999-B6CF-A640-BBC3-8B3B4175A73C}" type="presOf" srcId="{846776A7-ABEB-2E48-BF6E-979FFC3449BC}" destId="{DA8D6496-6F36-5741-8849-3C42C69BB4F2}" srcOrd="0" destOrd="0" presId="urn:microsoft.com/office/officeart/2005/8/layout/pyramid1"/>
    <dgm:cxn modelId="{D649FB0E-D69F-5B4D-9012-2BBED31F6448}" type="presOf" srcId="{BD937FCD-30CB-5340-BA4C-EB3CCFCC37C3}" destId="{17746FA8-43A7-F54F-B870-3174E5191F11}" srcOrd="1" destOrd="0" presId="urn:microsoft.com/office/officeart/2005/8/layout/pyramid1"/>
    <dgm:cxn modelId="{AF42B518-39C1-9D4D-B82A-F57B6D88D641}" srcId="{AD9B5B62-C175-3D48-A67C-3CE03E6595D8}" destId="{846776A7-ABEB-2E48-BF6E-979FFC3449BC}" srcOrd="1" destOrd="0" parTransId="{14B9FA1C-589D-2C46-8EEC-EB6AF86BD311}" sibTransId="{74D6DB39-634C-D140-8517-8ABFD10A6F9F}"/>
    <dgm:cxn modelId="{6718CA84-A9FB-1448-ABAC-FDAAB99F3750}" type="presOf" srcId="{F4211007-4AC5-7A49-BD99-1AE84167E480}" destId="{9F9A9916-26D2-A04F-A952-E9A643A6937C}" srcOrd="1" destOrd="0" presId="urn:microsoft.com/office/officeart/2005/8/layout/pyramid1"/>
    <dgm:cxn modelId="{C79D88EE-864C-8543-9168-770455AAE840}" srcId="{AD9B5B62-C175-3D48-A67C-3CE03E6595D8}" destId="{671C267B-9ACB-F54E-A1C7-FC8152C4308D}" srcOrd="5" destOrd="0" parTransId="{D3D6D58A-AD3B-2F45-B023-F866D2DD55F8}" sibTransId="{1D4FB1D6-4D1B-5745-A685-A65E0F417C81}"/>
    <dgm:cxn modelId="{BB18207C-518D-034E-B4D9-C36DD859E037}" type="presOf" srcId="{17B64E63-EF02-BC45-B149-CB3207E7E150}" destId="{75C7CE8B-E2B8-0945-9935-26606CB11F2C}" srcOrd="1" destOrd="0" presId="urn:microsoft.com/office/officeart/2005/8/layout/pyramid1"/>
    <dgm:cxn modelId="{A5CFFD32-FBB6-BB44-905C-185BE135E76C}" srcId="{AD9B5B62-C175-3D48-A67C-3CE03E6595D8}" destId="{F4211007-4AC5-7A49-BD99-1AE84167E480}" srcOrd="2" destOrd="0" parTransId="{90F5D4B7-5CCE-8844-9112-E6635B5BC8D1}" sibTransId="{22572197-DE7C-7044-8141-B20EFDD37084}"/>
    <dgm:cxn modelId="{DBDC5ED2-3EE5-5543-85E3-290F3D9527E3}" type="presParOf" srcId="{240977F3-2E5F-6E4B-8A05-31DA84674503}" destId="{28D84DAD-6414-574D-9C3B-04DD18190041}" srcOrd="0" destOrd="0" presId="urn:microsoft.com/office/officeart/2005/8/layout/pyramid1"/>
    <dgm:cxn modelId="{82A57E67-846C-5343-9A80-539801024371}" type="presParOf" srcId="{28D84DAD-6414-574D-9C3B-04DD18190041}" destId="{2BAC3359-45B8-9241-9801-AA04D7FDFE60}" srcOrd="0" destOrd="0" presId="urn:microsoft.com/office/officeart/2005/8/layout/pyramid1"/>
    <dgm:cxn modelId="{199B44CB-4603-2040-AAF0-4D143E21AA5E}" type="presParOf" srcId="{28D84DAD-6414-574D-9C3B-04DD18190041}" destId="{17746FA8-43A7-F54F-B870-3174E5191F11}" srcOrd="1" destOrd="0" presId="urn:microsoft.com/office/officeart/2005/8/layout/pyramid1"/>
    <dgm:cxn modelId="{F7E87C00-F6E9-9042-8E49-7DAD838D7AA6}" type="presParOf" srcId="{240977F3-2E5F-6E4B-8A05-31DA84674503}" destId="{AEB9BA0A-BC47-E844-9DEA-4DF69A8CA520}" srcOrd="1" destOrd="0" presId="urn:microsoft.com/office/officeart/2005/8/layout/pyramid1"/>
    <dgm:cxn modelId="{1ABBCD35-615B-3744-8A52-9160910AAD56}" type="presParOf" srcId="{AEB9BA0A-BC47-E844-9DEA-4DF69A8CA520}" destId="{DA8D6496-6F36-5741-8849-3C42C69BB4F2}" srcOrd="0" destOrd="0" presId="urn:microsoft.com/office/officeart/2005/8/layout/pyramid1"/>
    <dgm:cxn modelId="{D0E6DDB4-AFD3-0741-87D9-AED2FD195DC4}" type="presParOf" srcId="{AEB9BA0A-BC47-E844-9DEA-4DF69A8CA520}" destId="{241F60DB-DE06-0149-9AD7-384DFF51EB0C}" srcOrd="1" destOrd="0" presId="urn:microsoft.com/office/officeart/2005/8/layout/pyramid1"/>
    <dgm:cxn modelId="{6ADCD8FD-4A2E-8E42-8AA4-73C1F1B86AD1}" type="presParOf" srcId="{240977F3-2E5F-6E4B-8A05-31DA84674503}" destId="{8BDDC852-F8E7-3144-BEE8-32AED06E230E}" srcOrd="2" destOrd="0" presId="urn:microsoft.com/office/officeart/2005/8/layout/pyramid1"/>
    <dgm:cxn modelId="{F8289303-2AAA-8949-84AD-E62D1A8BDCB4}" type="presParOf" srcId="{8BDDC852-F8E7-3144-BEE8-32AED06E230E}" destId="{1AD208F0-E11E-554A-9857-BC02D9239119}" srcOrd="0" destOrd="0" presId="urn:microsoft.com/office/officeart/2005/8/layout/pyramid1"/>
    <dgm:cxn modelId="{F03F2E66-C7E6-2C40-84AA-9F066D5EB5DB}" type="presParOf" srcId="{8BDDC852-F8E7-3144-BEE8-32AED06E230E}" destId="{9F9A9916-26D2-A04F-A952-E9A643A6937C}" srcOrd="1" destOrd="0" presId="urn:microsoft.com/office/officeart/2005/8/layout/pyramid1"/>
    <dgm:cxn modelId="{0CBE1D48-6D70-134F-9392-0A751B8E7FE4}" type="presParOf" srcId="{240977F3-2E5F-6E4B-8A05-31DA84674503}" destId="{23929841-1790-2443-A888-24B186690382}" srcOrd="3" destOrd="0" presId="urn:microsoft.com/office/officeart/2005/8/layout/pyramid1"/>
    <dgm:cxn modelId="{6F5E3C91-B8C2-D646-A022-71188AAFC595}" type="presParOf" srcId="{23929841-1790-2443-A888-24B186690382}" destId="{A1F277FF-C99E-EF46-9A5F-9B7B5C0D038D}" srcOrd="0" destOrd="0" presId="urn:microsoft.com/office/officeart/2005/8/layout/pyramid1"/>
    <dgm:cxn modelId="{7B60FEF7-8CC7-FF45-967E-4A522944AC2B}" type="presParOf" srcId="{23929841-1790-2443-A888-24B186690382}" destId="{75C7CE8B-E2B8-0945-9935-26606CB11F2C}" srcOrd="1" destOrd="0" presId="urn:microsoft.com/office/officeart/2005/8/layout/pyramid1"/>
    <dgm:cxn modelId="{4139E4AB-123D-364F-8B64-DF34A2E3975F}" type="presParOf" srcId="{240977F3-2E5F-6E4B-8A05-31DA84674503}" destId="{D2D9F8F3-74CE-2F4F-9603-85D4A73B6077}" srcOrd="4" destOrd="0" presId="urn:microsoft.com/office/officeart/2005/8/layout/pyramid1"/>
    <dgm:cxn modelId="{537EA766-E7A8-D742-952B-8C8B82B4181F}" type="presParOf" srcId="{D2D9F8F3-74CE-2F4F-9603-85D4A73B6077}" destId="{666529A4-C242-694D-AE1F-58BBC9637F9A}" srcOrd="0" destOrd="0" presId="urn:microsoft.com/office/officeart/2005/8/layout/pyramid1"/>
    <dgm:cxn modelId="{0ED32781-A831-F44A-A42B-F1A54B72D3C0}" type="presParOf" srcId="{D2D9F8F3-74CE-2F4F-9603-85D4A73B6077}" destId="{B5DEAAE4-5365-C645-9EB3-BE23C07F8E3C}" srcOrd="1" destOrd="0" presId="urn:microsoft.com/office/officeart/2005/8/layout/pyramid1"/>
    <dgm:cxn modelId="{8971047F-A03A-9042-95F4-54BB7BD0E7E2}" type="presParOf" srcId="{240977F3-2E5F-6E4B-8A05-31DA84674503}" destId="{57094329-8E65-D04F-81C8-74909B39CE2D}" srcOrd="5" destOrd="0" presId="urn:microsoft.com/office/officeart/2005/8/layout/pyramid1"/>
    <dgm:cxn modelId="{59708273-A2B0-8E4D-A584-FC23CBE02FEB}" type="presParOf" srcId="{57094329-8E65-D04F-81C8-74909B39CE2D}" destId="{67541FFB-B8C3-8841-8964-589FF82D7A35}" srcOrd="0" destOrd="0" presId="urn:microsoft.com/office/officeart/2005/8/layout/pyramid1"/>
    <dgm:cxn modelId="{AAF7362C-4724-6F4F-AA05-33BC422C0C15}" type="presParOf" srcId="{57094329-8E65-D04F-81C8-74909B39CE2D}" destId="{195E9368-E228-0B4F-9F6A-6E4673F4842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C3359-45B8-9241-9801-AA04D7FDFE60}">
      <dsp:nvSpPr>
        <dsp:cNvPr id="0" name=""/>
        <dsp:cNvSpPr/>
      </dsp:nvSpPr>
      <dsp:spPr>
        <a:xfrm>
          <a:off x="3600400" y="0"/>
          <a:ext cx="1440160" cy="960106"/>
        </a:xfrm>
        <a:prstGeom prst="trapezoid">
          <a:avLst>
            <a:gd name="adj" fmla="val 75000"/>
          </a:avLst>
        </a:prstGeom>
        <a:solidFill>
          <a:schemeClr val="accent6">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smtClean="0"/>
            <a:t>&amp;</a:t>
          </a:r>
          <a:endParaRPr lang="en-US" sz="2400" b="1" kern="1200" dirty="0"/>
        </a:p>
      </dsp:txBody>
      <dsp:txXfrm>
        <a:off x="3600400" y="0"/>
        <a:ext cx="1440160" cy="960106"/>
      </dsp:txXfrm>
    </dsp:sp>
    <dsp:sp modelId="{DA8D6496-6F36-5741-8849-3C42C69BB4F2}">
      <dsp:nvSpPr>
        <dsp:cNvPr id="0" name=""/>
        <dsp:cNvSpPr/>
      </dsp:nvSpPr>
      <dsp:spPr>
        <a:xfrm>
          <a:off x="2880320" y="960106"/>
          <a:ext cx="2880320" cy="960106"/>
        </a:xfrm>
        <a:prstGeom prst="trapezoid">
          <a:avLst>
            <a:gd name="adj" fmla="val 75000"/>
          </a:avLst>
        </a:prstGeom>
        <a:solidFill>
          <a:schemeClr val="accent6">
            <a:shade val="80000"/>
            <a:hueOff val="45083"/>
            <a:satOff val="-2635"/>
            <a:lumOff val="554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Text structure &amp; genres </a:t>
          </a:r>
          <a:endParaRPr lang="en-US" sz="2400" b="1" kern="1200" dirty="0"/>
        </a:p>
      </dsp:txBody>
      <dsp:txXfrm>
        <a:off x="3384376" y="960106"/>
        <a:ext cx="1872208" cy="960106"/>
      </dsp:txXfrm>
    </dsp:sp>
    <dsp:sp modelId="{1AD208F0-E11E-554A-9857-BC02D9239119}">
      <dsp:nvSpPr>
        <dsp:cNvPr id="0" name=""/>
        <dsp:cNvSpPr/>
      </dsp:nvSpPr>
      <dsp:spPr>
        <a:xfrm>
          <a:off x="2160240" y="1920213"/>
          <a:ext cx="4320480" cy="960106"/>
        </a:xfrm>
        <a:prstGeom prst="trapezoid">
          <a:avLst>
            <a:gd name="adj" fmla="val 75000"/>
          </a:avLst>
        </a:prstGeom>
        <a:solidFill>
          <a:schemeClr val="accent6">
            <a:shade val="80000"/>
            <a:hueOff val="90166"/>
            <a:satOff val="-5270"/>
            <a:lumOff val="1108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concepts of print</a:t>
          </a:r>
          <a:endParaRPr lang="en-US" sz="2400" b="1" kern="1200" dirty="0"/>
        </a:p>
      </dsp:txBody>
      <dsp:txXfrm>
        <a:off x="2916323" y="1920213"/>
        <a:ext cx="2808312" cy="960106"/>
      </dsp:txXfrm>
    </dsp:sp>
    <dsp:sp modelId="{A1F277FF-C99E-EF46-9A5F-9B7B5C0D038D}">
      <dsp:nvSpPr>
        <dsp:cNvPr id="0" name=""/>
        <dsp:cNvSpPr/>
      </dsp:nvSpPr>
      <dsp:spPr>
        <a:xfrm>
          <a:off x="1440160" y="2880319"/>
          <a:ext cx="5760640" cy="960106"/>
        </a:xfrm>
        <a:prstGeom prst="trapezoid">
          <a:avLst>
            <a:gd name="adj" fmla="val 75000"/>
          </a:avLst>
        </a:prstGeom>
        <a:solidFill>
          <a:schemeClr val="accent6">
            <a:shade val="80000"/>
            <a:hueOff val="135249"/>
            <a:satOff val="-7906"/>
            <a:lumOff val="1662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spelling, word study</a:t>
          </a:r>
          <a:endParaRPr lang="en-US" sz="2400" b="1" kern="1200" dirty="0"/>
        </a:p>
      </dsp:txBody>
      <dsp:txXfrm>
        <a:off x="2448271" y="2880319"/>
        <a:ext cx="3744416" cy="960106"/>
      </dsp:txXfrm>
    </dsp:sp>
    <dsp:sp modelId="{666529A4-C242-694D-AE1F-58BBC9637F9A}">
      <dsp:nvSpPr>
        <dsp:cNvPr id="0" name=""/>
        <dsp:cNvSpPr/>
      </dsp:nvSpPr>
      <dsp:spPr>
        <a:xfrm>
          <a:off x="720080" y="3840426"/>
          <a:ext cx="7200800" cy="960106"/>
        </a:xfrm>
        <a:prstGeom prst="trapezoid">
          <a:avLst>
            <a:gd name="adj" fmla="val 75000"/>
          </a:avLst>
        </a:prstGeom>
        <a:solidFill>
          <a:schemeClr val="accent6">
            <a:shade val="80000"/>
            <a:hueOff val="180333"/>
            <a:satOff val="-10541"/>
            <a:lumOff val="2216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sounds, letters, phonics</a:t>
          </a:r>
          <a:endParaRPr lang="en-US" sz="2400" b="1" kern="1200" dirty="0"/>
        </a:p>
      </dsp:txBody>
      <dsp:txXfrm>
        <a:off x="1980220" y="3840426"/>
        <a:ext cx="4680520" cy="960106"/>
      </dsp:txXfrm>
    </dsp:sp>
    <dsp:sp modelId="{67541FFB-B8C3-8841-8964-589FF82D7A35}">
      <dsp:nvSpPr>
        <dsp:cNvPr id="0" name=""/>
        <dsp:cNvSpPr/>
      </dsp:nvSpPr>
      <dsp:spPr>
        <a:xfrm>
          <a:off x="0" y="4800533"/>
          <a:ext cx="8640960" cy="960106"/>
        </a:xfrm>
        <a:prstGeom prst="trapezoid">
          <a:avLst>
            <a:gd name="adj" fmla="val 75000"/>
          </a:avLst>
        </a:prstGeom>
        <a:solidFill>
          <a:schemeClr val="accent6">
            <a:shade val="80000"/>
            <a:hueOff val="225416"/>
            <a:satOff val="-13176"/>
            <a:lumOff val="2770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oral literacy</a:t>
          </a:r>
          <a:endParaRPr lang="en-US" sz="2400" b="1" kern="1200" dirty="0"/>
        </a:p>
      </dsp:txBody>
      <dsp:txXfrm>
        <a:off x="1512167" y="4800533"/>
        <a:ext cx="5616624" cy="96010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94C6757-CA26-4273-8E02-0B47BE4CBBEA}" type="datetimeFigureOut">
              <a:rPr lang="en-GB" smtClean="0"/>
              <a:t>14/06/2017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728392-E67F-474C-88AC-7C2273DAA890}" type="slidenum">
              <a:rPr lang="en-GB" smtClean="0"/>
              <a:t>‹#›</a:t>
            </a:fld>
            <a:endParaRPr lang="en-GB"/>
          </a:p>
        </p:txBody>
      </p:sp>
    </p:spTree>
    <p:extLst>
      <p:ext uri="{BB962C8B-B14F-4D97-AF65-F5344CB8AC3E}">
        <p14:creationId xmlns:p14="http://schemas.microsoft.com/office/powerpoint/2010/main" val="36080074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72E528-21CF-490F-93A1-05A9C3531E46}" type="datetimeFigureOut">
              <a:rPr lang="en-GB" smtClean="0"/>
              <a:t>14/06/2017</a:t>
            </a:fld>
            <a:endParaRPr lang="en-GB"/>
          </a:p>
        </p:txBody>
      </p:sp>
      <p:sp>
        <p:nvSpPr>
          <p:cNvPr id="4" name="Slide Image Placeholder 3"/>
          <p:cNvSpPr>
            <a:spLocks noGrp="1" noRot="1" noChangeAspect="1"/>
          </p:cNvSpPr>
          <p:nvPr>
            <p:ph type="sldImg" idx="2"/>
          </p:nvPr>
        </p:nvSpPr>
        <p:spPr>
          <a:xfrm>
            <a:off x="954088" y="685800"/>
            <a:ext cx="49498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42417-133D-42BF-B7C8-4C67396B1270}" type="slidenum">
              <a:rPr lang="en-GB" smtClean="0"/>
              <a:t>‹#›</a:t>
            </a:fld>
            <a:endParaRPr lang="en-GB"/>
          </a:p>
        </p:txBody>
      </p:sp>
    </p:spTree>
    <p:extLst>
      <p:ext uri="{BB962C8B-B14F-4D97-AF65-F5344CB8AC3E}">
        <p14:creationId xmlns:p14="http://schemas.microsoft.com/office/powerpoint/2010/main" val="2624307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Activating Literacy Skills for Young Learners (workshop) – 60 min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often unclear how we as language teachers fit into the literacy development process of our young learners. In </a:t>
            </a:r>
            <a:r>
              <a:rPr lang="en-US" sz="1200" b="1" kern="1200" dirty="0" smtClean="0">
                <a:solidFill>
                  <a:schemeClr val="tx1"/>
                </a:solidFill>
                <a:effectLst/>
                <a:latin typeface="+mn-lt"/>
                <a:ea typeface="+mn-ea"/>
                <a:cs typeface="+mn-cs"/>
              </a:rPr>
              <a:t>this workshop</a:t>
            </a:r>
            <a:r>
              <a:rPr lang="en-US" sz="1200" kern="1200" dirty="0" smtClean="0">
                <a:solidFill>
                  <a:schemeClr val="tx1"/>
                </a:solidFill>
                <a:effectLst/>
                <a:latin typeface="+mn-lt"/>
                <a:ea typeface="+mn-ea"/>
                <a:cs typeface="+mn-cs"/>
              </a:rPr>
              <a:t> we will have a closer look at literacy and what it means before we will explore the literacy journey in the context of language learning and our role. We will focus on how </a:t>
            </a:r>
            <a:r>
              <a:rPr lang="en-US" sz="1200" b="1" kern="1200" dirty="0" smtClean="0">
                <a:solidFill>
                  <a:schemeClr val="tx1"/>
                </a:solidFill>
                <a:effectLst/>
                <a:latin typeface="+mn-lt"/>
                <a:ea typeface="+mn-ea"/>
                <a:cs typeface="+mn-cs"/>
              </a:rPr>
              <a:t>teachers can take advantage of young learners’ characteristics and interests by choosing a developmentally appropriate approach to literacy teaching</a:t>
            </a:r>
            <a:r>
              <a:rPr lang="en-US" sz="1200" kern="1200" dirty="0" smtClean="0">
                <a:solidFill>
                  <a:schemeClr val="tx1"/>
                </a:solidFill>
                <a:effectLst/>
                <a:latin typeface="+mn-lt"/>
                <a:ea typeface="+mn-ea"/>
                <a:cs typeface="+mn-cs"/>
              </a:rPr>
              <a:t>, enhancing literacy through the use of visuals, </a:t>
            </a:r>
            <a:r>
              <a:rPr lang="en-US" sz="1200" b="1" i="1" u="sng" kern="1200" dirty="0" smtClean="0">
                <a:solidFill>
                  <a:schemeClr val="bg2"/>
                </a:solidFill>
                <a:effectLst/>
                <a:latin typeface="+mn-lt"/>
                <a:ea typeface="+mn-ea"/>
                <a:cs typeface="+mn-cs"/>
              </a:rPr>
              <a:t>TPR and stories</a:t>
            </a:r>
            <a:endParaRPr lang="en-GB" sz="1200" b="1" i="1" u="sng" kern="1200" dirty="0" smtClean="0">
              <a:solidFill>
                <a:schemeClr val="bg2"/>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842417-133D-42BF-B7C8-4C67396B1270}" type="slidenum">
              <a:rPr lang="en-GB" smtClean="0"/>
              <a:t>1</a:t>
            </a:fld>
            <a:endParaRPr lang="en-GB"/>
          </a:p>
        </p:txBody>
      </p:sp>
    </p:spTree>
    <p:extLst>
      <p:ext uri="{BB962C8B-B14F-4D97-AF65-F5344CB8AC3E}">
        <p14:creationId xmlns:p14="http://schemas.microsoft.com/office/powerpoint/2010/main" val="1265673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r>
              <a:rPr lang="en-US" sz="1200" dirty="0" smtClean="0">
                <a:solidFill>
                  <a:srgbClr val="333333"/>
                </a:solidFill>
              </a:rPr>
              <a:t>And interestingly, writing is back! </a:t>
            </a:r>
            <a:r>
              <a:rPr lang="en-US" b="0" baseline="0" dirty="0" smtClean="0"/>
              <a:t>Kids are growing up in an increasingly print-dominated worlds I mean we are writing more nowadays than we used to, there is </a:t>
            </a:r>
            <a:r>
              <a:rPr lang="en-US" b="0" baseline="0" dirty="0" err="1" smtClean="0"/>
              <a:t>facebook</a:t>
            </a:r>
            <a:r>
              <a:rPr lang="en-US" b="0" baseline="0" dirty="0" smtClean="0"/>
              <a:t>, twitter the internet, blogs </a:t>
            </a:r>
            <a:r>
              <a:rPr lang="en-US" b="0" baseline="0" dirty="0" err="1" smtClean="0"/>
              <a:t>etc</a:t>
            </a:r>
            <a:r>
              <a:rPr lang="en-US" b="0" baseline="0" dirty="0" smtClean="0"/>
              <a:t> so helping them develop solid literacy skills is key in providing them with competence in writing to succeed in life. </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w</a:t>
            </a:r>
            <a:r>
              <a:rPr lang="en-US" dirty="0" smtClean="0"/>
              <a:t>riting is now</a:t>
            </a:r>
            <a:r>
              <a:rPr lang="en-US" baseline="0" dirty="0" smtClean="0"/>
              <a:t> possibly more important than ever for learners; blogging, </a:t>
            </a:r>
            <a:r>
              <a:rPr lang="en-US" baseline="0" dirty="0" err="1" smtClean="0"/>
              <a:t>facebook</a:t>
            </a:r>
            <a:r>
              <a:rPr lang="en-US" baseline="0" dirty="0" smtClean="0"/>
              <a:t>, linked-in articles, twitter, </a:t>
            </a:r>
            <a:r>
              <a:rPr lang="en-US" baseline="0" dirty="0" err="1" smtClean="0"/>
              <a:t>whatsapp</a:t>
            </a:r>
            <a:r>
              <a:rPr lang="en-US" baseline="0" dirty="0" smtClean="0"/>
              <a:t>, online courses like Coursera, </a:t>
            </a:r>
            <a:r>
              <a:rPr lang="en-US" baseline="0" dirty="0" err="1" smtClean="0"/>
              <a:t>Moodles</a:t>
            </a:r>
            <a:r>
              <a:rPr lang="en-US" baseline="0" dirty="0" smtClean="0"/>
              <a:t>, Future Learn etc. etc.  Writing has the same basic </a:t>
            </a:r>
            <a:r>
              <a:rPr lang="en-US" b="1" baseline="0" dirty="0" smtClean="0"/>
              <a:t>building blocks of language as speaking, vocab and grammar but </a:t>
            </a:r>
            <a:r>
              <a:rPr lang="en-US" baseline="0" dirty="0" smtClean="0"/>
              <a:t>it requires different linguistic structures and functions than speaking. </a:t>
            </a:r>
          </a:p>
        </p:txBody>
      </p:sp>
    </p:spTree>
    <p:extLst>
      <p:ext uri="{BB962C8B-B14F-4D97-AF65-F5344CB8AC3E}">
        <p14:creationId xmlns:p14="http://schemas.microsoft.com/office/powerpoint/2010/main" val="1581680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1" dirty="0" smtClean="0">
                <a:solidFill>
                  <a:srgbClr val="4E4E4E"/>
                </a:solidFill>
                <a:latin typeface="Verdana" panose="020B0604030504040204" pitchFamily="34" charset="0"/>
                <a:ea typeface="Verdana" panose="020B0604030504040204" pitchFamily="34" charset="0"/>
                <a:cs typeface="Verdana" panose="020B0604030504040204" pitchFamily="34" charset="0"/>
              </a:rPr>
              <a:t>So what’s the impact of</a:t>
            </a:r>
            <a:r>
              <a:rPr lang="en-US" sz="1200" b="1"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this for us teachers?</a:t>
            </a:r>
            <a:endParaRPr lang="en-US" sz="1200" b="1"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r>
              <a:rPr lang="en-US" b="0" dirty="0" smtClean="0"/>
              <a:t>We</a:t>
            </a:r>
            <a:r>
              <a:rPr lang="en-US" b="0" baseline="0" dirty="0" smtClean="0"/>
              <a:t> teachers need to ensure focus on </a:t>
            </a:r>
            <a:r>
              <a:rPr lang="en-US" b="0" dirty="0" smtClean="0"/>
              <a:t>Laying solid foundations</a:t>
            </a:r>
            <a:r>
              <a:rPr lang="en-US" b="0" baseline="0" dirty="0" smtClean="0"/>
              <a:t> in literacy.  As Carol Read says, we would be doing them a disservice if we are not laying solid foundations in early foreign language teaching at primary and pre-primary level. Because language is power : it enables learners to communicate effectively and develop their knowledge of the world around them.  </a:t>
            </a:r>
          </a:p>
          <a:p>
            <a:endParaRPr lang="en-US" b="0" baseline="0" dirty="0" smtClean="0"/>
          </a:p>
          <a:p>
            <a:r>
              <a:rPr lang="en-US" b="0" baseline="0" dirty="0" smtClean="0"/>
              <a:t>So we need to deliver effective and inspiring lessons that kids respond to so they want to participate fully and develop their skills along the way.  </a:t>
            </a:r>
          </a:p>
          <a:p>
            <a:r>
              <a:rPr lang="en-US" b="0" baseline="0" dirty="0" smtClean="0"/>
              <a:t>So before we look in more detail at the literacy journey it would be good to find out your beliefs about children &amp; literacy…</a:t>
            </a:r>
            <a:r>
              <a:rPr lang="en-US" sz="1200" b="0" i="0" u="none" strike="noStrike" kern="1200" baseline="0" dirty="0" smtClean="0">
                <a:solidFill>
                  <a:srgbClr val="000000"/>
                </a:solidFill>
                <a:latin typeface="Times New Roman" panose="02020603050405020304" pitchFamily="18" charset="0"/>
                <a:ea typeface="+mn-ea"/>
                <a:cs typeface="+mn-cs"/>
              </a:rPr>
              <a:t>. </a:t>
            </a:r>
            <a:endParaRPr lang="en-US" dirty="0" smtClean="0"/>
          </a:p>
          <a:p>
            <a:endParaRPr lang="en-US" dirty="0" smtClean="0"/>
          </a:p>
        </p:txBody>
      </p:sp>
    </p:spTree>
    <p:extLst>
      <p:ext uri="{BB962C8B-B14F-4D97-AF65-F5344CB8AC3E}">
        <p14:creationId xmlns:p14="http://schemas.microsoft.com/office/powerpoint/2010/main" val="1753191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Arial"/>
              <a:buNone/>
              <a:tabLst/>
              <a:defRPr/>
            </a:pPr>
            <a:r>
              <a:rPr lang="en-US" b="1" dirty="0" smtClean="0"/>
              <a:t>Activity</a:t>
            </a:r>
            <a:r>
              <a:rPr lang="en-US" b="1" baseline="0" dirty="0" smtClean="0"/>
              <a:t> 4</a:t>
            </a:r>
          </a:p>
          <a:p>
            <a:pPr marL="0" marR="0" indent="0" algn="l" defTabSz="449263" rtl="0" eaLnBrk="0" fontAlgn="base" latinLnBrk="0" hangingPunct="0">
              <a:lnSpc>
                <a:spcPct val="100000"/>
              </a:lnSpc>
              <a:spcBef>
                <a:spcPct val="30000"/>
              </a:spcBef>
              <a:spcAft>
                <a:spcPct val="0"/>
              </a:spcAft>
              <a:buClr>
                <a:srgbClr val="000000"/>
              </a:buClr>
              <a:buSzPct val="100000"/>
              <a:buFont typeface="Arial"/>
              <a:buNone/>
              <a:tabLst/>
              <a:defRPr/>
            </a:pPr>
            <a:endParaRPr lang="en-US" b="1"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Arial"/>
              <a:buNone/>
              <a:tabLst/>
              <a:defRPr/>
            </a:pPr>
            <a:r>
              <a:rPr lang="en-US" b="1" baseline="0" dirty="0" smtClean="0"/>
              <a:t>True/ False - </a:t>
            </a: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Stand</a:t>
            </a:r>
            <a:r>
              <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up- Sit down or Magic Line</a:t>
            </a:r>
          </a:p>
          <a:p>
            <a:pPr marL="0" marR="0" indent="0" algn="l" defTabSz="449263" rtl="0" eaLnBrk="0" fontAlgn="base" latinLnBrk="0" hangingPunct="0">
              <a:lnSpc>
                <a:spcPct val="100000"/>
              </a:lnSpc>
              <a:spcBef>
                <a:spcPct val="30000"/>
              </a:spcBef>
              <a:spcAft>
                <a:spcPct val="0"/>
              </a:spcAft>
              <a:buClr>
                <a:srgbClr val="000000"/>
              </a:buClr>
              <a:buSzPct val="100000"/>
              <a:buFont typeface="Arial"/>
              <a:buNone/>
              <a:tabLst/>
              <a:defRPr/>
            </a:pPr>
            <a:endPar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endPar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a:p>
        </p:txBody>
      </p:sp>
    </p:spTree>
    <p:extLst>
      <p:ext uri="{BB962C8B-B14F-4D97-AF65-F5344CB8AC3E}">
        <p14:creationId xmlns:p14="http://schemas.microsoft.com/office/powerpoint/2010/main" val="405444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Arial"/>
              <a:buNone/>
              <a:tabLst/>
              <a:defRPr/>
            </a:pPr>
            <a:r>
              <a:rPr lang="en-US" sz="1200" b="1" dirty="0" smtClean="0">
                <a:solidFill>
                  <a:srgbClr val="4E4E4E"/>
                </a:solidFill>
                <a:latin typeface="Verdana" panose="020B0604030504040204" pitchFamily="34" charset="0"/>
                <a:ea typeface="Verdana" panose="020B0604030504040204" pitchFamily="34" charset="0"/>
                <a:cs typeface="Verdana" panose="020B0604030504040204" pitchFamily="34" charset="0"/>
              </a:rPr>
              <a:t>Feedback</a:t>
            </a:r>
            <a:endPar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Arial"/>
              <a:buNone/>
              <a:tabLst/>
              <a:defRPr/>
            </a:pPr>
            <a:endPar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1 NO</a:t>
            </a:r>
            <a:r>
              <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they come to class with heaps of ideas, imagination and knowledge</a:t>
            </a:r>
            <a:r>
              <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of their own world and play but yes with lots more to learn however they are not empty vessels.. .the message for us is to build on what they already know/ prior learning</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2 T/F there are indeed</a:t>
            </a:r>
            <a:r>
              <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some transferable skills and </a:t>
            </a: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Joan</a:t>
            </a:r>
            <a:r>
              <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Kang Shin &amp; Joanne Crandall (2014) are even going so far as to say that kids only need to become literate one. I’d say the idea is correct however if learners like here are coming from a  different alphabet they need in a way to relearn word recognition and letter sounds correlation, even though the principles might be the same they do need to relearn reading in a very different script… so that can take time. </a:t>
            </a:r>
            <a:endPar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4 NO </a:t>
            </a:r>
            <a:r>
              <a:rPr lang="en-GB" sz="1200" dirty="0" smtClean="0"/>
              <a:t>L2 learners don’t  have the exact same patterns of development as  L1 learners. They</a:t>
            </a:r>
            <a:r>
              <a:rPr lang="en-GB" sz="1200" baseline="0" dirty="0" smtClean="0"/>
              <a:t> do indeed have</a:t>
            </a:r>
            <a:r>
              <a:rPr lang="en-GB" sz="1200" dirty="0" smtClean="0"/>
              <a:t> typical</a:t>
            </a:r>
            <a:r>
              <a:rPr lang="en-GB" sz="1200" baseline="0" dirty="0" smtClean="0"/>
              <a:t> patters and some similarities with L1 but </a:t>
            </a:r>
            <a:r>
              <a:rPr lang="en-GB" sz="1200" baseline="0" dirty="0" err="1" smtClean="0"/>
              <a:t>eg</a:t>
            </a:r>
            <a:r>
              <a:rPr lang="en-GB" sz="1200" baseline="0" dirty="0" smtClean="0"/>
              <a:t> vocab &amp; </a:t>
            </a:r>
            <a:r>
              <a:rPr lang="en-GB" sz="1200" baseline="0" dirty="0" err="1" smtClean="0"/>
              <a:t>pron</a:t>
            </a:r>
            <a:r>
              <a:rPr lang="en-GB" sz="1200" baseline="0" dirty="0" smtClean="0"/>
              <a:t> development is way different. And the process is very much depending on the L1 and its differences. It is KEYs that you keep in mind that </a:t>
            </a: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Language is developmental so concentrate on what learners are ready for</a:t>
            </a:r>
            <a:r>
              <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and this </a:t>
            </a: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can</a:t>
            </a:r>
            <a:r>
              <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be different per learner/ class.</a:t>
            </a: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5 YES - is learned </a:t>
            </a:r>
            <a:r>
              <a:rPr lang="en-US" sz="1200" dirty="0" err="1" smtClean="0">
                <a:solidFill>
                  <a:srgbClr val="4E4E4E"/>
                </a:solidFill>
                <a:latin typeface="Verdana" panose="020B0604030504040204" pitchFamily="34" charset="0"/>
                <a:ea typeface="Verdana" panose="020B0604030504040204" pitchFamily="34" charset="0"/>
                <a:cs typeface="Verdana" panose="020B0604030504040204" pitchFamily="34" charset="0"/>
              </a:rPr>
              <a:t>tru</a:t>
            </a: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imitation, repetition, practice and reinforcement, so by providing</a:t>
            </a:r>
            <a:r>
              <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various activity in which learners get the chance to repeat and engage with the language we can help them learn</a:t>
            </a:r>
            <a:endPar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6-NO; indirect best</a:t>
            </a:r>
            <a:r>
              <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way to introduce L2 and I’m sure I do not need to tell you is through songs, stories, chants, rhymes, games </a:t>
            </a:r>
            <a:r>
              <a:rPr lang="en-US" sz="1200" baseline="0" dirty="0" err="1" smtClean="0">
                <a:solidFill>
                  <a:srgbClr val="4E4E4E"/>
                </a:solidFill>
                <a:latin typeface="Verdana" panose="020B0604030504040204" pitchFamily="34" charset="0"/>
                <a:ea typeface="Verdana" panose="020B0604030504040204" pitchFamily="34" charset="0"/>
                <a:cs typeface="Verdana" panose="020B0604030504040204" pitchFamily="34" charset="0"/>
              </a:rPr>
              <a:t>etc</a:t>
            </a:r>
            <a:r>
              <a:rPr lang="en-US" sz="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fun activities. Of course it’s not all about the fun, they need to be pedagogically underpinned and have an educational aim but kids learn L1 through play and particular  VYLs and young YL playfulness is a natural and invaluable way of learning. </a:t>
            </a: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Arial"/>
              <a:buNone/>
              <a:tabLst/>
              <a:defRPr/>
            </a:pPr>
            <a:endParaRPr lang="en-US" sz="1200" b="1"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Arial"/>
              <a:buNone/>
              <a:tabLst/>
              <a:defRPr/>
            </a:pPr>
            <a:r>
              <a:rPr lang="en-US" sz="1200" b="1" dirty="0" smtClean="0">
                <a:solidFill>
                  <a:srgbClr val="4E4E4E"/>
                </a:solidFill>
                <a:latin typeface="Verdana" panose="020B0604030504040204" pitchFamily="34" charset="0"/>
                <a:ea typeface="Verdana" panose="020B0604030504040204" pitchFamily="34" charset="0"/>
                <a:cs typeface="Verdana" panose="020B0604030504040204" pitchFamily="34" charset="0"/>
              </a:rPr>
              <a:t>REFLECTION ON ACTIVITY</a:t>
            </a:r>
          </a:p>
          <a:p>
            <a:pPr marL="0" marR="0" indent="0" algn="l" defTabSz="449263" rtl="0" eaLnBrk="0" fontAlgn="base" latinLnBrk="0" hangingPunct="0">
              <a:lnSpc>
                <a:spcPct val="100000"/>
              </a:lnSpc>
              <a:spcBef>
                <a:spcPct val="30000"/>
              </a:spcBef>
              <a:spcAft>
                <a:spcPct val="0"/>
              </a:spcAft>
              <a:buClr>
                <a:srgbClr val="000000"/>
              </a:buClr>
              <a:buSzPct val="100000"/>
              <a:buFont typeface="Arial"/>
              <a:buNone/>
              <a:tabLst/>
              <a:defRPr/>
            </a:pPr>
            <a:r>
              <a:rPr lang="en-US" sz="1200" b="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Do you already use this in your class? Does it develop literacy?</a:t>
            </a:r>
            <a:r>
              <a:rPr lang="en-US" sz="1200" b="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Yes Listening</a:t>
            </a:r>
            <a:r>
              <a:rPr lang="en-US" sz="1200" b="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skills : low</a:t>
            </a:r>
            <a:r>
              <a:rPr lang="en-US" sz="1200" b="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literacy demand though you can get learners to read the sentences but by getting up/sitting down there is no written output needed.  they hear it – input- and need to create meaning. Which is for </a:t>
            </a:r>
            <a:r>
              <a:rPr lang="en-US" sz="1200" b="0" baseline="0" dirty="0" err="1" smtClean="0">
                <a:solidFill>
                  <a:srgbClr val="4E4E4E"/>
                </a:solidFill>
                <a:latin typeface="Verdana" panose="020B0604030504040204" pitchFamily="34" charset="0"/>
                <a:ea typeface="Verdana" panose="020B0604030504040204" pitchFamily="34" charset="0"/>
                <a:cs typeface="Verdana" panose="020B0604030504040204" pitchFamily="34" charset="0"/>
              </a:rPr>
              <a:t>Yls</a:t>
            </a:r>
            <a:r>
              <a:rPr lang="en-US" sz="1200" b="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one of the most important skills because it it the main language acquisition tool. The more children listen to English they faster they will learn to speak. So and can show understanding through Physical Response -TPR no need to read or write themselves, great activity to use in their Silent Period or just to have some low demanding fun :-0 </a:t>
            </a:r>
          </a:p>
          <a:p>
            <a:pPr marL="0" marR="0" indent="0" algn="l" defTabSz="449263" rtl="0" eaLnBrk="0" fontAlgn="base" latinLnBrk="0" hangingPunct="0">
              <a:lnSpc>
                <a:spcPct val="100000"/>
              </a:lnSpc>
              <a:spcBef>
                <a:spcPct val="30000"/>
              </a:spcBef>
              <a:spcAft>
                <a:spcPct val="0"/>
              </a:spcAft>
              <a:buClr>
                <a:srgbClr val="000000"/>
              </a:buClr>
              <a:buSzPct val="100000"/>
              <a:buFont typeface="Arial"/>
              <a:buNone/>
              <a:tabLst/>
              <a:defRPr/>
            </a:pPr>
            <a:r>
              <a:rPr lang="en-US" sz="1200" b="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LEVEL? any depending in the </a:t>
            </a:r>
            <a:r>
              <a:rPr lang="en-US" sz="1200" b="0" baseline="0" dirty="0" err="1" smtClean="0">
                <a:solidFill>
                  <a:srgbClr val="4E4E4E"/>
                </a:solidFill>
                <a:latin typeface="Verdana" panose="020B0604030504040204" pitchFamily="34" charset="0"/>
                <a:ea typeface="Verdana" panose="020B0604030504040204" pitchFamily="34" charset="0"/>
                <a:cs typeface="Verdana" panose="020B0604030504040204" pitchFamily="34" charset="0"/>
              </a:rPr>
              <a:t>lge</a:t>
            </a:r>
            <a:r>
              <a:rPr lang="en-US" sz="1200" b="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input/ sentences</a:t>
            </a:r>
            <a:endParaRPr lang="en-US" b="0" dirty="0"/>
          </a:p>
        </p:txBody>
      </p:sp>
    </p:spTree>
    <p:extLst>
      <p:ext uri="{BB962C8B-B14F-4D97-AF65-F5344CB8AC3E}">
        <p14:creationId xmlns:p14="http://schemas.microsoft.com/office/powerpoint/2010/main" val="1752834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64" charset="-128"/>
              </a:defRPr>
            </a:lvl1pPr>
            <a:lvl2pPr marL="742950" indent="-285750">
              <a:defRPr sz="2400">
                <a:solidFill>
                  <a:schemeClr val="tx1"/>
                </a:solidFill>
                <a:latin typeface="Arial" charset="0"/>
                <a:ea typeface="ＭＳ Ｐゴシック" pitchFamily="-64" charset="-128"/>
              </a:defRPr>
            </a:lvl2pPr>
            <a:lvl3pPr marL="1143000" indent="-228600">
              <a:defRPr sz="2400">
                <a:solidFill>
                  <a:schemeClr val="tx1"/>
                </a:solidFill>
                <a:latin typeface="Arial" charset="0"/>
                <a:ea typeface="ＭＳ Ｐゴシック" pitchFamily="-64" charset="-128"/>
              </a:defRPr>
            </a:lvl3pPr>
            <a:lvl4pPr marL="1600200" indent="-228600">
              <a:defRPr sz="2400">
                <a:solidFill>
                  <a:schemeClr val="tx1"/>
                </a:solidFill>
                <a:latin typeface="Arial" charset="0"/>
                <a:ea typeface="ＭＳ Ｐゴシック" pitchFamily="-64" charset="-128"/>
              </a:defRPr>
            </a:lvl4pPr>
            <a:lvl5pPr marL="2057400" indent="-228600">
              <a:defRPr sz="2400">
                <a:solidFill>
                  <a:schemeClr val="tx1"/>
                </a:solidFill>
                <a:latin typeface="Arial" charset="0"/>
                <a:ea typeface="ＭＳ Ｐゴシック" pitchFamily="-6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6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6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6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64" charset="-128"/>
              </a:defRPr>
            </a:lvl9pPr>
          </a:lstStyle>
          <a:p>
            <a:fld id="{48216059-B81B-4F57-BFE4-0CA05556C4CC}" type="slidenum">
              <a:rPr lang="en-US" sz="1200">
                <a:solidFill>
                  <a:prstClr val="black"/>
                </a:solidFill>
              </a:rPr>
              <a:pPr/>
              <a:t>15</a:t>
            </a:fld>
            <a:endParaRPr lang="en-US" sz="1200">
              <a:solidFill>
                <a:prstClr val="black"/>
              </a:solidFill>
            </a:endParaRPr>
          </a:p>
        </p:txBody>
      </p:sp>
      <p:sp>
        <p:nvSpPr>
          <p:cNvPr id="21507" name="Rectangle 2"/>
          <p:cNvSpPr>
            <a:spLocks noGrp="1" noRot="1" noChangeAspect="1" noChangeArrowheads="1" noTextEdit="1"/>
          </p:cNvSpPr>
          <p:nvPr>
            <p:ph type="sldImg"/>
          </p:nvPr>
        </p:nvSpPr>
        <p:spPr>
          <a:xfrm>
            <a:off x="-14914563" y="-11796713"/>
            <a:ext cx="18021301" cy="12482513"/>
          </a:xfrm>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Often I think as teachers we forget what it was like to learn how to write in another language</a:t>
            </a:r>
            <a:r>
              <a:rPr lang="mr-IN"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a:t>
            </a:r>
            <a:r>
              <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 it’s important that once in while we step back into the learners’ shoes and remind ourselves of what it was like</a:t>
            </a:r>
            <a:r>
              <a:rPr lang="mr-IN"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a:t>
            </a:r>
            <a:r>
              <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So here’s one for you!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All you need is a pen/pencil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You’ve got 30 sec/ 1 minute to copy 2 words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Ready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Let’s go</a:t>
            </a:r>
            <a:r>
              <a:rPr lang="mr-IN"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a:t>
            </a:r>
            <a:endPar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Reflect how was that </a:t>
            </a:r>
            <a:r>
              <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sym typeface="Wingdings"/>
              </a:rPr>
              <a:t> ?</a:t>
            </a:r>
            <a:r>
              <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rPr>
              <a:t>What did this show us?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kern="1200" baseline="0" dirty="0" smtClean="0">
              <a:solidFill>
                <a:schemeClr val="tx1"/>
              </a:solidFill>
              <a:effectLst/>
              <a:latin typeface="Times New Roman" panose="02020603050405020304" pitchFamily="18" charset="0"/>
              <a:ea typeface="MS PGothic" panose="020B0600070205080204" pitchFamily="34" charset="-128"/>
              <a:cs typeface="ＭＳ Ｐゴシック" charset="-128"/>
            </a:endParaRPr>
          </a:p>
        </p:txBody>
      </p:sp>
    </p:spTree>
    <p:extLst>
      <p:ext uri="{BB962C8B-B14F-4D97-AF65-F5344CB8AC3E}">
        <p14:creationId xmlns:p14="http://schemas.microsoft.com/office/powerpoint/2010/main" val="630988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r>
              <a:rPr lang="en-US" b="1" dirty="0" smtClean="0"/>
              <a:t>Activity 5</a:t>
            </a:r>
          </a:p>
          <a:p>
            <a:r>
              <a:rPr lang="en-US" b="1" baseline="0" dirty="0" smtClean="0"/>
              <a:t>Based on previous experience </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b="0" baseline="0" dirty="0" smtClean="0"/>
              <a:t>How do you think these  4 words are related? Don</a:t>
            </a:r>
            <a:r>
              <a:rPr lang="fr-FR" b="0" baseline="0" dirty="0" smtClean="0"/>
              <a:t>’</a:t>
            </a:r>
            <a:r>
              <a:rPr lang="en-US" b="0" baseline="0" dirty="0" smtClean="0"/>
              <a:t>t tell me but tell you partners</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b="0" baseline="0" dirty="0" smtClean="0"/>
              <a:t>1 minute</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b="0" baseline="0" dirty="0" smtClean="0"/>
              <a:t>Next slide</a:t>
            </a:r>
          </a:p>
          <a:p>
            <a:endParaRPr lang="en-US" b="1" baseline="0" dirty="0" smtClean="0"/>
          </a:p>
          <a:p>
            <a:endParaRPr lang="en-US" baseline="0" dirty="0" smtClean="0"/>
          </a:p>
          <a:p>
            <a:endParaRPr lang="en-US" dirty="0"/>
          </a:p>
        </p:txBody>
      </p:sp>
    </p:spTree>
    <p:extLst>
      <p:ext uri="{BB962C8B-B14F-4D97-AF65-F5344CB8AC3E}">
        <p14:creationId xmlns:p14="http://schemas.microsoft.com/office/powerpoint/2010/main" val="1912829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1" dirty="0" smtClean="0">
                <a:solidFill>
                  <a:srgbClr val="4E4E4E"/>
                </a:solidFill>
                <a:latin typeface="Verdana" panose="020B0604030504040204" pitchFamily="34" charset="0"/>
                <a:ea typeface="Verdana" panose="020B0604030504040204" pitchFamily="34" charset="0"/>
                <a:cs typeface="Verdana" panose="020B0604030504040204" pitchFamily="34" charset="0"/>
              </a:rPr>
              <a:t>Activity 5 – Write</a:t>
            </a:r>
            <a:r>
              <a:rPr lang="en-US" sz="1200" b="1"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&amp; Copy </a:t>
            </a: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b="1"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171450" marR="0" indent="-171450" algn="just"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b="0" baseline="0" dirty="0" smtClean="0"/>
              <a:t>Now predict which word goes where COPY the word in (HO?)</a:t>
            </a:r>
          </a:p>
          <a:p>
            <a:pPr marL="171450" marR="0" indent="-171450" algn="just"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b="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PS Can use each word more than once</a:t>
            </a:r>
          </a:p>
          <a:p>
            <a:pPr marL="171450" marR="0" indent="-171450" algn="just"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b="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1 minute</a:t>
            </a:r>
          </a:p>
          <a:p>
            <a:pPr marL="171450" marR="0" indent="-171450" algn="just"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b="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Ready?</a:t>
            </a: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b="1"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1" dirty="0" smtClean="0">
                <a:solidFill>
                  <a:srgbClr val="4E4E4E"/>
                </a:solidFill>
                <a:latin typeface="Verdana" panose="020B0604030504040204" pitchFamily="34" charset="0"/>
                <a:ea typeface="Verdana" panose="020B0604030504040204" pitchFamily="34" charset="0"/>
                <a:cs typeface="Verdana" panose="020B0604030504040204" pitchFamily="34" charset="0"/>
              </a:rPr>
              <a:t>Hear Say read write </a:t>
            </a: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kern="1200" dirty="0" smtClean="0">
                <a:solidFill>
                  <a:srgbClr val="000000"/>
                </a:solidFill>
                <a:effectLst/>
                <a:latin typeface="Times New Roman" panose="02020603050405020304" pitchFamily="18" charset="0"/>
                <a:ea typeface="+mn-ea"/>
                <a:cs typeface="+mn-cs"/>
              </a:rPr>
              <a:t>The primacy of Listening</a:t>
            </a:r>
            <a:r>
              <a:rPr lang="en-GB" sz="1200" kern="1200" baseline="0" dirty="0" smtClean="0">
                <a:solidFill>
                  <a:srgbClr val="000000"/>
                </a:solidFill>
                <a:effectLst/>
                <a:latin typeface="Times New Roman" panose="02020603050405020304" pitchFamily="18" charset="0"/>
                <a:ea typeface="+mn-ea"/>
                <a:cs typeface="+mn-cs"/>
              </a:rPr>
              <a:t> dictates that </a:t>
            </a:r>
            <a:r>
              <a:rPr lang="en-GB" sz="1200" kern="1200" dirty="0" smtClean="0">
                <a:solidFill>
                  <a:srgbClr val="000000"/>
                </a:solidFill>
                <a:effectLst/>
                <a:latin typeface="Times New Roman" panose="02020603050405020304" pitchFamily="18" charset="0"/>
                <a:ea typeface="+mn-ea"/>
                <a:cs typeface="+mn-cs"/>
              </a:rPr>
              <a:t>Listening skills are the most important outcomes of early language teaching (</a:t>
            </a:r>
            <a:r>
              <a:rPr lang="en-GB" sz="1200" kern="1200" dirty="0" err="1" smtClean="0">
                <a:solidFill>
                  <a:srgbClr val="000000"/>
                </a:solidFill>
                <a:effectLst/>
                <a:latin typeface="Times New Roman" panose="02020603050405020304" pitchFamily="18" charset="0"/>
                <a:ea typeface="+mn-ea"/>
                <a:cs typeface="+mn-cs"/>
              </a:rPr>
              <a:t>Demirel</a:t>
            </a:r>
            <a:r>
              <a:rPr lang="en-GB" sz="1200" kern="1200" dirty="0" smtClean="0">
                <a:solidFill>
                  <a:srgbClr val="000000"/>
                </a:solidFill>
                <a:effectLst/>
                <a:latin typeface="Times New Roman" panose="02020603050405020304" pitchFamily="18" charset="0"/>
                <a:ea typeface="+mn-ea"/>
                <a:cs typeface="+mn-cs"/>
              </a:rPr>
              <a:t> 2004). Thru</a:t>
            </a:r>
            <a:r>
              <a:rPr lang="en-GB" sz="1200" kern="1200" baseline="0" dirty="0" smtClean="0">
                <a:solidFill>
                  <a:srgbClr val="000000"/>
                </a:solidFill>
                <a:effectLst/>
                <a:latin typeface="Times New Roman" panose="02020603050405020304" pitchFamily="18" charset="0"/>
                <a:ea typeface="+mn-ea"/>
                <a:cs typeface="+mn-cs"/>
              </a:rPr>
              <a:t> listening (reception), they slowly work on saying/ repeating/ producing English language. </a:t>
            </a:r>
            <a:r>
              <a:rPr lang="en-GB" sz="1200" kern="1200" dirty="0" smtClean="0">
                <a:solidFill>
                  <a:srgbClr val="000000"/>
                </a:solidFill>
                <a:effectLst/>
                <a:latin typeface="Times New Roman" panose="02020603050405020304" pitchFamily="18" charset="0"/>
                <a:ea typeface="+mn-ea"/>
                <a:cs typeface="+mn-cs"/>
              </a:rPr>
              <a:t>Listening is the initial stage in first and second language acquisition. According to Sharpe (2001), the promotion of children’s speaking and listening skills lies at the heart of effective learning.</a:t>
            </a:r>
            <a:r>
              <a:rPr lang="en-GB" sz="1200" kern="1200" baseline="0" dirty="0" smtClean="0">
                <a:solidFill>
                  <a:srgbClr val="000000"/>
                </a:solidFill>
                <a:effectLst/>
                <a:latin typeface="Times New Roman" panose="02020603050405020304" pitchFamily="18" charset="0"/>
                <a:ea typeface="+mn-ea"/>
                <a:cs typeface="+mn-cs"/>
              </a:rPr>
              <a:t> </a:t>
            </a: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sz="1200" kern="1200" baseline="0" dirty="0" smtClean="0">
              <a:solidFill>
                <a:srgbClr val="000000"/>
              </a:solidFill>
              <a:effectLst/>
              <a:latin typeface="Times New Roman" panose="02020603050405020304" pitchFamily="18" charset="0"/>
              <a:ea typeface="+mn-ea"/>
              <a:cs typeface="+mn-cs"/>
            </a:endParaRP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kern="1200" baseline="0" dirty="0" smtClean="0">
                <a:solidFill>
                  <a:srgbClr val="000000"/>
                </a:solidFill>
                <a:effectLst/>
                <a:latin typeface="Times New Roman" panose="02020603050405020304" pitchFamily="18" charset="0"/>
                <a:ea typeface="+mn-ea"/>
                <a:cs typeface="+mn-cs"/>
              </a:rPr>
              <a:t>Highlight Sound- letter phonics/ decode r encode w </a:t>
            </a:r>
          </a:p>
          <a:p>
            <a:pPr eaLnBrk="1" hangingPunct="1"/>
            <a:endParaRPr lang="en-US" baseline="0" dirty="0" smtClean="0"/>
          </a:p>
          <a:p>
            <a:pPr eaLnBrk="1" hangingPunct="1"/>
            <a:endParaRPr lang="en-US" baseline="0" dirty="0" smtClean="0"/>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dirty="0">
              <a:solidFill>
                <a:srgbClr val="000000"/>
              </a:solidFill>
              <a:latin typeface="Verdana"/>
              <a:cs typeface="Verdana"/>
            </a:endParaRPr>
          </a:p>
        </p:txBody>
      </p:sp>
    </p:spTree>
    <p:extLst>
      <p:ext uri="{BB962C8B-B14F-4D97-AF65-F5344CB8AC3E}">
        <p14:creationId xmlns:p14="http://schemas.microsoft.com/office/powerpoint/2010/main" val="1998363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dirty="0" smtClean="0">
                <a:solidFill>
                  <a:schemeClr val="tx1"/>
                </a:solidFill>
              </a:rPr>
              <a:t>Do</a:t>
            </a:r>
            <a:r>
              <a:rPr lang="en-US" sz="1200" baseline="0" dirty="0" smtClean="0">
                <a:solidFill>
                  <a:schemeClr val="tx1"/>
                </a:solidFill>
              </a:rPr>
              <a:t> you </a:t>
            </a:r>
            <a:r>
              <a:rPr lang="en-US" sz="1200" dirty="0" smtClean="0">
                <a:solidFill>
                  <a:schemeClr val="tx1"/>
                </a:solidFill>
              </a:rPr>
              <a:t>Agree/ disagree?</a:t>
            </a:r>
            <a:r>
              <a:rPr lang="en-US" sz="1200" baseline="0" dirty="0" smtClean="0">
                <a:solidFill>
                  <a:schemeClr val="tx1"/>
                </a:solidFill>
              </a:rPr>
              <a:t> Why?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baseline="0" dirty="0" smtClean="0">
              <a:solidFill>
                <a:schemeClr val="tx1"/>
              </a:solidFill>
            </a:endParaRP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aseline="0" dirty="0" smtClean="0">
                <a:solidFill>
                  <a:schemeClr val="tx1"/>
                </a:solidFill>
              </a:rPr>
              <a:t>Indeed Closely linked, as </a:t>
            </a:r>
            <a:r>
              <a:rPr lang="en-US" sz="1200" baseline="0" dirty="0" err="1" smtClean="0">
                <a:solidFill>
                  <a:schemeClr val="tx1"/>
                </a:solidFill>
              </a:rPr>
              <a:t>Linse</a:t>
            </a:r>
            <a:r>
              <a:rPr lang="en-US" sz="1200" baseline="0" dirty="0" smtClean="0">
                <a:solidFill>
                  <a:schemeClr val="tx1"/>
                </a:solidFill>
              </a:rPr>
              <a:t> (1995) stated before;  the natural journey is for kids to be taught how to read before we formally start to instruct writing.</a:t>
            </a: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baseline="0" dirty="0" smtClean="0">
              <a:solidFill>
                <a:schemeClr val="tx1"/>
              </a:solidFill>
            </a:endParaRP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baseline="0" dirty="0" smtClean="0"/>
              <a:t>The division, in particular of the 4 skills, seems inappropriate when we think about Young Learners and the holistic way in which they learn, very young learners/ pre-primary may encounter only spoken language for many years. Listening and speaking are interrelated and we often teaching reading parallel to this, through for example story telling/ reading and once younger learners see words.. well you know what happens, they like to pretend write.  BUT It’s important to remember that written literacy skills are a whole new skill set. Cameron (2001) proposes literacy learning more as an organic processes in a child’s mind . Through listening and speaking  young learners develop their vocabulary as well as gain an understanding of discourse; the difference between conversations 1-2-1 and </a:t>
            </a:r>
            <a:r>
              <a:rPr lang="en-US" baseline="0" dirty="0" err="1" smtClean="0"/>
              <a:t>eg</a:t>
            </a:r>
            <a:r>
              <a:rPr lang="en-US" baseline="0" dirty="0" smtClean="0"/>
              <a:t> extended talk, story telling etc. and a feeling for gramm</a:t>
            </a:r>
            <a:r>
              <a:rPr lang="en-US" sz="1200" baseline="0" dirty="0" smtClean="0">
                <a:solidFill>
                  <a:schemeClr val="tx1"/>
                </a:solidFill>
              </a:rPr>
              <a:t>ar</a:t>
            </a: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baseline="0" dirty="0" smtClean="0">
              <a:solidFill>
                <a:schemeClr val="tx1"/>
              </a:solidFill>
              <a:effectLst/>
              <a:latin typeface="Times New Roman" panose="02020603050405020304" pitchFamily="18" charset="0"/>
              <a:ea typeface="+mn-ea"/>
              <a:cs typeface="+mn-cs"/>
            </a:endParaRP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kern="1200" baseline="0" dirty="0" smtClean="0">
                <a:solidFill>
                  <a:srgbClr val="000000"/>
                </a:solidFill>
                <a:effectLst/>
                <a:latin typeface="Times New Roman" panose="02020603050405020304" pitchFamily="18" charset="0"/>
                <a:ea typeface="+mn-ea"/>
                <a:cs typeface="+mn-cs"/>
              </a:rPr>
              <a:t>L and S are natural processes, our brain is hard wired to do, look at storytelling and songs in more cultures that way to communicate </a:t>
            </a: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sz="1200" kern="1200" baseline="0" dirty="0" smtClean="0">
              <a:solidFill>
                <a:srgbClr val="000000"/>
              </a:solidFill>
              <a:effectLst/>
              <a:latin typeface="Times New Roman" panose="02020603050405020304" pitchFamily="18" charset="0"/>
              <a:ea typeface="+mn-ea"/>
              <a:cs typeface="+mn-cs"/>
            </a:endParaRP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200" kern="1200" baseline="0" dirty="0" smtClean="0">
                <a:solidFill>
                  <a:srgbClr val="000000"/>
                </a:solidFill>
                <a:effectLst/>
                <a:latin typeface="Times New Roman" panose="02020603050405020304" pitchFamily="18" charset="0"/>
                <a:ea typeface="+mn-ea"/>
                <a:cs typeface="+mn-cs"/>
              </a:rPr>
              <a:t>R and W are for the brain unnatural process that need to be taught explicitly in L1 and L2. but </a:t>
            </a:r>
            <a:r>
              <a:rPr lang="en-US" sz="1200" dirty="0" smtClean="0"/>
              <a:t>Reading and writing you could say are two sides of the same coin. The more children read, the better writers they are likely to become.</a:t>
            </a:r>
            <a:endParaRPr lang="en-GB" sz="1200" kern="1200" baseline="0" dirty="0" smtClean="0">
              <a:solidFill>
                <a:srgbClr val="000000"/>
              </a:solidFill>
              <a:effectLst/>
              <a:latin typeface="Times New Roman" panose="02020603050405020304" pitchFamily="18" charset="0"/>
              <a:ea typeface="+mn-ea"/>
              <a:cs typeface="+mn-cs"/>
            </a:endParaRPr>
          </a:p>
          <a:p>
            <a:endParaRPr lang="en-US" dirty="0" smtClean="0"/>
          </a:p>
          <a:p>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b="1" baseline="0" dirty="0" smtClean="0"/>
              <a:t>Reflection:</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b="0" baseline="0" dirty="0" smtClean="0"/>
              <a:t>What level of learners would you be able to do this with?  SS that can read and have basic writing skills</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US" b="0" baseline="0" dirty="0" smtClean="0"/>
              <a:t>Aims? A sentence level task which </a:t>
            </a:r>
            <a:r>
              <a:rPr lang="en-GB" b="0" baseline="0" dirty="0" smtClean="0"/>
              <a:t>Focuses on word recognition and therefore spelling and the features of discourse – punctuation and capitalization, word boundaries . </a:t>
            </a:r>
            <a:r>
              <a:rPr lang="en-GB" b="0" baseline="0" dirty="0" err="1" smtClean="0"/>
              <a:t>Ss</a:t>
            </a:r>
            <a:r>
              <a:rPr lang="en-GB" b="0" baseline="0" dirty="0" smtClean="0"/>
              <a:t> enjoy this kind of task.</a:t>
            </a:r>
          </a:p>
          <a:p>
            <a:pPr marL="171450" indent="-171450">
              <a:buFont typeface="Arial"/>
              <a:buChar char="•"/>
            </a:pPr>
            <a:r>
              <a:rPr lang="en-GB" b="0" dirty="0" smtClean="0"/>
              <a:t>Have you done this before</a:t>
            </a:r>
            <a:r>
              <a:rPr lang="en-GB" b="0" baseline="0" dirty="0" smtClean="0"/>
              <a:t> </a:t>
            </a:r>
            <a:r>
              <a:rPr lang="en-GB" b="0" dirty="0" smtClean="0"/>
              <a:t>Snake</a:t>
            </a:r>
            <a:r>
              <a:rPr lang="en-GB" b="0" baseline="0" dirty="0" smtClean="0"/>
              <a:t> texts are another really good way to help students with writing</a:t>
            </a:r>
          </a:p>
          <a:p>
            <a:pPr marL="171450" indent="-171450">
              <a:buFont typeface="Arial"/>
              <a:buChar char="•"/>
            </a:pPr>
            <a:r>
              <a:rPr lang="en-GB" b="0" baseline="0" dirty="0" smtClean="0"/>
              <a:t>To easy for some; get them to make one for their buddy : https://</a:t>
            </a:r>
            <a:r>
              <a:rPr lang="en-GB" b="0" baseline="0" dirty="0" err="1" smtClean="0"/>
              <a:t>www.teachingenglish.org.uk</a:t>
            </a:r>
            <a:r>
              <a:rPr lang="en-GB" b="0" baseline="0" dirty="0" smtClean="0"/>
              <a:t>/article/snake-word</a:t>
            </a:r>
          </a:p>
          <a:p>
            <a:endParaRPr lang="en-GB" baseline="0" dirty="0" smtClean="0"/>
          </a:p>
          <a:p>
            <a:endParaRPr lang="en-GB" baseline="0" dirty="0" smtClean="0">
              <a:sym typeface="Wingdings"/>
            </a:endParaRPr>
          </a:p>
          <a:p>
            <a:endParaRPr lang="en-GB" baseline="0" dirty="0" smtClean="0"/>
          </a:p>
          <a:p>
            <a:endParaRPr lang="en-GB" baseline="0" dirty="0" smtClean="0"/>
          </a:p>
          <a:p>
            <a:endParaRPr lang="en-GB" baseline="0" dirty="0" smtClean="0"/>
          </a:p>
          <a:p>
            <a:endParaRPr lang="en-GB" dirty="0" smtClean="0"/>
          </a:p>
          <a:p>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baseline="0" dirty="0" smtClean="0"/>
          </a:p>
          <a:p>
            <a:endParaRPr lang="en-US" baseline="0" dirty="0" smtClean="0"/>
          </a:p>
          <a:p>
            <a:endParaRPr lang="en-US" dirty="0"/>
          </a:p>
        </p:txBody>
      </p:sp>
    </p:spTree>
    <p:extLst>
      <p:ext uri="{BB962C8B-B14F-4D97-AF65-F5344CB8AC3E}">
        <p14:creationId xmlns:p14="http://schemas.microsoft.com/office/powerpoint/2010/main" val="922382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I think you’ve  already</a:t>
            </a:r>
            <a:r>
              <a:rPr lang="en-US" baseline="0" dirty="0" smtClean="0"/>
              <a:t> collected some ideas; </a:t>
            </a:r>
          </a:p>
          <a:p>
            <a:endParaRPr lang="en-US" baseline="0" dirty="0" smtClean="0"/>
          </a:p>
          <a:p>
            <a:r>
              <a:rPr lang="en-US" baseline="0" dirty="0" smtClean="0"/>
              <a:t>Responding to text with TPR</a:t>
            </a:r>
          </a:p>
          <a:p>
            <a:r>
              <a:rPr lang="en-US" baseline="0" dirty="0" smtClean="0"/>
              <a:t>Copy words</a:t>
            </a:r>
          </a:p>
          <a:p>
            <a:r>
              <a:rPr lang="en-US" baseline="0" dirty="0" smtClean="0"/>
              <a:t>Snake </a:t>
            </a:r>
            <a:r>
              <a:rPr lang="en-US" baseline="0" dirty="0" err="1" smtClean="0"/>
              <a:t>senteces</a:t>
            </a:r>
            <a:endParaRPr lang="en-US" baseline="0" dirty="0" smtClean="0"/>
          </a:p>
          <a:p>
            <a:r>
              <a:rPr lang="en-US" baseline="0" dirty="0" smtClean="0"/>
              <a:t>Jumbled letters</a:t>
            </a:r>
          </a:p>
          <a:p>
            <a:r>
              <a:rPr lang="en-US" baseline="0" dirty="0" smtClean="0"/>
              <a:t>Sentence completion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A842417-133D-42BF-B7C8-4C67396B1270}" type="slidenum">
              <a:rPr lang="en-GB" smtClean="0"/>
              <a:t>19</a:t>
            </a:fld>
            <a:endParaRPr lang="en-GB"/>
          </a:p>
        </p:txBody>
      </p:sp>
    </p:spTree>
    <p:extLst>
      <p:ext uri="{BB962C8B-B14F-4D97-AF65-F5344CB8AC3E}">
        <p14:creationId xmlns:p14="http://schemas.microsoft.com/office/powerpoint/2010/main" val="1285706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Key is a structured</a:t>
            </a:r>
            <a:r>
              <a:rPr lang="en-US" baseline="0" dirty="0" smtClean="0"/>
              <a:t> </a:t>
            </a:r>
            <a:r>
              <a:rPr lang="en-US" baseline="0" dirty="0" err="1" smtClean="0"/>
              <a:t>scaffolded</a:t>
            </a:r>
            <a:r>
              <a:rPr lang="en-US" baseline="0" dirty="0" smtClean="0"/>
              <a:t> approach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Tell teachers that when it comes to writing students will need to</a:t>
            </a:r>
            <a:r>
              <a:rPr lang="en-US" baseline="0" dirty="0" smtClean="0"/>
              <a:t> start small, with gradual steps up from </a:t>
            </a:r>
            <a:r>
              <a:rPr lang="en-US" baseline="0" dirty="0" err="1" smtClean="0"/>
              <a:t>lettter</a:t>
            </a:r>
            <a:r>
              <a:rPr lang="en-US" baseline="0" dirty="0" smtClean="0"/>
              <a:t> to word to sentence &amp; paragraph level. And they need to be supported based on their current level/ you need to start where </a:t>
            </a:r>
            <a:r>
              <a:rPr lang="en-US" baseline="0" dirty="0" err="1" smtClean="0"/>
              <a:t>tey</a:t>
            </a:r>
            <a:r>
              <a:rPr lang="en-US" baseline="0" dirty="0" smtClean="0"/>
              <a:t> are and yes that might mean giving them more support then the CB/TB gives.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have a look at how</a:t>
            </a:r>
            <a:r>
              <a:rPr lang="en-US" dirty="0" smtClean="0"/>
              <a:t>. </a:t>
            </a:r>
            <a:r>
              <a:rPr lang="mr-IN" dirty="0" smtClean="0"/>
              <a:t>…</a:t>
            </a:r>
            <a:endParaRPr lang="en-US" dirty="0" smtClean="0">
              <a:solidFill>
                <a:srgbClr val="C00000"/>
              </a:solidFill>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B29E7CF-89AB-41A0-8EF7-C1A96A0ADCAD}" type="slidenum">
              <a:rPr lang="en-US" smtClean="0">
                <a:solidFill>
                  <a:prstClr val="white"/>
                </a:solidFill>
              </a:rPr>
              <a:pPr/>
              <a:t>20</a:t>
            </a:fld>
            <a:endParaRPr lang="en-US">
              <a:solidFill>
                <a:prstClr val="white"/>
              </a:solidFill>
            </a:endParaRPr>
          </a:p>
        </p:txBody>
      </p:sp>
    </p:spTree>
    <p:extLst>
      <p:ext uri="{BB962C8B-B14F-4D97-AF65-F5344CB8AC3E}">
        <p14:creationId xmlns:p14="http://schemas.microsoft.com/office/powerpoint/2010/main" val="121859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often unclear how we as language teachers fit into the literacy development process of our young learners. In </a:t>
            </a:r>
            <a:r>
              <a:rPr lang="en-US" sz="1200" b="1" kern="1200" dirty="0" smtClean="0">
                <a:solidFill>
                  <a:schemeClr val="tx1"/>
                </a:solidFill>
                <a:effectLst/>
                <a:latin typeface="+mn-lt"/>
                <a:ea typeface="+mn-ea"/>
                <a:cs typeface="+mn-cs"/>
              </a:rPr>
              <a:t>this workshop</a:t>
            </a:r>
            <a:r>
              <a:rPr lang="en-US" sz="1200" kern="1200" dirty="0" smtClean="0">
                <a:solidFill>
                  <a:schemeClr val="tx1"/>
                </a:solidFill>
                <a:effectLst/>
                <a:latin typeface="+mn-lt"/>
                <a:ea typeface="+mn-ea"/>
                <a:cs typeface="+mn-cs"/>
              </a:rPr>
              <a:t> we will have a closer look at literacy and what it means before we will explore the literacy journey in the context of language learning and our role. We will focus on how </a:t>
            </a:r>
            <a:r>
              <a:rPr lang="en-US" sz="1200" b="1" kern="1200" dirty="0" smtClean="0">
                <a:solidFill>
                  <a:schemeClr val="tx1"/>
                </a:solidFill>
                <a:effectLst/>
                <a:latin typeface="+mn-lt"/>
                <a:ea typeface="+mn-ea"/>
                <a:cs typeface="+mn-cs"/>
              </a:rPr>
              <a:t>teachers can take advantage of young learners’ characteristics and interests by choosing a developmentally appropriate approach to literacy teaching</a:t>
            </a:r>
            <a:r>
              <a:rPr lang="en-US" sz="1200" b="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A842417-133D-42BF-B7C8-4C67396B1270}" type="slidenum">
              <a:rPr lang="en-GB" smtClean="0"/>
              <a:t>3</a:t>
            </a:fld>
            <a:endParaRPr lang="en-GB"/>
          </a:p>
        </p:txBody>
      </p:sp>
    </p:spTree>
    <p:extLst>
      <p:ext uri="{BB962C8B-B14F-4D97-AF65-F5344CB8AC3E}">
        <p14:creationId xmlns:p14="http://schemas.microsoft.com/office/powerpoint/2010/main" val="1447379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important to remember that written literacy skills are a whole new skill set.  Whereas learning the oral skills is more or less a natural process; which kids pick up through exposure, observation / noticing, imitation, repetition and </a:t>
            </a:r>
            <a:r>
              <a:rPr lang="en-US" baseline="0" dirty="0" err="1" smtClean="0"/>
              <a:t>prax</a:t>
            </a:r>
            <a:r>
              <a:rPr lang="en-US" baseline="0" dirty="0" smtClean="0"/>
              <a:t>,  the journey through the written landscape of language is more dynamic and needs formal instruction in L2 but also in L1.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aseline="0" dirty="0" smtClean="0"/>
              <a:t>pencil control, fine tuning key motor skills, as well as </a:t>
            </a:r>
            <a:r>
              <a:rPr lang="en-US" sz="1200" baseline="0" dirty="0" err="1" smtClean="0"/>
              <a:t>wrting</a:t>
            </a:r>
            <a:r>
              <a:rPr lang="en-US" sz="1200" baseline="0" dirty="0" smtClean="0"/>
              <a:t> on the lines   </a:t>
            </a:r>
            <a:r>
              <a:rPr lang="en-US" sz="1200" dirty="0" smtClean="0"/>
              <a:t> can be challenging. I like</a:t>
            </a:r>
            <a:r>
              <a:rPr lang="en-US" sz="1200" baseline="0" dirty="0" smtClean="0"/>
              <a:t> to start with awareness if this before they start writing and to remind them </a:t>
            </a:r>
            <a:r>
              <a:rPr lang="en-US" sz="1200" baseline="0" dirty="0" err="1" smtClean="0"/>
              <a:t>eg</a:t>
            </a:r>
            <a:r>
              <a:rPr lang="en-US" sz="1200" baseline="0" dirty="0" smtClean="0"/>
              <a:t> like on this page of where we write, as there are no lines </a:t>
            </a:r>
            <a:r>
              <a:rPr lang="en-US" sz="1200" baseline="0" dirty="0" err="1" smtClean="0"/>
              <a:t>etc</a:t>
            </a:r>
            <a:r>
              <a:rPr lang="en-US" sz="1200" baseline="0" dirty="0" smtClean="0"/>
              <a:t> here kids might need to be supported </a:t>
            </a: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aseline="0" dirty="0" smtClean="0"/>
              <a:t>One </a:t>
            </a:r>
            <a:r>
              <a:rPr lang="en-US" sz="1200" baseline="0" dirty="0" err="1" smtClean="0"/>
              <a:t>actvity</a:t>
            </a:r>
            <a:r>
              <a:rPr lang="en-US" sz="1200" baseline="0" dirty="0" smtClean="0"/>
              <a:t> I like is..</a:t>
            </a:r>
          </a:p>
        </p:txBody>
      </p:sp>
    </p:spTree>
    <p:extLst>
      <p:ext uri="{BB962C8B-B14F-4D97-AF65-F5344CB8AC3E}">
        <p14:creationId xmlns:p14="http://schemas.microsoft.com/office/powerpoint/2010/main" val="1926466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GB" sz="1200" b="1" dirty="0" smtClean="0"/>
              <a:t>Activity 6 </a:t>
            </a:r>
            <a:r>
              <a:rPr lang="mr-IN" sz="1200" b="1" dirty="0" smtClean="0"/>
              <a:t>–</a:t>
            </a:r>
            <a:r>
              <a:rPr lang="en-GB" sz="1200" b="1" dirty="0" smtClean="0"/>
              <a:t> My</a:t>
            </a:r>
            <a:r>
              <a:rPr lang="en-GB" sz="1200" b="1" baseline="0" dirty="0" smtClean="0"/>
              <a:t> way of engaging SS with writing, in </a:t>
            </a:r>
            <a:r>
              <a:rPr lang="en-GB" sz="1200" b="1" baseline="0" dirty="0" err="1" smtClean="0"/>
              <a:t>particulary</a:t>
            </a:r>
            <a:r>
              <a:rPr lang="en-GB" sz="1200" b="1" baseline="0" dirty="0" smtClean="0"/>
              <a:t> when we just start of.. End level 3, start 4</a:t>
            </a:r>
            <a:r>
              <a:rPr lang="mr-IN" sz="1200" b="1" baseline="0" dirty="0" smtClean="0"/>
              <a:t>…</a:t>
            </a:r>
            <a:r>
              <a:rPr lang="en-GB" sz="1200" b="1" baseline="0" dirty="0" smtClean="0"/>
              <a:t> </a:t>
            </a:r>
            <a:r>
              <a:rPr lang="en-GB" sz="1200" dirty="0" smtClean="0"/>
              <a:t>Many fav Activities; air-writing, playdough, back writing but</a:t>
            </a:r>
            <a:r>
              <a:rPr lang="en-GB" sz="1200" baseline="0" dirty="0" smtClean="0"/>
              <a:t> I LOVE </a:t>
            </a:r>
            <a:r>
              <a:rPr lang="en-GB" sz="1200" dirty="0" smtClean="0"/>
              <a:t>Spelling </a:t>
            </a:r>
            <a:r>
              <a:rPr lang="en-GB" sz="1200" baseline="0" dirty="0" smtClean="0"/>
              <a:t>gym</a:t>
            </a:r>
          </a:p>
          <a:p>
            <a:pPr marL="0" marR="0" indent="0" algn="just" defTabSz="457200" rtl="0" eaLnBrk="1" fontAlgn="auto" latinLnBrk="0" hangingPunct="1">
              <a:lnSpc>
                <a:spcPct val="100000"/>
              </a:lnSpc>
              <a:spcBef>
                <a:spcPts val="0"/>
              </a:spcBef>
              <a:spcAft>
                <a:spcPts val="0"/>
              </a:spcAft>
              <a:buClrTx/>
              <a:buSzTx/>
              <a:buFontTx/>
              <a:buNone/>
              <a:tabLst/>
              <a:defRPr/>
            </a:pPr>
            <a:r>
              <a:rPr lang="en-GB" sz="1200" baseline="0" dirty="0" smtClean="0"/>
              <a:t>Explain short letter cross arm, tall letter hand above head and letter with tails/ hanging  letters under the line, hand arm hanging down.</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t>-cat: cross cross up</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t>-Apple; cross , down down up cross</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sym typeface="Wingdings"/>
              </a:rPr>
              <a:t>- Or the whole alphabet A- Z   </a:t>
            </a:r>
            <a:endParaRPr lang="en-GB"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aseline="0" dirty="0" smtClean="0"/>
          </a:p>
          <a:p>
            <a:r>
              <a:rPr lang="en-GB" sz="1200" b="0" i="0" kern="1200" dirty="0" smtClean="0">
                <a:solidFill>
                  <a:schemeClr val="tx1"/>
                </a:solidFill>
                <a:effectLst/>
                <a:latin typeface="+mn-lt"/>
                <a:ea typeface="MS PGothic" panose="020B0600070205080204" pitchFamily="34" charset="-128"/>
                <a:cs typeface="MS PGothic" charset="0"/>
              </a:rPr>
              <a:t>Notice the different types of lines on your paper. Each row has a thick line on the top and the bottom, and a dotted line in the middle. Different letters have different heights - some will reach from the bottom line to the top, and some will be only between the bottom and middle lines.</a:t>
            </a:r>
          </a:p>
          <a:p>
            <a:endParaRPr lang="en-GB" sz="1200" b="0" i="0" kern="1200" dirty="0" smtClean="0">
              <a:solidFill>
                <a:schemeClr val="tx1"/>
              </a:solidFill>
              <a:effectLst/>
              <a:latin typeface="+mn-lt"/>
              <a:ea typeface="MS PGothic" panose="020B0600070205080204" pitchFamily="34" charset="-128"/>
              <a:cs typeface="MS PGothic" charset="0"/>
            </a:endParaRPr>
          </a:p>
          <a:p>
            <a:r>
              <a:rPr lang="en-GB" sz="1200" b="0" i="0" kern="1200" dirty="0" smtClean="0">
                <a:solidFill>
                  <a:schemeClr val="tx1"/>
                </a:solidFill>
                <a:effectLst/>
                <a:latin typeface="+mn-lt"/>
                <a:ea typeface="MS PGothic" panose="020B0600070205080204" pitchFamily="34" charset="-128"/>
                <a:cs typeface="MS PGothic" charset="0"/>
              </a:rPr>
              <a:t>Write out the alphabet in capital letters. All uppercase letters are "tall" - that is, they reach all the way up to the top line of each row. Some letters, like A,B, E, H, and K, have lines or angles about halfway down, and you can use the middle line as a guide.</a:t>
            </a:r>
          </a:p>
          <a:p>
            <a:endParaRPr lang="en-GB" sz="1200" b="0" i="0" kern="1200" dirty="0" smtClean="0">
              <a:solidFill>
                <a:schemeClr val="tx1"/>
              </a:solidFill>
              <a:effectLst/>
              <a:latin typeface="+mn-lt"/>
              <a:ea typeface="MS PGothic" panose="020B0600070205080204" pitchFamily="34" charset="-128"/>
              <a:cs typeface="MS PGothic" charset="0"/>
            </a:endParaRPr>
          </a:p>
          <a:p>
            <a:r>
              <a:rPr lang="en-GB" sz="1200" b="0" i="0" kern="1200" dirty="0" smtClean="0">
                <a:solidFill>
                  <a:schemeClr val="tx1"/>
                </a:solidFill>
                <a:effectLst/>
                <a:latin typeface="+mn-lt"/>
                <a:ea typeface="MS PGothic" panose="020B0600070205080204" pitchFamily="34" charset="-128"/>
                <a:cs typeface="MS PGothic" charset="0"/>
              </a:rPr>
              <a:t>Write out the alphabet again, this time in lowercase letters. You should notice most lowercase letters are "short," reaching only to the dotted line in the middle or each row. </a:t>
            </a:r>
            <a:r>
              <a:rPr lang="en-GB" sz="1200" b="1" i="0" kern="1200" dirty="0" smtClean="0">
                <a:solidFill>
                  <a:schemeClr val="tx1"/>
                </a:solidFill>
                <a:effectLst/>
                <a:latin typeface="+mn-lt"/>
                <a:ea typeface="MS PGothic" panose="020B0600070205080204" pitchFamily="34" charset="-128"/>
                <a:cs typeface="MS PGothic" charset="0"/>
              </a:rPr>
              <a:t>The only exceptions are b, d, f, h, k, l and t, which are just as tall as uppercase letters. (sticks)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t>P </a:t>
            </a:r>
            <a:r>
              <a:rPr lang="en-GB" sz="1200" b="0" i="0" kern="1200" dirty="0" smtClean="0">
                <a:solidFill>
                  <a:schemeClr val="tx1"/>
                </a:solidFill>
                <a:effectLst/>
                <a:latin typeface="+mn-lt"/>
                <a:ea typeface="MS PGothic" panose="020B0600070205080204" pitchFamily="34" charset="-128"/>
                <a:cs typeface="MS PGothic" charset="0"/>
              </a:rPr>
              <a:t> Letters with tails </a:t>
            </a:r>
            <a:r>
              <a:rPr lang="en-GB" sz="1200" b="1" i="0" kern="1200" dirty="0" smtClean="0">
                <a:solidFill>
                  <a:schemeClr val="tx1"/>
                </a:solidFill>
                <a:effectLst/>
                <a:latin typeface="+mn-lt"/>
                <a:ea typeface="MS PGothic" panose="020B0600070205080204" pitchFamily="34" charset="-128"/>
                <a:cs typeface="MS PGothic" charset="0"/>
              </a:rPr>
              <a:t>are g, j, </a:t>
            </a:r>
            <a:r>
              <a:rPr lang="en-GB" sz="1200" b="1" i="0" kern="1200" dirty="0" err="1" smtClean="0">
                <a:solidFill>
                  <a:schemeClr val="tx1"/>
                </a:solidFill>
                <a:effectLst/>
                <a:latin typeface="+mn-lt"/>
                <a:ea typeface="MS PGothic" panose="020B0600070205080204" pitchFamily="34" charset="-128"/>
                <a:cs typeface="MS PGothic" charset="0"/>
              </a:rPr>
              <a:t>p,q</a:t>
            </a:r>
            <a:r>
              <a:rPr lang="en-GB" sz="1200" b="1" i="0" kern="1200" dirty="0" smtClean="0">
                <a:solidFill>
                  <a:schemeClr val="tx1"/>
                </a:solidFill>
                <a:effectLst/>
                <a:latin typeface="+mn-lt"/>
                <a:ea typeface="MS PGothic" panose="020B0600070205080204" pitchFamily="34" charset="-128"/>
                <a:cs typeface="MS PGothic" charset="0"/>
              </a:rPr>
              <a:t> and y - you can see the features they have hanging </a:t>
            </a:r>
            <a:r>
              <a:rPr lang="en-GB" sz="1200" b="0" i="0" kern="1200" dirty="0" smtClean="0">
                <a:solidFill>
                  <a:schemeClr val="tx1"/>
                </a:solidFill>
                <a:effectLst/>
                <a:latin typeface="+mn-lt"/>
                <a:ea typeface="MS PGothic" panose="020B0600070205080204" pitchFamily="34" charset="-128"/>
                <a:cs typeface="MS PGothic" charset="0"/>
              </a:rPr>
              <a:t>down, like an animal's tail. The main part of the letter still sits on the bottom line like all the others.</a:t>
            </a:r>
            <a:endParaRPr lang="en-US" dirty="0" smtClean="0"/>
          </a:p>
          <a:p>
            <a:endParaRPr lang="en-GB" dirty="0" smtClean="0">
              <a:latin typeface="Calibri" charset="0"/>
              <a:ea typeface="MS PGothic" charset="0"/>
            </a:endParaRPr>
          </a:p>
          <a:p>
            <a:r>
              <a:rPr lang="en-GB" dirty="0" smtClean="0">
                <a:latin typeface="Calibri" charset="0"/>
                <a:ea typeface="MS PGothic" charset="0"/>
              </a:rPr>
              <a:t>Then back writing/ sand salt/</a:t>
            </a:r>
            <a:r>
              <a:rPr lang="en-GB" baseline="0" dirty="0" smtClean="0">
                <a:latin typeface="Calibri" charset="0"/>
                <a:ea typeface="MS PGothic" charset="0"/>
              </a:rPr>
              <a:t>  air writing </a:t>
            </a:r>
            <a:r>
              <a:rPr lang="en-GB" baseline="0" dirty="0" err="1" smtClean="0">
                <a:latin typeface="Calibri" charset="0"/>
                <a:ea typeface="MS PGothic" charset="0"/>
              </a:rPr>
              <a:t>etc</a:t>
            </a:r>
            <a:endParaRPr lang="en-GB" dirty="0">
              <a:latin typeface="Calibri" charset="0"/>
              <a:ea typeface="MS PGothic"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F9057D84-C777-1447-B118-C30153F9E012}" type="slidenum">
              <a:rPr lang="en-US">
                <a:latin typeface="Calibri" charset="0"/>
              </a:rPr>
              <a:pPr/>
              <a:t>22</a:t>
            </a:fld>
            <a:endParaRPr lang="en-US">
              <a:latin typeface="Calibri" charset="0"/>
            </a:endParaRPr>
          </a:p>
        </p:txBody>
      </p:sp>
    </p:spTree>
    <p:extLst>
      <p:ext uri="{BB962C8B-B14F-4D97-AF65-F5344CB8AC3E}">
        <p14:creationId xmlns:p14="http://schemas.microsoft.com/office/powerpoint/2010/main" val="262632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r>
              <a:rPr lang="en-GB" b="0" dirty="0" smtClean="0"/>
              <a:t>30 sec describe what you can see</a:t>
            </a:r>
          </a:p>
          <a:p>
            <a:r>
              <a:rPr lang="en-GB" b="0" dirty="0" smtClean="0"/>
              <a:t>Look at my sentences- correct? </a:t>
            </a:r>
          </a:p>
          <a:p>
            <a:r>
              <a:rPr lang="en-GB" b="0" dirty="0" smtClean="0"/>
              <a:t>Level of writing; word </a:t>
            </a:r>
            <a:r>
              <a:rPr lang="mr-IN" b="0" baseline="0" dirty="0" smtClean="0"/>
              <a:t>…</a:t>
            </a:r>
            <a:r>
              <a:rPr lang="en-GB" b="0" baseline="0" dirty="0" smtClean="0"/>
              <a:t> simplified</a:t>
            </a:r>
          </a:p>
          <a:p>
            <a:endParaRPr lang="en-GB" b="0" baseline="0" dirty="0" smtClean="0"/>
          </a:p>
          <a:p>
            <a:r>
              <a:rPr lang="en-GB" b="0" baseline="0" dirty="0" smtClean="0"/>
              <a:t>Or next click to simple get </a:t>
            </a:r>
            <a:r>
              <a:rPr lang="en-GB" b="0" baseline="0" dirty="0" err="1" smtClean="0"/>
              <a:t>ss</a:t>
            </a:r>
            <a:r>
              <a:rPr lang="en-GB" b="0" baseline="0" dirty="0" smtClean="0"/>
              <a:t> to write 3 incorrect sentences for others about image in the book</a:t>
            </a:r>
            <a:r>
              <a:rPr lang="mr-IN" b="0" baseline="0" dirty="0" smtClean="0"/>
              <a:t>…</a:t>
            </a:r>
            <a:endParaRPr lang="en-GB" b="0" baseline="0" dirty="0" smtClean="0"/>
          </a:p>
          <a:p>
            <a:r>
              <a:rPr lang="en-GB" b="0" baseline="0" dirty="0" err="1" smtClean="0"/>
              <a:t>Eg</a:t>
            </a:r>
            <a:r>
              <a:rPr lang="en-GB" b="0" baseline="0" dirty="0" smtClean="0"/>
              <a:t> </a:t>
            </a:r>
          </a:p>
          <a:p>
            <a:endParaRPr lang="en-GB" b="0" dirty="0" smtClean="0"/>
          </a:p>
          <a:p>
            <a:r>
              <a:rPr lang="en-GB" b="0" dirty="0" smtClean="0"/>
              <a:t>We are used to these categorisations of different types of learner – I</a:t>
            </a:r>
            <a:r>
              <a:rPr lang="en-GB" b="0" baseline="0" dirty="0" smtClean="0"/>
              <a:t> assume you are all familiar with visual, auditory and Kinaesthetic learning styles.. Or tendencies as I prefer to call them because I don’t think these are 1) set in stone 2) that easily separable. Nowadays they are more and more </a:t>
            </a:r>
            <a:r>
              <a:rPr lang="en-GB" b="0" dirty="0" smtClean="0"/>
              <a:t>recognised as an oversimplification .</a:t>
            </a:r>
            <a:r>
              <a:rPr lang="en-GB" b="0" baseline="0" dirty="0" smtClean="0"/>
              <a:t> Even though young learners are mostly kinaesthetic we</a:t>
            </a:r>
            <a:r>
              <a:rPr lang="en-GB" b="0" dirty="0" smtClean="0"/>
              <a:t> are all a mixture but in fact over </a:t>
            </a:r>
            <a:r>
              <a:rPr lang="en-GB" b="1" dirty="0" smtClean="0"/>
              <a:t>50% of our mental activity is given to the processing of visual images </a:t>
            </a:r>
          </a:p>
          <a:p>
            <a:endParaRPr lang="en-GB" b="0" dirty="0" smtClean="0"/>
          </a:p>
          <a:p>
            <a:r>
              <a:rPr lang="en-GB" b="0" dirty="0" smtClean="0"/>
              <a:t>Students love visual images,</a:t>
            </a:r>
            <a:r>
              <a:rPr lang="en-GB" b="0" baseline="0" dirty="0" smtClean="0"/>
              <a:t> In particular </a:t>
            </a:r>
            <a:r>
              <a:rPr lang="en-GB" b="0" baseline="0" dirty="0" err="1" smtClean="0"/>
              <a:t>Yls</a:t>
            </a:r>
            <a:r>
              <a:rPr lang="en-GB" b="0" baseline="0" dirty="0" smtClean="0"/>
              <a:t>, they like colourful and real people images they can identify with are best, the use of images can trigger </a:t>
            </a:r>
            <a:r>
              <a:rPr lang="en-GB" b="0" baseline="0" dirty="0" err="1" smtClean="0"/>
              <a:t>ss</a:t>
            </a:r>
            <a:r>
              <a:rPr lang="en-GB" b="0" baseline="0" dirty="0" smtClean="0"/>
              <a:t> </a:t>
            </a:r>
            <a:r>
              <a:rPr lang="en-GB" b="0" baseline="0" dirty="0" err="1" smtClean="0"/>
              <a:t>lge</a:t>
            </a:r>
            <a:r>
              <a:rPr lang="en-GB" b="0" baseline="0" dirty="0" smtClean="0"/>
              <a:t> ( activating what they already know) or create a need for </a:t>
            </a:r>
            <a:r>
              <a:rPr lang="en-GB" b="0" baseline="0" dirty="0" err="1" smtClean="0"/>
              <a:t>lge</a:t>
            </a:r>
            <a:r>
              <a:rPr lang="en-GB" b="0" baseline="0" dirty="0" smtClean="0"/>
              <a:t>, which you can then teach. So instead of explicitly giving the </a:t>
            </a:r>
            <a:r>
              <a:rPr lang="en-GB" b="0" baseline="0" dirty="0" err="1" smtClean="0"/>
              <a:t>lge</a:t>
            </a:r>
            <a:r>
              <a:rPr lang="en-GB" b="0" baseline="0" dirty="0" smtClean="0"/>
              <a:t> we get it from the Ss.  So we are using images to negotiate meaning… and as well to support </a:t>
            </a:r>
            <a:r>
              <a:rPr lang="en-GB" b="0" baseline="0" dirty="0" err="1" smtClean="0"/>
              <a:t>ss</a:t>
            </a:r>
            <a:r>
              <a:rPr lang="en-GB" b="0" baseline="0" dirty="0" smtClean="0"/>
              <a:t> understanding/</a:t>
            </a:r>
          </a:p>
          <a:p>
            <a:endParaRPr lang="en-GB" b="0" dirty="0" smtClean="0"/>
          </a:p>
          <a:p>
            <a:r>
              <a:rPr lang="en-GB" b="0" dirty="0" smtClean="0"/>
              <a:t>We are intensely visual animals,  </a:t>
            </a:r>
            <a:r>
              <a:rPr lang="en-GB" b="1" dirty="0" smtClean="0"/>
              <a:t>Vision trumps the other senses</a:t>
            </a:r>
            <a:r>
              <a:rPr lang="en-GB" b="0" dirty="0" smtClean="0"/>
              <a:t>. Because our minds and memories work in images</a:t>
            </a:r>
            <a:r>
              <a:rPr lang="en-GB" b="1" dirty="0" smtClean="0"/>
              <a:t>. </a:t>
            </a:r>
            <a:r>
              <a:rPr lang="en-GB" b="1" baseline="0" dirty="0" smtClean="0"/>
              <a:t> </a:t>
            </a:r>
            <a:r>
              <a:rPr lang="en-GB" b="1" dirty="0" smtClean="0"/>
              <a:t>It’s how we store experiences </a:t>
            </a:r>
            <a:r>
              <a:rPr lang="en-GB" b="0" dirty="0" smtClean="0"/>
              <a:t>. </a:t>
            </a:r>
            <a:r>
              <a:rPr lang="en-GB" sz="1200" b="0" kern="1200" dirty="0" smtClean="0">
                <a:solidFill>
                  <a:srgbClr val="FFFFFF"/>
                </a:solidFill>
                <a:latin typeface="Times New Roman" panose="02020603050405020304" pitchFamily="18" charset="0"/>
                <a:ea typeface="+mn-ea"/>
                <a:cs typeface="+mn-cs"/>
              </a:rPr>
              <a:t>“In our mind, our life is a trail of images, one leading to another to another. Our brain senses the world, but our mind comprehends it, and the vehicle that carries us along this journey is the image.”  </a:t>
            </a:r>
            <a:r>
              <a:rPr lang="en-GB" sz="1000" b="0" i="1" kern="1200" dirty="0" smtClean="0">
                <a:solidFill>
                  <a:schemeClr val="bg1"/>
                </a:solidFill>
                <a:latin typeface="Times New Roman" panose="02020603050405020304" pitchFamily="18" charset="0"/>
                <a:ea typeface="+mn-ea"/>
                <a:cs typeface="+mn-cs"/>
              </a:rPr>
              <a:t>Professor James E. </a:t>
            </a:r>
            <a:r>
              <a:rPr lang="en-GB" sz="1000" b="0" i="1" kern="1200" dirty="0" err="1" smtClean="0">
                <a:solidFill>
                  <a:schemeClr val="bg1"/>
                </a:solidFill>
                <a:latin typeface="Times New Roman" panose="02020603050405020304" pitchFamily="18" charset="0"/>
                <a:ea typeface="+mn-ea"/>
                <a:cs typeface="+mn-cs"/>
              </a:rPr>
              <a:t>Zull</a:t>
            </a:r>
            <a:endParaRPr lang="en-GB" sz="1000" b="0" i="1" kern="1200" dirty="0" smtClean="0">
              <a:solidFill>
                <a:schemeClr val="bg1"/>
              </a:solidFill>
              <a:latin typeface="Times New Roman" panose="02020603050405020304" pitchFamily="18" charset="0"/>
              <a:ea typeface="+mn-ea"/>
              <a:cs typeface="+mn-cs"/>
            </a:endParaRPr>
          </a:p>
          <a:p>
            <a:endParaRPr lang="en-US" b="0" dirty="0" smtClean="0"/>
          </a:p>
          <a:p>
            <a:r>
              <a:rPr lang="en-US" b="0" dirty="0" smtClean="0"/>
              <a:t>The picture superiority effect, or </a:t>
            </a:r>
            <a:r>
              <a:rPr lang="en-US" b="1" dirty="0" smtClean="0"/>
              <a:t>pictorial superiority effect </a:t>
            </a:r>
            <a:r>
              <a:rPr lang="en-US" b="0" dirty="0" smtClean="0"/>
              <a:t>is a term that resulted from experiments that have shown that in human memory recall, pictures outperform text dramatically. When information is presented orally, after 3 days, people will only remember 10% of it. Using</a:t>
            </a:r>
            <a:r>
              <a:rPr lang="en-US" b="0" baseline="0" dirty="0" smtClean="0"/>
              <a:t> image with the words </a:t>
            </a:r>
            <a:r>
              <a:rPr lang="en-US" b="1" baseline="0" dirty="0" smtClean="0"/>
              <a:t>we remember 65 % of it after 3 days so, 6x more powerful!!!! </a:t>
            </a:r>
            <a:endParaRPr lang="en-GB" baseline="0" dirty="0" smtClean="0"/>
          </a:p>
          <a:p>
            <a:endParaRPr lang="en-US" b="0" baseline="0" dirty="0" smtClean="0"/>
          </a:p>
          <a:p>
            <a:endParaRPr lang="en-GB" b="0" dirty="0" smtClean="0"/>
          </a:p>
          <a:p>
            <a:r>
              <a:rPr lang="en-US" sz="1200" b="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a:t>
            </a:r>
            <a:endParaRPr lang="en-US" sz="1200" b="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endParaRPr lang="en-US" sz="1200" b="1"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34634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r>
              <a:rPr lang="en-US" b="1" dirty="0" smtClean="0">
                <a:solidFill>
                  <a:schemeClr val="bg1"/>
                </a:solidFill>
              </a:rPr>
              <a:t>Remember the steps?</a:t>
            </a:r>
          </a:p>
          <a:p>
            <a:r>
              <a:rPr lang="en-US" b="1" dirty="0" smtClean="0">
                <a:solidFill>
                  <a:schemeClr val="bg1"/>
                </a:solidFill>
              </a:rPr>
              <a:t>How would you adapt the activity?</a:t>
            </a:r>
          </a:p>
          <a:p>
            <a:endParaRPr lang="en-US" b="1" dirty="0" smtClean="0">
              <a:solidFill>
                <a:schemeClr val="bg1"/>
              </a:solidFill>
            </a:endParaRPr>
          </a:p>
          <a:p>
            <a:r>
              <a:rPr lang="en-US" b="1" dirty="0" smtClean="0">
                <a:solidFill>
                  <a:schemeClr val="bg1"/>
                </a:solidFill>
              </a:rPr>
              <a:t>Get CPs up</a:t>
            </a:r>
            <a:r>
              <a:rPr lang="en-US" b="1" baseline="0" dirty="0" smtClean="0">
                <a:solidFill>
                  <a:schemeClr val="bg1"/>
                </a:solidFill>
              </a:rPr>
              <a:t> maybe 3 flipcharts///// dictate sentences and get them to draw</a:t>
            </a:r>
            <a:r>
              <a:rPr lang="mr-IN" b="1" baseline="0" dirty="0" smtClean="0">
                <a:solidFill>
                  <a:schemeClr val="bg1"/>
                </a:solidFill>
              </a:rPr>
              <a:t>……</a:t>
            </a:r>
            <a:endParaRPr lang="en-GB" b="1" baseline="0" dirty="0" smtClean="0">
              <a:solidFill>
                <a:schemeClr val="bg1"/>
              </a:solidFill>
            </a:endParaRPr>
          </a:p>
          <a:p>
            <a:r>
              <a:rPr lang="en-GB" b="1" baseline="0" dirty="0" smtClean="0">
                <a:solidFill>
                  <a:schemeClr val="bg1"/>
                </a:solidFill>
              </a:rPr>
              <a:t>Write date- draw</a:t>
            </a:r>
            <a:r>
              <a:rPr lang="mr-IN" b="1" baseline="0" dirty="0" smtClean="0">
                <a:solidFill>
                  <a:schemeClr val="bg1"/>
                </a:solidFill>
              </a:rPr>
              <a:t>…</a:t>
            </a:r>
            <a:r>
              <a:rPr lang="en-GB" b="1" baseline="0" dirty="0" smtClean="0">
                <a:solidFill>
                  <a:schemeClr val="bg1"/>
                </a:solidFill>
              </a:rPr>
              <a:t>.</a:t>
            </a:r>
          </a:p>
          <a:p>
            <a:r>
              <a:rPr lang="en-GB" b="1" baseline="0" dirty="0" smtClean="0">
                <a:solidFill>
                  <a:schemeClr val="bg1"/>
                </a:solidFill>
              </a:rPr>
              <a:t>Children</a:t>
            </a:r>
          </a:p>
          <a:p>
            <a:r>
              <a:rPr lang="en-GB" b="1" baseline="0" dirty="0" smtClean="0">
                <a:solidFill>
                  <a:schemeClr val="bg1"/>
                </a:solidFill>
              </a:rPr>
              <a:t>Grandma</a:t>
            </a:r>
          </a:p>
          <a:p>
            <a:r>
              <a:rPr lang="en-GB" b="1" baseline="0" dirty="0" smtClean="0">
                <a:solidFill>
                  <a:schemeClr val="bg1"/>
                </a:solidFill>
              </a:rPr>
              <a:t>Weather</a:t>
            </a:r>
          </a:p>
          <a:p>
            <a:r>
              <a:rPr lang="en-GB" b="1" baseline="0" dirty="0" smtClean="0">
                <a:solidFill>
                  <a:schemeClr val="bg1"/>
                </a:solidFill>
              </a:rPr>
              <a:t>Sky</a:t>
            </a:r>
          </a:p>
          <a:p>
            <a:endParaRPr lang="en-GB" b="1" baseline="0" dirty="0" smtClean="0">
              <a:solidFill>
                <a:schemeClr val="bg1"/>
              </a:solidFill>
            </a:endParaRPr>
          </a:p>
          <a:p>
            <a:r>
              <a:rPr lang="en-GB" b="1" baseline="0" dirty="0" smtClean="0">
                <a:solidFill>
                  <a:schemeClr val="bg1"/>
                </a:solidFill>
              </a:rPr>
              <a:t>Now use verbs to give more sentences to draw 2 or 3- </a:t>
            </a:r>
          </a:p>
          <a:p>
            <a:r>
              <a:rPr lang="en-GB" b="1" baseline="0" dirty="0" smtClean="0">
                <a:solidFill>
                  <a:schemeClr val="bg1"/>
                </a:solidFill>
              </a:rPr>
              <a:t>Then retell to partner</a:t>
            </a:r>
          </a:p>
          <a:p>
            <a:r>
              <a:rPr lang="en-GB" b="1" baseline="0" dirty="0" smtClean="0">
                <a:solidFill>
                  <a:schemeClr val="bg1"/>
                </a:solidFill>
              </a:rPr>
              <a:t>And rewrite story alone or together </a:t>
            </a:r>
            <a:r>
              <a:rPr lang="en-GB" b="1" baseline="0" dirty="0" smtClean="0">
                <a:solidFill>
                  <a:schemeClr val="bg1"/>
                </a:solidFill>
                <a:sym typeface="Wingdings"/>
              </a:rPr>
              <a:t> </a:t>
            </a:r>
            <a:endParaRPr lang="en-GB" b="1" baseline="0" dirty="0" smtClean="0">
              <a:solidFill>
                <a:schemeClr val="bg1"/>
              </a:solidFill>
            </a:endParaRPr>
          </a:p>
          <a:p>
            <a:endParaRPr lang="en-GB" b="1" baseline="0" dirty="0" smtClean="0">
              <a:solidFill>
                <a:schemeClr val="bg1"/>
              </a:solidFill>
            </a:endParaRPr>
          </a:p>
          <a:p>
            <a:endParaRPr lang="en-GB" b="1" baseline="0" dirty="0" smtClean="0">
              <a:solidFill>
                <a:schemeClr val="bg1"/>
              </a:solidFill>
            </a:endParaRPr>
          </a:p>
          <a:p>
            <a:r>
              <a:rPr lang="en-GB" b="1" baseline="0" dirty="0" smtClean="0">
                <a:solidFill>
                  <a:schemeClr val="bg1"/>
                </a:solidFill>
              </a:rPr>
              <a:t> </a:t>
            </a:r>
            <a:endParaRPr lang="en-US" b="1" dirty="0" smtClean="0">
              <a:solidFill>
                <a:schemeClr val="bg1"/>
              </a:solidFill>
            </a:endParaRPr>
          </a:p>
          <a:p>
            <a:endParaRPr lang="en-US" b="1" dirty="0">
              <a:solidFill>
                <a:schemeClr val="bg1"/>
              </a:solidFill>
            </a:endParaRPr>
          </a:p>
        </p:txBody>
      </p:sp>
    </p:spTree>
    <p:extLst>
      <p:ext uri="{BB962C8B-B14F-4D97-AF65-F5344CB8AC3E}">
        <p14:creationId xmlns:p14="http://schemas.microsoft.com/office/powerpoint/2010/main" val="976080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dirty="0" smtClean="0"/>
              <a:t>HIGHLGIHT that this could be a </a:t>
            </a:r>
            <a:r>
              <a:rPr lang="en-US" sz="1200" dirty="0" err="1" smtClean="0"/>
              <a:t>grest</a:t>
            </a:r>
            <a:r>
              <a:rPr lang="en-US" sz="1200" dirty="0" smtClean="0"/>
              <a:t> </a:t>
            </a:r>
            <a:r>
              <a:rPr lang="en-US" sz="1200" dirty="0" err="1" smtClean="0"/>
              <a:t>kdoel</a:t>
            </a:r>
            <a:r>
              <a:rPr lang="en-US" sz="1200" dirty="0" smtClean="0"/>
              <a:t> for a writing task</a:t>
            </a:r>
            <a:r>
              <a:rPr lang="mr-IN" sz="1200" dirty="0" smtClean="0"/>
              <a:t>…</a:t>
            </a:r>
            <a:r>
              <a:rPr lang="en-GB" sz="1200" dirty="0" smtClean="0"/>
              <a:t>.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sz="120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sz="1200" dirty="0" smtClean="0"/>
          </a:p>
          <a:p>
            <a:pPr marL="171450" indent="-171450">
              <a:buFont typeface="Arial"/>
              <a:buChar char="•"/>
            </a:pPr>
            <a:r>
              <a:rPr lang="en-GB" sz="1200" baseline="0" dirty="0" smtClean="0">
                <a:sym typeface="Wingdings"/>
              </a:rPr>
              <a:t>Talk about the power of an integrated approach - S on the topic to personalise at start, share ideas and at the end present to others. 21 CE useful skills</a:t>
            </a:r>
          </a:p>
          <a:p>
            <a:pPr marL="171450" indent="-171450">
              <a:buFont typeface="Arial"/>
              <a:buChar char="•"/>
            </a:pPr>
            <a:r>
              <a:rPr lang="en-GB" sz="1200" baseline="0" dirty="0" smtClean="0">
                <a:sym typeface="Wingdings"/>
              </a:rPr>
              <a:t>Then a model text; exploit this, ask comprehension Q </a:t>
            </a:r>
            <a:r>
              <a:rPr lang="en-GB" sz="1200" baseline="0" dirty="0" err="1" smtClean="0">
                <a:sym typeface="Wingdings"/>
              </a:rPr>
              <a:t>reg</a:t>
            </a:r>
            <a:r>
              <a:rPr lang="en-GB" sz="1200" baseline="0" dirty="0" smtClean="0">
                <a:sym typeface="Wingdings"/>
              </a:rPr>
              <a:t> the context so the learners have to read it and the text become meaning full</a:t>
            </a:r>
          </a:p>
          <a:p>
            <a:pPr marL="171450" indent="-171450">
              <a:buFont typeface="Arial"/>
              <a:buChar char="•"/>
            </a:pPr>
            <a:r>
              <a:rPr lang="en-GB" sz="1200" baseline="0" dirty="0" smtClean="0">
                <a:sym typeface="Wingdings"/>
              </a:rPr>
              <a:t>Then analyse the mentor text/ model- make them notice the typical </a:t>
            </a:r>
            <a:r>
              <a:rPr lang="en-GB" sz="1200" baseline="0" dirty="0" err="1" smtClean="0">
                <a:sym typeface="Wingdings"/>
              </a:rPr>
              <a:t>lge</a:t>
            </a:r>
            <a:r>
              <a:rPr lang="en-GB" sz="1200" baseline="0" dirty="0" smtClean="0">
                <a:sym typeface="Wingdings"/>
              </a:rPr>
              <a:t> </a:t>
            </a:r>
            <a:r>
              <a:rPr lang="en-GB" sz="1200" baseline="0" dirty="0" err="1" smtClean="0">
                <a:sym typeface="Wingdings"/>
              </a:rPr>
              <a:t>feautures</a:t>
            </a:r>
            <a:r>
              <a:rPr lang="en-GB" sz="1200" baseline="0" dirty="0" smtClean="0">
                <a:sym typeface="Wingdings"/>
              </a:rPr>
              <a:t>/ lay-out etc. Make the implicit explicit. Then model the writing task as needed, do some shared W with the learners where you write one as a whole class so </a:t>
            </a:r>
            <a:r>
              <a:rPr lang="en-GB" sz="1200" baseline="0" dirty="0" err="1" smtClean="0">
                <a:sym typeface="Wingdings"/>
              </a:rPr>
              <a:t>yo</a:t>
            </a:r>
            <a:r>
              <a:rPr lang="en-GB" sz="1200" baseline="0" dirty="0" smtClean="0">
                <a:sym typeface="Wingdings"/>
              </a:rPr>
              <a:t> think aloud and make the writing process visible or a guided writing one where </a:t>
            </a:r>
            <a:r>
              <a:rPr lang="en-GB" sz="1200" baseline="0" dirty="0" err="1" smtClean="0">
                <a:sym typeface="Wingdings"/>
              </a:rPr>
              <a:t>Ss</a:t>
            </a:r>
            <a:r>
              <a:rPr lang="en-GB" sz="1200" baseline="0" dirty="0" smtClean="0">
                <a:sym typeface="Wingdings"/>
              </a:rPr>
              <a:t> only complete sentence starters THEN time for independent writing. </a:t>
            </a:r>
          </a:p>
          <a:p>
            <a:pPr marL="228600" indent="-228600">
              <a:buAutoNum type="arabicPeriod"/>
            </a:pPr>
            <a:endParaRPr lang="en-GB" baseline="0" dirty="0" smtClean="0"/>
          </a:p>
          <a:p>
            <a:pPr algn="just">
              <a:lnSpc>
                <a:spcPct val="120000"/>
              </a:lnSpc>
            </a:pPr>
            <a:r>
              <a:rPr lang="en-US" sz="1200" dirty="0" smtClean="0">
                <a:solidFill>
                  <a:schemeClr val="tx1"/>
                </a:solidFill>
              </a:rPr>
              <a:t>After deconstructing a model text for typical features, interactive writing is a useful dynamic instructional method to guide students. Teacher and students work together and co-construct a meaningful text while discussing the writing process.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dirty="0" smtClean="0"/>
              <a:t>OR: </a:t>
            </a:r>
            <a:r>
              <a:rPr lang="en-US" altLang="zh-CN" sz="1200" dirty="0" smtClean="0"/>
              <a:t>You should expect that the learners will go through a period of being exposed to new language and internalizing it before they can produce. They will be able to understand, but will not be able to produce.</a:t>
            </a:r>
            <a:endParaRPr lang="zh-CN" altLang="en-US" sz="120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dirty="0" smtClean="0"/>
              <a:t>Choose</a:t>
            </a:r>
            <a:r>
              <a:rPr lang="en-US" sz="1200" baseline="0" dirty="0" smtClean="0"/>
              <a:t> d</a:t>
            </a:r>
            <a:r>
              <a:rPr lang="en-US" sz="1200" dirty="0" smtClean="0"/>
              <a:t>evelopmentally</a:t>
            </a:r>
            <a:r>
              <a:rPr lang="en-US" sz="1200" baseline="0" dirty="0" smtClean="0"/>
              <a:t> appropriate task</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dirty="0" smtClean="0"/>
              <a:t>Demystify the product</a:t>
            </a:r>
            <a:r>
              <a:rPr lang="en-US" sz="1200" baseline="0" dirty="0" smtClean="0"/>
              <a:t> – MTV/ deconstruct/ </a:t>
            </a:r>
            <a:r>
              <a:rPr lang="en-US" sz="1200" dirty="0" smtClean="0"/>
              <a:t>Think aloud when </a:t>
            </a:r>
            <a:r>
              <a:rPr lang="en-US" sz="1200" dirty="0" err="1" smtClean="0"/>
              <a:t>coconstructing</a:t>
            </a:r>
            <a:endParaRPr lang="en-US" sz="120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aseline="0" dirty="0" smtClean="0"/>
              <a:t>Set clear expectation</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aseline="0" dirty="0" smtClean="0"/>
              <a:t>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dirty="0" smtClean="0"/>
              <a:t>early on, children often enjoy the beginning stages of writing. Yet writing can be a challenging skill for children to learn. Age plays a crucial role in what we teach and how we teach it. </a:t>
            </a:r>
            <a:r>
              <a:rPr lang="en-US" sz="1200" b="1" dirty="0" smtClean="0"/>
              <a:t>But all learners need encouragement and guidance from us.</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dirty="0" smtClean="0">
                <a:solidFill>
                  <a:schemeClr val="tx1"/>
                </a:solidFill>
              </a:rPr>
              <a:t>Interactive writing is a dynamic instructional method during which the teacher and students work together to construct a meaningful text while discussing the details of the writing process. In a short lesson each day, students gather as a class alongside their expert writer (the teacher) to craft and write text in a variety of genres. The “interactive” piece involves both group collaboration in composing the writing through guided conversation and a unique “sharing the pen” technique where students do the actual writing.</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dirty="0" smtClean="0">
                <a:solidFill>
                  <a:schemeClr val="tx1"/>
                </a:solidFill>
              </a:rPr>
              <a:t>After deconstructing a model text for typical features, interactive writing is a useful dynamic instructional method to guide students. Teacher and students work together and co-construct a meaningful text while discussing the writing process. </a:t>
            </a: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smtClean="0"/>
              <a:t>To take it even another</a:t>
            </a:r>
            <a:r>
              <a:rPr lang="en-US" baseline="0" dirty="0" smtClean="0"/>
              <a:t> step further so students get even more change to express meaning is a </a:t>
            </a:r>
            <a:r>
              <a:rPr lang="en-US" baseline="0" dirty="0" err="1" smtClean="0"/>
              <a:t>dictogloss</a:t>
            </a:r>
            <a:r>
              <a:rPr lang="en-US" baseline="0" dirty="0" smtClean="0"/>
              <a:t>.  It</a:t>
            </a:r>
            <a:r>
              <a:rPr lang="fr-FR" baseline="0" dirty="0" smtClean="0"/>
              <a:t>’</a:t>
            </a:r>
            <a:r>
              <a:rPr lang="en-US" baseline="0" dirty="0" smtClean="0"/>
              <a:t>s a kind of structured </a:t>
            </a:r>
            <a:r>
              <a:rPr lang="en-GB" sz="1200" dirty="0" smtClean="0"/>
              <a:t>but</a:t>
            </a:r>
            <a:r>
              <a:rPr lang="en-GB" sz="1200" baseline="0" dirty="0" smtClean="0"/>
              <a:t> really focused on conveying the message: </a:t>
            </a:r>
            <a:r>
              <a:rPr lang="en-GB" sz="1200" b="1" dirty="0" smtClean="0"/>
              <a:t>communicative writing more about expressing ideas,</a:t>
            </a:r>
            <a:r>
              <a:rPr lang="en-GB" sz="1200" b="1" baseline="0" dirty="0" smtClean="0"/>
              <a:t> which is </a:t>
            </a:r>
            <a:r>
              <a:rPr lang="en-GB" sz="1200" dirty="0" smtClean="0"/>
              <a:t>essential to empower our learners to use language effective and to create a  love for writing! </a:t>
            </a:r>
            <a:endParaRPr lang="en-GB" baseline="0" dirty="0" smtClean="0"/>
          </a:p>
          <a:p>
            <a:endParaRPr lang="en-US"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dirty="0" err="1" smtClean="0"/>
              <a:t>Dictogloss’s</a:t>
            </a:r>
            <a:r>
              <a:rPr lang="en-GB" dirty="0" smtClean="0"/>
              <a:t> are </a:t>
            </a:r>
            <a:r>
              <a:rPr lang="en-GB" b="1" dirty="0" smtClean="0"/>
              <a:t>great </a:t>
            </a:r>
            <a:r>
              <a:rPr lang="en-GB" dirty="0" smtClean="0"/>
              <a:t>activities,</a:t>
            </a:r>
            <a:r>
              <a:rPr lang="en-GB" baseline="0" dirty="0" smtClean="0"/>
              <a:t> it’s an </a:t>
            </a:r>
            <a:r>
              <a:rPr lang="en-GB" baseline="0" dirty="0" err="1" smtClean="0"/>
              <a:t>intergrated</a:t>
            </a:r>
            <a:r>
              <a:rPr lang="en-GB" baseline="0" dirty="0" smtClean="0"/>
              <a:t> skills activity which uses</a:t>
            </a:r>
            <a:r>
              <a:rPr lang="en-GB" dirty="0" smtClean="0"/>
              <a:t> multiple</a:t>
            </a:r>
            <a:r>
              <a:rPr lang="en-GB" baseline="0" dirty="0" smtClean="0"/>
              <a:t> skills and systems - </a:t>
            </a:r>
            <a:r>
              <a:rPr lang="en-GB" b="1" dirty="0" smtClean="0"/>
              <a:t>listening, speaking, writing,</a:t>
            </a:r>
            <a:r>
              <a:rPr lang="en-GB" b="1" baseline="0" dirty="0" smtClean="0"/>
              <a:t> plus vocabulary, spelling, grammar and discourse in text reconstruction</a:t>
            </a:r>
            <a:r>
              <a:rPr lang="en-GB" baseline="0" dirty="0" smtClean="0"/>
              <a:t>.</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baseline="0" dirty="0" smtClean="0"/>
              <a:t>Show instructions</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GB" baseline="0" dirty="0" smtClean="0"/>
              <a:t>Read the text listen only</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GB" baseline="0" dirty="0" smtClean="0"/>
              <a:t>Read again write down key words</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GB" baseline="0" dirty="0" smtClean="0"/>
              <a:t> in teams of 4 reconstruct meaning</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GB" b="1" baseline="0" dirty="0" smtClean="0"/>
              <a:t>Okay find HO and read XX for 30 sec</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GB" baseline="0" dirty="0" smtClean="0"/>
              <a:t>Keep going </a:t>
            </a:r>
            <a:r>
              <a:rPr lang="en-GB" baseline="0" dirty="0" smtClean="0">
                <a:sym typeface="Wingdings"/>
              </a:rPr>
              <a:t> </a:t>
            </a:r>
            <a:endParaRPr lang="en-GB" baseline="0" dirty="0" smtClean="0"/>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GB" baseline="0" dirty="0" smtClean="0"/>
              <a:t>Exact same needed? No/</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a:buChar char="•"/>
              <a:tabLst/>
              <a:defRPr/>
            </a:pPr>
            <a:r>
              <a:rPr lang="en-GB" baseline="0" dirty="0" smtClean="0"/>
              <a:t>4 minutes</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baseline="0" dirty="0" smtClean="0"/>
              <a:t>Do; SHOW FLAME SLIDE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baseline="0" dirty="0" smtClean="0"/>
              <a:t>FB; show </a:t>
            </a:r>
            <a:r>
              <a:rPr lang="en-GB" baseline="0" dirty="0" err="1" smtClean="0"/>
              <a:t>vblue</a:t>
            </a:r>
            <a:r>
              <a:rPr lang="en-GB" baseline="0" dirty="0" smtClean="0"/>
              <a:t> text</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b="1" baseline="0" dirty="0" smtClean="0"/>
              <a:t>REFLECTION: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baseline="0" dirty="0" smtClean="0"/>
              <a:t>Could you use this with your SS</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baseline="0" dirty="0" smtClean="0"/>
              <a:t>What sort of text? Any , can be great for reading prediction or </a:t>
            </a:r>
            <a:r>
              <a:rPr lang="en-GB" baseline="0" dirty="0" err="1" smtClean="0"/>
              <a:t>dicussion</a:t>
            </a:r>
            <a:r>
              <a:rPr lang="en-GB" baseline="0" dirty="0" smtClean="0"/>
              <a:t> topic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baseline="0" dirty="0" smtClean="0"/>
              <a:t>Level: stage 3 writers, can do </a:t>
            </a:r>
            <a:r>
              <a:rPr lang="en-GB" baseline="0" dirty="0" err="1" smtClean="0"/>
              <a:t>para’s</a:t>
            </a:r>
            <a:r>
              <a:rPr lang="en-GB" baseline="0" dirty="0" smtClean="0"/>
              <a:t> have enough vocab and grammar to write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baseline="0"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GB" baseline="0" dirty="0" smtClean="0"/>
          </a:p>
          <a:p>
            <a:endParaRPr lang="en-US" baseline="0" dirty="0" smtClean="0"/>
          </a:p>
          <a:p>
            <a:endParaRPr lang="en-US" dirty="0"/>
          </a:p>
        </p:txBody>
      </p:sp>
    </p:spTree>
    <p:extLst>
      <p:ext uri="{BB962C8B-B14F-4D97-AF65-F5344CB8AC3E}">
        <p14:creationId xmlns:p14="http://schemas.microsoft.com/office/powerpoint/2010/main" val="1408859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4914563" y="-11796713"/>
            <a:ext cx="18021301" cy="12482513"/>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algn="just">
              <a:lnSpc>
                <a:spcPct val="120000"/>
              </a:lnSpc>
            </a:pPr>
            <a:r>
              <a:rPr lang="en-GB" sz="1200" baseline="0" dirty="0" smtClean="0"/>
              <a:t>-</a:t>
            </a:r>
            <a:r>
              <a:rPr lang="en-GB" sz="1600" dirty="0" smtClean="0">
                <a:solidFill>
                  <a:srgbClr val="000000"/>
                </a:solidFill>
              </a:rPr>
              <a:t>Scaffolding is a temporary construct which can be put up, taken down, reinforced and strengthened, or dismantled piece by piece once it is no longer needed, and as children develop language and skills which enable them to act in an increasingly competent, confident and independent way. So</a:t>
            </a:r>
            <a:r>
              <a:rPr lang="en-GB" sz="1600" baseline="0" dirty="0" smtClean="0">
                <a:solidFill>
                  <a:srgbClr val="000000"/>
                </a:solidFill>
              </a:rPr>
              <a:t> </a:t>
            </a:r>
            <a:r>
              <a:rPr lang="en-GB" sz="1200" dirty="0" smtClean="0">
                <a:solidFill>
                  <a:srgbClr val="000000"/>
                </a:solidFill>
              </a:rPr>
              <a:t>It is tuned</a:t>
            </a:r>
            <a:r>
              <a:rPr lang="en-GB" sz="1200" baseline="0" dirty="0" smtClean="0">
                <a:solidFill>
                  <a:srgbClr val="000000"/>
                </a:solidFill>
              </a:rPr>
              <a:t> to the needs of the learners and adapted to them</a:t>
            </a:r>
            <a:r>
              <a:rPr lang="mr-IN" sz="1200" baseline="0" dirty="0" smtClean="0">
                <a:solidFill>
                  <a:srgbClr val="000000"/>
                </a:solidFill>
              </a:rPr>
              <a:t>…</a:t>
            </a:r>
            <a:r>
              <a:rPr lang="en-GB" sz="1200" baseline="0" dirty="0" smtClean="0">
                <a:solidFill>
                  <a:srgbClr val="000000"/>
                </a:solidFill>
              </a:rPr>
              <a:t> </a:t>
            </a:r>
          </a:p>
          <a:p>
            <a:endParaRPr lang="en-GB" sz="1200" baseline="0" dirty="0" smtClean="0">
              <a:solidFill>
                <a:srgbClr val="000000"/>
              </a:solidFill>
            </a:endParaRPr>
          </a:p>
          <a:p>
            <a:r>
              <a:rPr lang="en-US" sz="1200" dirty="0" smtClean="0"/>
              <a:t>Keep</a:t>
            </a:r>
            <a:r>
              <a:rPr lang="en-US" sz="1200" baseline="0" dirty="0" smtClean="0"/>
              <a:t> developmental levels and motor skills in mind as games have different demand, cognitive but also physical, interactional and motor skills etc. So adapt tasks as needed.  </a:t>
            </a:r>
            <a:r>
              <a:rPr lang="en-GB" sz="1200" dirty="0" smtClean="0"/>
              <a:t>Supporting a learner in carrying out an activity.  This can be done by simplifying a task, using images, modelling or breaking tasks down into manageable steps, or providing alternative ways of carrying out tasks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dirty="0" smtClean="0"/>
              <a:t>Bruner believed that when children start to learn new concepts, they need help from teachers and other adults in the form of active support. To begin with, they are dependent on their adult support, but as they become more independent in their thinking and acquire new skills and knowledge, the support can be gradually faded. This form of structured interaction between the child and the adult is reminiscent of the scaffolding that supports the construction of a building. It is gradually dismantled as the work is completed.</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dirty="0" smtClean="0"/>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dirty="0" smtClean="0"/>
              <a:t>If not? </a:t>
            </a:r>
            <a:r>
              <a:rPr lang="en-US" sz="1200" dirty="0" err="1" smtClean="0"/>
              <a:t>Ss</a:t>
            </a:r>
            <a:r>
              <a:rPr lang="en-US" sz="1200" dirty="0" smtClean="0"/>
              <a:t> cannot</a:t>
            </a:r>
            <a:r>
              <a:rPr lang="en-US" sz="1200" baseline="0" dirty="0" smtClean="0"/>
              <a:t> participate, get frustrated, lose motivation and attitude towards English learning and maybe even all learning changes</a:t>
            </a:r>
            <a:r>
              <a:rPr lang="mr-IN" sz="1200" baseline="0" dirty="0" smtClean="0"/>
              <a:t>…</a:t>
            </a:r>
            <a:r>
              <a:rPr lang="en-GB" sz="1200" baseline="0" dirty="0" smtClean="0"/>
              <a:t>.</a:t>
            </a:r>
            <a:endParaRPr lang="en-US" sz="1200" dirty="0" smtClean="0"/>
          </a:p>
          <a:p>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Times New Roman" panose="02020603050405020304" pitchFamily="18" charset="0"/>
                <a:ea typeface="MS PGothic" panose="020B0600070205080204" pitchFamily="34" charset="-128"/>
                <a:cs typeface="MS PGothic" charset="0"/>
              </a:rPr>
              <a:t>Good scaffolding is tuned to the needs of the child and adjusted as the child becomes more competent.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1" dirty="0" smtClean="0"/>
          </a:p>
          <a:p>
            <a:pPr algn="just">
              <a:lnSpc>
                <a:spcPct val="120000"/>
              </a:lnSpc>
            </a:pPr>
            <a:endParaRPr lang="en-GB" sz="1200" dirty="0" smtClean="0">
              <a:solidFill>
                <a:srgbClr val="000000"/>
              </a:solidFill>
            </a:endParaRPr>
          </a:p>
          <a:p>
            <a:pPr marL="0" marR="0" indent="0" algn="just" defTabSz="457200" rtl="0" eaLnBrk="1" fontAlgn="auto" latinLnBrk="0" hangingPunct="1">
              <a:lnSpc>
                <a:spcPct val="100000"/>
              </a:lnSpc>
              <a:spcBef>
                <a:spcPts val="0"/>
              </a:spcBef>
              <a:spcAft>
                <a:spcPts val="0"/>
              </a:spcAft>
              <a:buClrTx/>
              <a:buSzTx/>
              <a:buFontTx/>
              <a:buNone/>
              <a:tabLst/>
              <a:defRPr/>
            </a:pPr>
            <a:endParaRPr lang="en-GB" dirty="0">
              <a:latin typeface="Calibri" charset="0"/>
              <a:ea typeface="MS PGothic" charset="0"/>
            </a:endParaRPr>
          </a:p>
        </p:txBody>
      </p:sp>
      <p:sp>
        <p:nvSpPr>
          <p:cNvPr id="10244" name="Slide Number Placeholder 3"/>
          <p:cNvSpPr>
            <a:spLocks noGrp="1"/>
          </p:cNvSpPr>
          <p:nvPr>
            <p:ph type="sldNum" sz="quarter" idx="5"/>
          </p:nvPr>
        </p:nvSpPr>
        <p:spPr bwMode="auto">
          <a:xfrm>
            <a:off x="3849688" y="9378950"/>
            <a:ext cx="2946400" cy="4937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F9057D84-C777-1447-B118-C30153F9E012}" type="slidenum">
              <a:rPr lang="en-US">
                <a:latin typeface="Calibri" charset="0"/>
              </a:rPr>
              <a:pPr/>
              <a:t>26</a:t>
            </a:fld>
            <a:endParaRPr lang="en-US">
              <a:latin typeface="Calibri" charset="0"/>
            </a:endParaRPr>
          </a:p>
        </p:txBody>
      </p:sp>
    </p:spTree>
    <p:extLst>
      <p:ext uri="{BB962C8B-B14F-4D97-AF65-F5344CB8AC3E}">
        <p14:creationId xmlns:p14="http://schemas.microsoft.com/office/powerpoint/2010/main" val="1946687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marL="171450" indent="-171450">
              <a:buFont typeface="Arial"/>
              <a:buChar char="•"/>
            </a:pPr>
            <a:endParaRPr lang="en-US" sz="1200" dirty="0">
              <a:solidFill>
                <a:schemeClr val="tx1"/>
              </a:solidFill>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27816A2-5C5D-490D-B7F6-CB0B5EC3C9E6}" type="slidenum">
              <a:rPr lang="en-GB" smtClean="0"/>
              <a:t>27</a:t>
            </a:fld>
            <a:endParaRPr lang="en-GB"/>
          </a:p>
        </p:txBody>
      </p:sp>
    </p:spTree>
    <p:extLst>
      <p:ext uri="{BB962C8B-B14F-4D97-AF65-F5344CB8AC3E}">
        <p14:creationId xmlns:p14="http://schemas.microsoft.com/office/powerpoint/2010/main" val="1409936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algn="just" eaLnBrk="1" hangingPunct="1">
              <a:buClr>
                <a:srgbClr val="000000"/>
              </a:buClr>
              <a:buSzPct val="100000"/>
            </a:pPr>
            <a:r>
              <a:rPr lang="en-US" dirty="0" smtClean="0"/>
              <a:t>Writing is a difficult skill and, as most of us would readily agree, not only for children. The development of children’s writing takes place gradually over time. </a:t>
            </a:r>
            <a:r>
              <a:rPr lang="en-US" sz="1200" dirty="0" smtClean="0">
                <a:solidFill>
                  <a:schemeClr val="tx1"/>
                </a:solidFill>
              </a:rPr>
              <a:t>Young learners need a firm foundation and understanding of the spoken language before they can become proficient readers and writers of any language.</a:t>
            </a:r>
          </a:p>
          <a:p>
            <a:endParaRPr lang="en-US" dirty="0" smtClean="0"/>
          </a:p>
          <a:p>
            <a:r>
              <a:rPr lang="en-US" dirty="0" smtClean="0"/>
              <a:t>Let me use a visual</a:t>
            </a:r>
            <a:r>
              <a:rPr lang="en-US" baseline="0" dirty="0" smtClean="0"/>
              <a:t> to support what we are talking about and visualize the literacy journey, see not only for kids a visuals useful also for us </a:t>
            </a:r>
            <a:r>
              <a:rPr lang="en-US" baseline="0" dirty="0" smtClean="0">
                <a:sym typeface="Wingdings"/>
              </a:rPr>
              <a:t> </a:t>
            </a:r>
          </a:p>
          <a:p>
            <a:endParaRPr lang="en-US" baseline="0" dirty="0" smtClean="0">
              <a:sym typeface="Wingdings"/>
            </a:endParaRPr>
          </a:p>
          <a:p>
            <a:pPr marL="171450" indent="-171450">
              <a:buFont typeface="Arial"/>
              <a:buChar char="•"/>
            </a:pPr>
            <a:r>
              <a:rPr lang="en-US" baseline="0" dirty="0" smtClean="0">
                <a:sym typeface="Wingdings"/>
              </a:rPr>
              <a:t>Know enough about the bottom one.. but indeed we move from oral to print related skills </a:t>
            </a:r>
          </a:p>
          <a:p>
            <a:pPr marL="171450" indent="-171450">
              <a:buFont typeface="Arial"/>
              <a:buChar char="•"/>
            </a:pPr>
            <a:r>
              <a:rPr lang="en-US" baseline="0" dirty="0" smtClean="0">
                <a:sym typeface="Wingdings"/>
              </a:rPr>
              <a:t>Then you can clearly see that the learning process moves from </a:t>
            </a:r>
            <a:r>
              <a:rPr lang="en-US" dirty="0" smtClean="0"/>
              <a:t>receptive to productive ; </a:t>
            </a:r>
            <a:r>
              <a:rPr lang="en-US" dirty="0" err="1" smtClean="0"/>
              <a:t>recognising</a:t>
            </a:r>
            <a:r>
              <a:rPr lang="en-US" baseline="0" dirty="0" smtClean="0"/>
              <a:t> letters and sounds before sounding them out and forming them; </a:t>
            </a:r>
            <a:r>
              <a:rPr lang="en-US" dirty="0" smtClean="0"/>
              <a:t>the basic mechanisms of handwriting </a:t>
            </a:r>
          </a:p>
          <a:p>
            <a:pPr marL="171450" indent="-171450">
              <a:buFont typeface="Arial"/>
              <a:buChar char="•"/>
            </a:pPr>
            <a:r>
              <a:rPr lang="en-US" dirty="0" smtClean="0"/>
              <a:t>Then one</a:t>
            </a:r>
            <a:r>
              <a:rPr lang="en-US" baseline="0" dirty="0" smtClean="0"/>
              <a:t> of the main differences </a:t>
            </a:r>
            <a:r>
              <a:rPr lang="en-US" baseline="0" dirty="0" err="1" smtClean="0"/>
              <a:t>vs</a:t>
            </a:r>
            <a:r>
              <a:rPr lang="en-US" baseline="0" dirty="0" smtClean="0"/>
              <a:t> L1 literacy development is that we need to focus more of word study; building vocabulary as learners need to have words to express their ideas, orally and in written form in particular spelling practice. </a:t>
            </a:r>
          </a:p>
          <a:p>
            <a:pPr marL="171450" indent="-171450">
              <a:buFont typeface="Arial"/>
              <a:buChar char="•"/>
            </a:pPr>
            <a:r>
              <a:rPr lang="en-US" baseline="0" dirty="0" smtClean="0"/>
              <a:t>Concepts of print is where learners get an </a:t>
            </a:r>
            <a:r>
              <a:rPr lang="en-US" dirty="0" smtClean="0"/>
              <a:t>awareness that successful writing depends on effective communication. Clear hand</a:t>
            </a:r>
            <a:r>
              <a:rPr lang="en-US" baseline="0" dirty="0" smtClean="0"/>
              <a:t> writing, sentences. </a:t>
            </a:r>
            <a:r>
              <a:rPr lang="en-US" dirty="0" smtClean="0"/>
              <a:t> Here</a:t>
            </a:r>
            <a:r>
              <a:rPr lang="en-US" baseline="0" dirty="0" smtClean="0"/>
              <a:t> w</a:t>
            </a:r>
            <a:r>
              <a:rPr lang="en-US" dirty="0" smtClean="0"/>
              <a:t>riting is mainly for personal pleasure and for an immediate audience e.g. parents and teachers.</a:t>
            </a:r>
            <a:r>
              <a:rPr lang="en-US" baseline="0" dirty="0" smtClean="0"/>
              <a:t> </a:t>
            </a:r>
          </a:p>
          <a:p>
            <a:pPr marL="171450" indent="-171450">
              <a:buFont typeface="Arial"/>
              <a:buChar char="•"/>
            </a:pPr>
            <a:r>
              <a:rPr lang="en-US" baseline="0" dirty="0" smtClean="0"/>
              <a:t>Text :</a:t>
            </a:r>
            <a:r>
              <a:rPr lang="en-US" dirty="0" smtClean="0"/>
              <a:t>Children develop a greater sense of audience. Structures of writing become more distinct; writing begins to be better organized and to become more formal. They develop an increasing awareness of audience, purpose, genre and appropriateness.</a:t>
            </a:r>
          </a:p>
          <a:p>
            <a:pPr marL="0" indent="0">
              <a:buFont typeface="Arial"/>
              <a:buNone/>
            </a:pPr>
            <a:endParaRPr lang="en-US" dirty="0" smtClean="0"/>
          </a:p>
          <a:p>
            <a:r>
              <a:rPr lang="en-US" dirty="0" smtClean="0"/>
              <a:t>When children learn to write in their first language (L1), it is widely acknowledged that they go through a number of general stages;</a:t>
            </a:r>
            <a:r>
              <a:rPr lang="en-US" baseline="0" dirty="0" smtClean="0"/>
              <a:t> but there </a:t>
            </a:r>
            <a:r>
              <a:rPr lang="en-US" dirty="0" smtClean="0"/>
              <a:t>are not discrete or age-bound and vary in different cultural and educational contexts. They may be briefly characterized as </a:t>
            </a:r>
            <a:r>
              <a:rPr lang="en-US" dirty="0" err="1" smtClean="0"/>
              <a:t>follows:IMPACTED</a:t>
            </a:r>
            <a:r>
              <a:rPr lang="en-US" baseline="0" dirty="0" smtClean="0"/>
              <a:t> BY</a:t>
            </a:r>
            <a:endParaRPr lang="en-US" dirty="0" smtClean="0"/>
          </a:p>
          <a:p>
            <a:pPr marL="285750" indent="-285750">
              <a:lnSpc>
                <a:spcPct val="120000"/>
              </a:lnSpc>
              <a:buFont typeface="Arial"/>
              <a:buChar char="•"/>
            </a:pPr>
            <a:r>
              <a:rPr lang="en-US" sz="1200" b="1" dirty="0" smtClean="0">
                <a:solidFill>
                  <a:srgbClr val="000000"/>
                </a:solidFill>
              </a:rPr>
              <a:t>Physical factors</a:t>
            </a:r>
          </a:p>
          <a:p>
            <a:pPr marL="285750" indent="-285750">
              <a:lnSpc>
                <a:spcPct val="120000"/>
              </a:lnSpc>
              <a:buFont typeface="Arial"/>
              <a:buChar char="•"/>
            </a:pPr>
            <a:r>
              <a:rPr lang="en-US" sz="1200" b="1" dirty="0" smtClean="0">
                <a:solidFill>
                  <a:srgbClr val="000000"/>
                </a:solidFill>
              </a:rPr>
              <a:t>Psychological factors</a:t>
            </a:r>
          </a:p>
          <a:p>
            <a:pPr marL="285750" indent="-285750">
              <a:lnSpc>
                <a:spcPct val="120000"/>
              </a:lnSpc>
              <a:buFont typeface="Arial"/>
              <a:buChar char="•"/>
            </a:pPr>
            <a:r>
              <a:rPr lang="en-US" sz="1200" b="1" dirty="0" smtClean="0">
                <a:solidFill>
                  <a:srgbClr val="000000"/>
                </a:solidFill>
              </a:rPr>
              <a:t>Linguistic factors</a:t>
            </a:r>
          </a:p>
          <a:p>
            <a:pPr marL="285750" indent="-285750">
              <a:lnSpc>
                <a:spcPct val="120000"/>
              </a:lnSpc>
              <a:buFont typeface="Arial"/>
              <a:buChar char="•"/>
            </a:pPr>
            <a:r>
              <a:rPr lang="en-US" sz="1200" b="1" dirty="0" smtClean="0">
                <a:solidFill>
                  <a:srgbClr val="000000"/>
                </a:solidFill>
              </a:rPr>
              <a:t>Cognitive factors</a:t>
            </a:r>
          </a:p>
          <a:p>
            <a:pPr marL="285750" indent="-285750">
              <a:lnSpc>
                <a:spcPct val="120000"/>
              </a:lnSpc>
              <a:buFont typeface="Arial"/>
              <a:buChar char="•"/>
            </a:pPr>
            <a:r>
              <a:rPr lang="en-US" sz="1200" b="1" dirty="0" smtClean="0">
                <a:solidFill>
                  <a:srgbClr val="000000"/>
                </a:solidFill>
              </a:rPr>
              <a:t>Cultural factors</a:t>
            </a:r>
          </a:p>
          <a:p>
            <a:endParaRPr lang="en-US" dirty="0" smtClean="0"/>
          </a:p>
          <a:p>
            <a:endParaRPr lang="en-US" dirty="0" smtClean="0"/>
          </a:p>
          <a:p>
            <a:pPr marL="171450" indent="-171450">
              <a:buFont typeface="Arial"/>
              <a:buChar char="•"/>
            </a:pPr>
            <a:r>
              <a:rPr lang="en-US" dirty="0" smtClean="0"/>
              <a:t>Getting ready: Children acquire manual skills and learn the basic mechanisms of handwriting and spelling. They may also be taught synthetic phonics as part of a systematic initiation into reading and writing.</a:t>
            </a:r>
          </a:p>
          <a:p>
            <a:pPr marL="171450" indent="-171450">
              <a:buFont typeface="Arial"/>
              <a:buChar char="•"/>
            </a:pPr>
            <a:r>
              <a:rPr lang="en-US" dirty="0" smtClean="0"/>
              <a:t>Writing for me: Writing is personal, colloquial, situational, linear and context-bound. Children may be willing to alter spelling but not to revise, re-draft or edit their work. Writing is mainly for personal pleasure and for an immediate audience e.g. parents and teachers.</a:t>
            </a:r>
          </a:p>
          <a:p>
            <a:pPr marL="171450" indent="-171450">
              <a:buFont typeface="Arial"/>
              <a:buChar char="•"/>
            </a:pPr>
            <a:r>
              <a:rPr lang="en-US" dirty="0" smtClean="0"/>
              <a:t>Writing for others: Children develop a greater sense of audience. This raises awareness that successful writing depends on effective communication rather than satisfaction with self.   Structures of writing and speech become more distinct; writing begins to be better organized and to become more formal. Children’s writing e.g. early attempts at stories, begins to reflect what they are reading.</a:t>
            </a:r>
          </a:p>
          <a:p>
            <a:pPr marL="171450" indent="-171450">
              <a:buFont typeface="Arial"/>
              <a:buChar char="•"/>
            </a:pPr>
            <a:r>
              <a:rPr lang="en-US" dirty="0" smtClean="0"/>
              <a:t>A world of writing: Children are exposed to, and learn to use, an ever-expanding range of writing styles. They develop an increasing awareness of audience, purpose, genre and appropriateness.</a:t>
            </a:r>
          </a:p>
          <a:p>
            <a:endParaRPr lang="en-US" dirty="0" smtClean="0"/>
          </a:p>
          <a:p>
            <a:endParaRPr lang="en-US" dirty="0" smtClean="0"/>
          </a:p>
          <a:p>
            <a:endParaRPr lang="en-US" dirty="0"/>
          </a:p>
        </p:txBody>
      </p:sp>
    </p:spTree>
    <p:extLst>
      <p:ext uri="{BB962C8B-B14F-4D97-AF65-F5344CB8AC3E}">
        <p14:creationId xmlns:p14="http://schemas.microsoft.com/office/powerpoint/2010/main" val="844922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r>
              <a:rPr lang="en-US" b="1" dirty="0" smtClean="0"/>
              <a:t>Now before we finish our journey</a:t>
            </a:r>
            <a:r>
              <a:rPr lang="en-US" b="1" baseline="0" dirty="0" smtClean="0"/>
              <a:t> I believe it’s worth it to point out 6ts</a:t>
            </a:r>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412321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30000"/>
              </a:lnSpc>
              <a:spcBef>
                <a:spcPct val="30000"/>
              </a:spcBef>
              <a:spcAft>
                <a:spcPct val="0"/>
              </a:spcAft>
              <a:buClr>
                <a:srgbClr val="000000"/>
              </a:buClr>
              <a:buSzPct val="100000"/>
              <a:buFont typeface="Times New Roman" panose="02020603050405020304" pitchFamily="18" charset="0"/>
              <a:buNone/>
              <a:tabLst/>
              <a:defRPr/>
            </a:pPr>
            <a:r>
              <a:rPr lang="en-GB" baseline="0" dirty="0" smtClean="0"/>
              <a:t>The initial stages of learning to write might be basic, as basic as copying. However even at this early stage is important that writing activities are made meaningful, and are cognitively engaging As learners progress and start writing short text provide them with the guidance needed for creating. Make the implicit explicit; make visible what they need to do to meet the expectation/ tasks. Only if they feel enable and can succeed they will build confidence and enthusiasm for writing.. These are essentials to empower our learners to use language effective in real life and…create  love for writing! </a:t>
            </a:r>
          </a:p>
          <a:p>
            <a:pPr>
              <a:lnSpc>
                <a:spcPct val="130000"/>
              </a:lnSpc>
            </a:pPr>
            <a:endParaRPr lang="en-US" sz="1200" dirty="0" smtClean="0">
              <a:solidFill>
                <a:srgbClr val="000000"/>
              </a:solidFill>
              <a:latin typeface="Verdana"/>
              <a:cs typeface="Verdana"/>
            </a:endParaRPr>
          </a:p>
          <a:p>
            <a:pPr>
              <a:lnSpc>
                <a:spcPct val="130000"/>
              </a:lnSpc>
            </a:pPr>
            <a:r>
              <a:rPr lang="en-US" sz="1200" b="1" smtClean="0">
                <a:solidFill>
                  <a:srgbClr val="000000"/>
                </a:solidFill>
                <a:latin typeface="Verdana"/>
                <a:cs typeface="Verdana"/>
              </a:rPr>
              <a:t>The writing journey </a:t>
            </a:r>
            <a:r>
              <a:rPr lang="en-US" sz="1200" b="1" dirty="0" smtClean="0">
                <a:solidFill>
                  <a:srgbClr val="000000"/>
                </a:solidFill>
                <a:latin typeface="Verdana"/>
                <a:cs typeface="Verdana"/>
              </a:rPr>
              <a:t>from copying </a:t>
            </a:r>
            <a:r>
              <a:rPr lang="en-US" sz="1200" b="1" baseline="0" dirty="0" smtClean="0">
                <a:solidFill>
                  <a:srgbClr val="000000"/>
                </a:solidFill>
                <a:latin typeface="Verdana"/>
                <a:cs typeface="Verdana"/>
              </a:rPr>
              <a:t> to creating is of utmost </a:t>
            </a:r>
            <a:r>
              <a:rPr lang="en-US" sz="1200" b="1" dirty="0" smtClean="0">
                <a:solidFill>
                  <a:srgbClr val="000000"/>
                </a:solidFill>
                <a:latin typeface="Verdana"/>
                <a:cs typeface="Verdana"/>
              </a:rPr>
              <a:t>important but it is where it can take them that counts</a:t>
            </a:r>
            <a:r>
              <a:rPr lang="en-US" sz="1600" b="1" baseline="0" dirty="0" smtClean="0">
                <a:solidFill>
                  <a:srgbClr val="000000"/>
                </a:solidFill>
                <a:latin typeface="Verdana"/>
                <a:cs typeface="Verdana"/>
              </a:rPr>
              <a:t> the </a:t>
            </a:r>
            <a:r>
              <a:rPr lang="en-US" sz="1600" b="1" baseline="0" smtClean="0">
                <a:solidFill>
                  <a:srgbClr val="000000"/>
                </a:solidFill>
                <a:latin typeface="Verdana"/>
                <a:cs typeface="Verdana"/>
              </a:rPr>
              <a:t>most!! </a:t>
            </a:r>
            <a:endParaRPr lang="en-US" sz="1600" b="1" baseline="0" dirty="0" smtClean="0">
              <a:solidFill>
                <a:srgbClr val="000000"/>
              </a:solidFill>
              <a:latin typeface="Verdana"/>
              <a:cs typeface="Verdana"/>
            </a:endParaRPr>
          </a:p>
          <a:p>
            <a:pPr>
              <a:lnSpc>
                <a:spcPct val="130000"/>
              </a:lnSpc>
            </a:pPr>
            <a:r>
              <a:rPr lang="en-US" sz="1600" baseline="0" dirty="0" smtClean="0">
                <a:solidFill>
                  <a:srgbClr val="000000"/>
                </a:solidFill>
                <a:latin typeface="Verdana"/>
                <a:cs typeface="Verdana"/>
              </a:rPr>
              <a:t/>
            </a:r>
            <a:br>
              <a:rPr lang="en-US" sz="1600" baseline="0" dirty="0" smtClean="0">
                <a:solidFill>
                  <a:srgbClr val="000000"/>
                </a:solidFill>
                <a:latin typeface="Verdana"/>
                <a:cs typeface="Verdana"/>
              </a:rPr>
            </a:br>
            <a:endParaRPr lang="en-US" sz="1600" dirty="0">
              <a:solidFill>
                <a:srgbClr val="000000"/>
              </a:solidFill>
              <a:latin typeface="Verdana"/>
              <a:cs typeface="Verdana"/>
            </a:endParaRPr>
          </a:p>
        </p:txBody>
      </p:sp>
    </p:spTree>
    <p:extLst>
      <p:ext uri="{BB962C8B-B14F-4D97-AF65-F5344CB8AC3E}">
        <p14:creationId xmlns:p14="http://schemas.microsoft.com/office/powerpoint/2010/main" val="80948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1</a:t>
            </a:r>
            <a:endParaRPr lang="en-US" dirty="0"/>
          </a:p>
        </p:txBody>
      </p:sp>
      <p:sp>
        <p:nvSpPr>
          <p:cNvPr id="4" name="Slide Number Placeholder 3"/>
          <p:cNvSpPr>
            <a:spLocks noGrp="1"/>
          </p:cNvSpPr>
          <p:nvPr>
            <p:ph type="sldNum" sz="quarter" idx="10"/>
          </p:nvPr>
        </p:nvSpPr>
        <p:spPr/>
        <p:txBody>
          <a:bodyPr/>
          <a:lstStyle/>
          <a:p>
            <a:fld id="{CA842417-133D-42BF-B7C8-4C67396B1270}" type="slidenum">
              <a:rPr lang="en-GB" smtClean="0"/>
              <a:t>4</a:t>
            </a:fld>
            <a:endParaRPr lang="en-GB"/>
          </a:p>
        </p:txBody>
      </p:sp>
    </p:spTree>
    <p:extLst>
      <p:ext uri="{BB962C8B-B14F-4D97-AF65-F5344CB8AC3E}">
        <p14:creationId xmlns:p14="http://schemas.microsoft.com/office/powerpoint/2010/main" val="28123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Exams are set.. Even though that </a:t>
            </a:r>
            <a:r>
              <a:rPr lang="en-US" sz="1200" dirty="0" err="1" smtClean="0"/>
              <a:t>mgiht</a:t>
            </a:r>
            <a:r>
              <a:rPr lang="en-US" sz="1200" dirty="0" smtClean="0"/>
              <a:t> be far from ideal </a:t>
            </a:r>
            <a:r>
              <a:rPr lang="en-US" sz="1200" dirty="0" err="1" smtClean="0"/>
              <a:t>qo</a:t>
            </a:r>
            <a:r>
              <a:rPr lang="en-US" sz="1200" baseline="0" dirty="0" smtClean="0"/>
              <a:t> what we can have an impact on is what we </a:t>
            </a:r>
            <a:r>
              <a:rPr lang="en-US" sz="1200" baseline="0" dirty="0" err="1" smtClean="0"/>
              <a:t>doin</a:t>
            </a:r>
            <a:r>
              <a:rPr lang="en-US" sz="1200" baseline="0" dirty="0" smtClean="0"/>
              <a:t> our daily practice, the informal assessment.</a:t>
            </a:r>
          </a:p>
          <a:p>
            <a:endParaRPr lang="en-US" sz="1200" baseline="0" dirty="0" smtClean="0"/>
          </a:p>
          <a:p>
            <a:r>
              <a:rPr lang="en-US" sz="1200" baseline="0" dirty="0" smtClean="0"/>
              <a:t>So as </a:t>
            </a:r>
            <a:r>
              <a:rPr lang="en-US" sz="1200" baseline="0" dirty="0" err="1" smtClean="0"/>
              <a:t>rewmeber</a:t>
            </a:r>
            <a:r>
              <a:rPr lang="en-US" sz="1200" baseline="0" dirty="0" smtClean="0"/>
              <a:t> </a:t>
            </a:r>
            <a:r>
              <a:rPr lang="en-US" sz="1200" baseline="0" dirty="0" err="1" smtClean="0"/>
              <a:t>ost</a:t>
            </a:r>
            <a:r>
              <a:rPr lang="en-US" sz="1200" baseline="0" dirty="0" smtClean="0"/>
              <a:t> of you states that </a:t>
            </a:r>
            <a:r>
              <a:rPr lang="en-US" sz="1200" baseline="0" dirty="0" err="1" smtClean="0"/>
              <a:t>dfamilairy</a:t>
            </a:r>
            <a:r>
              <a:rPr lang="en-US" sz="1200" baseline="0" dirty="0" smtClean="0"/>
              <a:t> with the exam helped you and that’s also a major </a:t>
            </a:r>
            <a:r>
              <a:rPr lang="en-US" sz="1200" baseline="0" dirty="0" err="1" smtClean="0"/>
              <a:t>factoer</a:t>
            </a:r>
            <a:r>
              <a:rPr lang="en-US" sz="1200" baseline="0" dirty="0" smtClean="0"/>
              <a:t> in </a:t>
            </a:r>
            <a:r>
              <a:rPr lang="en-US" sz="1200" baseline="0" dirty="0" err="1" smtClean="0"/>
              <a:t>reudting</a:t>
            </a:r>
            <a:r>
              <a:rPr lang="en-US" sz="1200" baseline="0" dirty="0" smtClean="0"/>
              <a:t> anxiety in young learners </a:t>
            </a:r>
            <a:r>
              <a:rPr lang="en-US" sz="1200" baseline="0" dirty="0" err="1" smtClean="0"/>
              <a:t>wghen</a:t>
            </a:r>
            <a:r>
              <a:rPr lang="en-US" sz="1200" baseline="0" dirty="0" smtClean="0"/>
              <a:t> taking exams..</a:t>
            </a:r>
          </a:p>
          <a:p>
            <a:r>
              <a:rPr lang="en-US" sz="1200" baseline="0" dirty="0" smtClean="0"/>
              <a:t>We can look at using practice </a:t>
            </a:r>
            <a:r>
              <a:rPr lang="en-US" sz="1200" baseline="0" dirty="0" err="1" smtClean="0"/>
              <a:t>mateirals</a:t>
            </a:r>
            <a:r>
              <a:rPr lang="en-US" sz="1200" baseline="0" dirty="0" smtClean="0"/>
              <a:t> that are similar to the test format but only use </a:t>
            </a:r>
            <a:endParaRPr lang="en-US" dirty="0"/>
          </a:p>
        </p:txBody>
      </p:sp>
      <p:sp>
        <p:nvSpPr>
          <p:cNvPr id="4" name="Slide Number Placeholder 3"/>
          <p:cNvSpPr>
            <a:spLocks noGrp="1"/>
          </p:cNvSpPr>
          <p:nvPr>
            <p:ph type="sldNum" sz="quarter" idx="10"/>
          </p:nvPr>
        </p:nvSpPr>
        <p:spPr/>
        <p:txBody>
          <a:bodyPr/>
          <a:lstStyle/>
          <a:p>
            <a:fld id="{CA842417-133D-42BF-B7C8-4C67396B1270}" type="slidenum">
              <a:rPr lang="en-GB" smtClean="0"/>
              <a:t>32</a:t>
            </a:fld>
            <a:endParaRPr lang="en-GB"/>
          </a:p>
        </p:txBody>
      </p:sp>
    </p:spTree>
    <p:extLst>
      <p:ext uri="{BB962C8B-B14F-4D97-AF65-F5344CB8AC3E}">
        <p14:creationId xmlns:p14="http://schemas.microsoft.com/office/powerpoint/2010/main" val="70757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fb</a:t>
            </a:r>
          </a:p>
          <a:p>
            <a:r>
              <a:rPr lang="en-US" dirty="0" smtClean="0"/>
              <a:t>Reflect: what level useful for? </a:t>
            </a:r>
          </a:p>
          <a:p>
            <a:r>
              <a:rPr lang="en-US" dirty="0" smtClean="0"/>
              <a:t>Prerequisite:</a:t>
            </a:r>
            <a:r>
              <a:rPr lang="en-US" baseline="0" dirty="0" smtClean="0"/>
              <a:t> have vocab knowledge; can read and write. </a:t>
            </a:r>
            <a:endParaRPr lang="en-US" dirty="0"/>
          </a:p>
        </p:txBody>
      </p:sp>
      <p:sp>
        <p:nvSpPr>
          <p:cNvPr id="4" name="Slide Number Placeholder 3"/>
          <p:cNvSpPr>
            <a:spLocks noGrp="1"/>
          </p:cNvSpPr>
          <p:nvPr>
            <p:ph type="sldNum" sz="quarter" idx="10"/>
          </p:nvPr>
        </p:nvSpPr>
        <p:spPr/>
        <p:txBody>
          <a:bodyPr/>
          <a:lstStyle/>
          <a:p>
            <a:fld id="{CA842417-133D-42BF-B7C8-4C67396B1270}" type="slidenum">
              <a:rPr lang="en-GB" smtClean="0"/>
              <a:t>5</a:t>
            </a:fld>
            <a:endParaRPr lang="en-GB"/>
          </a:p>
        </p:txBody>
      </p:sp>
    </p:spTree>
    <p:extLst>
      <p:ext uri="{BB962C8B-B14F-4D97-AF65-F5344CB8AC3E}">
        <p14:creationId xmlns:p14="http://schemas.microsoft.com/office/powerpoint/2010/main" val="1122832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42417-133D-42BF-B7C8-4C67396B1270}" type="slidenum">
              <a:rPr lang="en-GB" smtClean="0"/>
              <a:t>6</a:t>
            </a:fld>
            <a:endParaRPr lang="en-GB"/>
          </a:p>
        </p:txBody>
      </p:sp>
    </p:spTree>
    <p:extLst>
      <p:ext uri="{BB962C8B-B14F-4D97-AF65-F5344CB8AC3E}">
        <p14:creationId xmlns:p14="http://schemas.microsoft.com/office/powerpoint/2010/main" val="627755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b="1" dirty="0" smtClean="0"/>
              <a:t>Activity</a:t>
            </a:r>
            <a:r>
              <a:rPr lang="en-US" b="1" baseline="0" dirty="0" smtClean="0"/>
              <a:t> 2- Stem Sentence/ </a:t>
            </a:r>
            <a:r>
              <a:rPr lang="en-US" dirty="0" smtClean="0"/>
              <a:t>Sentence</a:t>
            </a:r>
            <a:r>
              <a:rPr lang="en-US" baseline="0" dirty="0" smtClean="0"/>
              <a:t> starter: </a:t>
            </a:r>
          </a:p>
          <a:p>
            <a:r>
              <a:rPr lang="en-US" baseline="0" dirty="0" smtClean="0"/>
              <a:t>-Alone </a:t>
            </a:r>
          </a:p>
          <a:p>
            <a:r>
              <a:rPr lang="en-US" baseline="0" dirty="0" smtClean="0"/>
              <a:t>-Pair combine</a:t>
            </a:r>
          </a:p>
          <a:p>
            <a:r>
              <a:rPr lang="en-US" baseline="0" dirty="0" smtClean="0"/>
              <a:t>-Check next slide – feedback </a:t>
            </a:r>
          </a:p>
          <a:p>
            <a:endParaRPr lang="en-US" baseline="0" dirty="0" smtClean="0"/>
          </a:p>
        </p:txBody>
      </p:sp>
      <p:sp>
        <p:nvSpPr>
          <p:cNvPr id="4" name="Slide Number Placeholder 3"/>
          <p:cNvSpPr>
            <a:spLocks noGrp="1"/>
          </p:cNvSpPr>
          <p:nvPr>
            <p:ph type="sldNum" sz="quarter" idx="10"/>
          </p:nvPr>
        </p:nvSpPr>
        <p:spPr/>
        <p:txBody>
          <a:bodyPr/>
          <a:lstStyle/>
          <a:p>
            <a:fld id="{CA842417-133D-42BF-B7C8-4C67396B1270}" type="slidenum">
              <a:rPr lang="en-GB" smtClean="0"/>
              <a:t>7</a:t>
            </a:fld>
            <a:endParaRPr lang="en-GB"/>
          </a:p>
        </p:txBody>
      </p:sp>
    </p:spTree>
    <p:extLst>
      <p:ext uri="{BB962C8B-B14F-4D97-AF65-F5344CB8AC3E}">
        <p14:creationId xmlns:p14="http://schemas.microsoft.com/office/powerpoint/2010/main" val="45801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14563" y="-11796713"/>
            <a:ext cx="18021301" cy="12482513"/>
          </a:xfrm>
        </p:spPr>
      </p:sp>
      <p:sp>
        <p:nvSpPr>
          <p:cNvPr id="3" name="Notes Placeholder 2"/>
          <p:cNvSpPr>
            <a:spLocks noGrp="1"/>
          </p:cNvSpPr>
          <p:nvPr>
            <p:ph type="body" idx="1"/>
          </p:nvPr>
        </p:nvSpPr>
        <p:spPr/>
        <p:txBody>
          <a:bodyPr/>
          <a:lstStyle/>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1" u="sng" dirty="0" smtClean="0">
                <a:solidFill>
                  <a:srgbClr val="4E4E4E"/>
                </a:solidFill>
                <a:latin typeface="Verdana" panose="020B0604030504040204" pitchFamily="34" charset="0"/>
                <a:ea typeface="Verdana" panose="020B0604030504040204" pitchFamily="34" charset="0"/>
                <a:cs typeface="Verdana" panose="020B0604030504040204" pitchFamily="34" charset="0"/>
              </a:rPr>
              <a:t>CHECK- similar?</a:t>
            </a:r>
          </a:p>
          <a:p>
            <a:r>
              <a:rPr lang="en-US" sz="1200" b="0" i="0" u="none" strike="noStrike" kern="120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So </a:t>
            </a:r>
            <a:r>
              <a:rPr lang="en-US" sz="1200" b="0" i="0" u="none" strike="noStrike" kern="1200" baseline="0" dirty="0" smtClean="0">
                <a:solidFill>
                  <a:srgbClr val="000000"/>
                </a:solidFill>
                <a:latin typeface="Times New Roman" panose="02020603050405020304" pitchFamily="18" charset="0"/>
                <a:ea typeface="+mn-ea"/>
                <a:cs typeface="+mn-cs"/>
              </a:rPr>
              <a:t>the term “literacy” refers to the ability to read and write and covers a range of skills. A literate person can understand printed words, numbers, and images, and can also create these to communicate a message. Another equally important ability is to express thoughts, feelings, and ideas. So a literate person, as well as being able to read and write, also has listening skills, can discuss what they have read, seen, and heard, and is able to interpret the information using their own experiences and knowledge.   Children learn to speak their mother tongue quickly, but acquiring reading and writing skills is a slower process, taking years of practice and effort. Being able to interpret texts and communicate ideas effectively is even more demanding.</a:t>
            </a:r>
          </a:p>
          <a:p>
            <a:r>
              <a:rPr lang="en-US" sz="1200" b="0" i="0" u="none" strike="noStrike" kern="1200" baseline="0" dirty="0" smtClean="0">
                <a:solidFill>
                  <a:srgbClr val="000000"/>
                </a:solidFill>
                <a:latin typeface="Times New Roman" panose="02020603050405020304" pitchFamily="18" charset="0"/>
                <a:ea typeface="+mn-ea"/>
                <a:cs typeface="+mn-cs"/>
              </a:rPr>
              <a:t>How long it takes varies greatly among children, depending largely on their age and previous experiences. </a:t>
            </a:r>
          </a:p>
          <a:p>
            <a:endParaRPr lang="en-US" sz="1200" b="0" i="0" u="none" strike="noStrike" kern="1200" baseline="0" dirty="0" smtClean="0">
              <a:solidFill>
                <a:srgbClr val="000000"/>
              </a:solidFill>
              <a:latin typeface="Times New Roman" panose="02020603050405020304" pitchFamily="18" charset="0"/>
              <a:ea typeface="+mn-ea"/>
              <a:cs typeface="+mn-cs"/>
            </a:endParaRPr>
          </a:p>
          <a:p>
            <a:r>
              <a:rPr lang="en-US" sz="1200" b="0" i="0" u="none" strike="noStrike" kern="1200" baseline="0" dirty="0" smtClean="0">
                <a:solidFill>
                  <a:srgbClr val="000000"/>
                </a:solidFill>
                <a:latin typeface="Times New Roman" panose="02020603050405020304" pitchFamily="18" charset="0"/>
                <a:ea typeface="+mn-ea"/>
                <a:cs typeface="+mn-cs"/>
              </a:rPr>
              <a:t>Literacy is arguably the most important part of education because without it, children could not acquire or communicate knowledge. Reading, writing, listening, and speaking are essential skills regardless of the topic, so literacy development is crucial for all subjects, not just English. </a:t>
            </a:r>
          </a:p>
          <a:p>
            <a:endParaRPr lang="en-US" sz="1200" b="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Literacy skills for the majority of learners start developing first in L1 but they are transferable, in general you can say kids only need to get literate once but the ease of transferability depends greatly on the nature of the L1 (similarities in written systems </a:t>
            </a:r>
            <a:r>
              <a:rPr lang="en-US" sz="1200" b="0" baseline="0" dirty="0" err="1" smtClean="0">
                <a:solidFill>
                  <a:srgbClr val="4E4E4E"/>
                </a:solidFill>
                <a:latin typeface="Verdana" panose="020B0604030504040204" pitchFamily="34" charset="0"/>
                <a:ea typeface="Verdana" panose="020B0604030504040204" pitchFamily="34" charset="0"/>
                <a:cs typeface="Verdana" panose="020B0604030504040204" pitchFamily="34" charset="0"/>
              </a:rPr>
              <a:t>eg</a:t>
            </a:r>
            <a:r>
              <a:rPr lang="en-US" sz="1200" b="0"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 </a:t>
            </a:r>
            <a:r>
              <a:rPr lang="en-NZ" sz="1200" kern="1200" dirty="0" smtClean="0">
                <a:solidFill>
                  <a:srgbClr val="000000"/>
                </a:solidFill>
                <a:effectLst/>
                <a:latin typeface="Times New Roman" panose="02020603050405020304" pitchFamily="18" charset="0"/>
                <a:ea typeface="+mn-ea"/>
                <a:cs typeface="+mn-cs"/>
              </a:rPr>
              <a:t>As you already know, learning is not a liniar process so even though writing is often the last skill to address in our weekly literacy plan, it’s usually not the last skill we teach YLs. With very young learners reading and writing are </a:t>
            </a:r>
            <a:r>
              <a:rPr lang="en-NZ" sz="1200" b="1" kern="1200" dirty="0" smtClean="0">
                <a:solidFill>
                  <a:srgbClr val="000000"/>
                </a:solidFill>
                <a:effectLst/>
                <a:latin typeface="Times New Roman" panose="02020603050405020304" pitchFamily="18" charset="0"/>
                <a:ea typeface="+mn-ea"/>
                <a:cs typeface="+mn-cs"/>
              </a:rPr>
              <a:t>often taught in parallel </a:t>
            </a:r>
            <a:r>
              <a:rPr lang="en-NZ" sz="1200" kern="1200" dirty="0" smtClean="0">
                <a:solidFill>
                  <a:srgbClr val="000000"/>
                </a:solidFill>
                <a:effectLst/>
                <a:latin typeface="Times New Roman" panose="02020603050405020304" pitchFamily="18" charset="0"/>
                <a:ea typeface="+mn-ea"/>
                <a:cs typeface="+mn-cs"/>
              </a:rPr>
              <a:t>as they seem to enjoy playing with letters and playing pretend writing when they are very young. With older young learners before</a:t>
            </a:r>
            <a:r>
              <a:rPr lang="en-NZ" sz="1200" kern="1200" baseline="0" dirty="0" smtClean="0">
                <a:solidFill>
                  <a:srgbClr val="000000"/>
                </a:solidFill>
                <a:effectLst/>
                <a:latin typeface="Times New Roman" panose="02020603050405020304" pitchFamily="18" charset="0"/>
                <a:ea typeface="+mn-ea"/>
                <a:cs typeface="+mn-cs"/>
              </a:rPr>
              <a:t> </a:t>
            </a:r>
            <a:r>
              <a:rPr lang="en-NZ" sz="1200" kern="1200" dirty="0" smtClean="0">
                <a:solidFill>
                  <a:srgbClr val="000000"/>
                </a:solidFill>
                <a:effectLst/>
                <a:latin typeface="Times New Roman" panose="02020603050405020304" pitchFamily="18" charset="0"/>
                <a:ea typeface="+mn-ea"/>
                <a:cs typeface="+mn-cs"/>
              </a:rPr>
              <a:t>writing to communicate their ideas &amp; opinions it helps if you teach the others skills on the topic before, just to ensure they are scaffoled with content and ideas and that comprehension proceeds production. </a:t>
            </a:r>
            <a:r>
              <a:rPr lang="en-NZ" sz="1200" kern="1200" baseline="0" dirty="0" smtClean="0">
                <a:solidFill>
                  <a:srgbClr val="000000"/>
                </a:solidFill>
                <a:effectLst/>
                <a:latin typeface="Times New Roman" panose="02020603050405020304" pitchFamily="18" charset="0"/>
                <a:ea typeface="+mn-ea"/>
                <a:cs typeface="+mn-cs"/>
              </a:rPr>
              <a:t>  </a:t>
            </a:r>
            <a:r>
              <a:rPr lang="en-NZ" sz="1200" kern="1200" dirty="0" smtClean="0">
                <a:solidFill>
                  <a:srgbClr val="000000"/>
                </a:solidFill>
                <a:effectLst/>
                <a:latin typeface="Times New Roman" panose="02020603050405020304" pitchFamily="18" charset="0"/>
                <a:ea typeface="+mn-ea"/>
                <a:cs typeface="+mn-cs"/>
              </a:rPr>
              <a:t>Regardless of the age group though, </a:t>
            </a:r>
            <a:r>
              <a:rPr lang="en-NZ" sz="1200" b="1" kern="1200" dirty="0" smtClean="0">
                <a:solidFill>
                  <a:srgbClr val="000000"/>
                </a:solidFill>
                <a:effectLst/>
                <a:latin typeface="Times New Roman" panose="02020603050405020304" pitchFamily="18" charset="0"/>
                <a:ea typeface="+mn-ea"/>
                <a:cs typeface="+mn-cs"/>
              </a:rPr>
              <a:t>writing definitely seems to be the most neglected skill in the YL and even adult language classroom! </a:t>
            </a: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NZ" sz="1200" kern="1200" dirty="0" smtClean="0">
              <a:solidFill>
                <a:srgbClr val="000000"/>
              </a:solidFill>
              <a:effectLst/>
              <a:latin typeface="Times New Roman" panose="02020603050405020304" pitchFamily="18" charset="0"/>
              <a:ea typeface="+mn-ea"/>
              <a:cs typeface="+mn-cs"/>
            </a:endParaRP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NZ" sz="1200" b="1" kern="1200" dirty="0" smtClean="0">
                <a:solidFill>
                  <a:srgbClr val="000000"/>
                </a:solidFill>
                <a:effectLst/>
                <a:latin typeface="Times New Roman" panose="02020603050405020304" pitchFamily="18" charset="0"/>
                <a:ea typeface="+mn-ea"/>
                <a:cs typeface="+mn-cs"/>
              </a:rPr>
              <a:t>REFLECT</a:t>
            </a:r>
            <a:r>
              <a:rPr lang="en-NZ" sz="1200" b="1" kern="1200" baseline="0" dirty="0" smtClean="0">
                <a:solidFill>
                  <a:srgbClr val="000000"/>
                </a:solidFill>
                <a:effectLst/>
                <a:latin typeface="Times New Roman" panose="02020603050405020304" pitchFamily="18" charset="0"/>
                <a:ea typeface="+mn-ea"/>
                <a:cs typeface="+mn-cs"/>
              </a:rPr>
              <a:t> ON TASK: Would you bea ble to use an activity like “Sentence stems/ starters” in your class? Why useful? because it can sometimes be difficult to start a sentence to express and idea so this helps them start/ think and provides a framework/ scaffolding. </a:t>
            </a: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NZ" sz="1200" b="1" kern="1200" baseline="0" dirty="0" smtClean="0">
                <a:solidFill>
                  <a:srgbClr val="000000"/>
                </a:solidFill>
                <a:effectLst/>
                <a:latin typeface="Times New Roman" panose="02020603050405020304" pitchFamily="18" charset="0"/>
                <a:ea typeface="+mn-ea"/>
                <a:cs typeface="+mn-cs"/>
              </a:rPr>
              <a:t>Level?  for learners who’ve got some vocab and grammar skills as they need to think about it all -  appropr vocab, grammar to link, letter formation, directionality, words order ad correct structures. </a:t>
            </a:r>
            <a:endParaRPr lang="en-NZ" sz="1200" b="1" kern="1200" dirty="0" smtClean="0">
              <a:solidFill>
                <a:srgbClr val="000000"/>
              </a:solidFill>
              <a:effectLst/>
              <a:latin typeface="Times New Roman" panose="02020603050405020304" pitchFamily="18" charset="0"/>
              <a:ea typeface="+mn-ea"/>
              <a:cs typeface="+mn-cs"/>
            </a:endParaRP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b="1"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0" marR="0" indent="0" algn="just"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1" u="sng" dirty="0" smtClean="0">
                <a:solidFill>
                  <a:srgbClr val="4E4E4E"/>
                </a:solidFill>
                <a:latin typeface="Verdana" panose="020B0604030504040204" pitchFamily="34" charset="0"/>
                <a:ea typeface="Verdana" panose="020B0604030504040204" pitchFamily="34" charset="0"/>
                <a:cs typeface="Verdana" panose="020B0604030504040204" pitchFamily="34" charset="0"/>
              </a:rPr>
              <a:t>UNESCO </a:t>
            </a:r>
          </a:p>
          <a:p>
            <a:r>
              <a:rPr lang="en-US" sz="1200" kern="1200" dirty="0" smtClean="0">
                <a:solidFill>
                  <a:srgbClr val="333333"/>
                </a:solidFill>
                <a:latin typeface="Times New Roman" panose="02020603050405020304" pitchFamily="18" charset="0"/>
                <a:ea typeface="+mn-ea"/>
                <a:cs typeface="+mn-cs"/>
              </a:rPr>
              <a:t>Literacy is the ability to read, view, write, design, speak and listen in a way that allows you to communicate effectively. The power of literacy lies not just in the ability to read and write, but rather in a person’s capacity to apply these skills to effectively connect,  interpret and discern the intricacies of the world in which they live.</a:t>
            </a:r>
            <a:endParaRPr lang="en-US" sz="1200" b="1" baseline="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36957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333333"/>
                </a:solidFill>
              </a:rPr>
              <a:t>Literacy is the ability to read, view, write, design, speak and listen in a way that allows you to communicate effectively. </a:t>
            </a:r>
            <a:r>
              <a:rPr lang="en-US" sz="1200" b="1" dirty="0" smtClean="0">
                <a:solidFill>
                  <a:srgbClr val="333333"/>
                </a:solidFill>
              </a:rPr>
              <a:t>The power of literacy lies not just in the ability to read and write, but rather in a person’s capacity to apply these skills to effectively connect,  interpret and discern the intricacies of the world in which they live.</a:t>
            </a:r>
          </a:p>
          <a:p>
            <a:endParaRPr lang="en-US" sz="1200" b="1" dirty="0" smtClean="0">
              <a:solidFill>
                <a:srgbClr val="333333"/>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333333"/>
                </a:solidFill>
              </a:rPr>
              <a:t>The world</a:t>
            </a:r>
            <a:r>
              <a:rPr lang="en-US" sz="1200" baseline="0" dirty="0" smtClean="0">
                <a:solidFill>
                  <a:srgbClr val="333333"/>
                </a:solidFill>
              </a:rPr>
              <a:t> is changing and education is changing with it. </a:t>
            </a:r>
            <a:r>
              <a:rPr lang="en-US" sz="1200" dirty="0" smtClean="0">
                <a:solidFill>
                  <a:srgbClr val="333333"/>
                </a:solidFill>
              </a:rPr>
              <a:t>The past decade alone has seen students’ literacy repertoire extend to include </a:t>
            </a:r>
            <a:r>
              <a:rPr lang="en-US" sz="1200" b="1" dirty="0" smtClean="0">
                <a:solidFill>
                  <a:srgbClr val="333333"/>
                </a:solidFill>
              </a:rPr>
              <a:t>visual, digital, media and interactive applications</a:t>
            </a:r>
            <a:r>
              <a:rPr lang="en-US" sz="1200" dirty="0" smtClean="0">
                <a:solidFill>
                  <a:srgbClr val="333333"/>
                </a:solidFill>
              </a:rPr>
              <a:t>. </a:t>
            </a:r>
          </a:p>
          <a:p>
            <a:endParaRPr lang="en-US" dirty="0" smtClean="0"/>
          </a:p>
          <a:p>
            <a:r>
              <a:rPr lang="en-US" sz="1200" b="0" kern="1200" dirty="0" smtClean="0">
                <a:solidFill>
                  <a:srgbClr val="333333"/>
                </a:solidFill>
                <a:latin typeface="Times New Roman" panose="02020603050405020304" pitchFamily="18" charset="0"/>
                <a:ea typeface="+mn-ea"/>
                <a:cs typeface="+mn-cs"/>
              </a:rPr>
              <a:t>The changes that the</a:t>
            </a:r>
            <a:r>
              <a:rPr lang="en-US" sz="1200" b="0" kern="1200" baseline="0" dirty="0" smtClean="0">
                <a:solidFill>
                  <a:srgbClr val="333333"/>
                </a:solidFill>
                <a:latin typeface="Times New Roman" panose="02020603050405020304" pitchFamily="18" charset="0"/>
                <a:ea typeface="+mn-ea"/>
                <a:cs typeface="+mn-cs"/>
              </a:rPr>
              <a:t> </a:t>
            </a:r>
            <a:r>
              <a:rPr lang="en-US" sz="1200" b="0" kern="1200" dirty="0" smtClean="0">
                <a:solidFill>
                  <a:srgbClr val="333333"/>
                </a:solidFill>
                <a:latin typeface="Times New Roman" panose="02020603050405020304" pitchFamily="18" charset="0"/>
                <a:ea typeface="+mn-ea"/>
                <a:cs typeface="+mn-cs"/>
              </a:rPr>
              <a:t>English language has undergone over the course of history is staggering. </a:t>
            </a:r>
            <a:r>
              <a:rPr lang="en-US" sz="1200" b="0" i="0" u="none" strike="noStrike" kern="1200" baseline="0" dirty="0" smtClean="0">
                <a:solidFill>
                  <a:srgbClr val="000000"/>
                </a:solidFill>
                <a:latin typeface="Times New Roman" panose="02020603050405020304" pitchFamily="18" charset="0"/>
                <a:ea typeface="+mn-ea"/>
                <a:cs typeface="+mn-cs"/>
              </a:rPr>
              <a:t>Reading information on websites, typing an email, and receiving and replying to text messages are just some examples of different literacy skills in today’s digital world. Developing children’s  </a:t>
            </a:r>
            <a:r>
              <a:rPr lang="en-US" sz="1200" b="1" i="0" u="none" strike="noStrike" kern="1200" baseline="0" dirty="0" smtClean="0">
                <a:solidFill>
                  <a:srgbClr val="000000"/>
                </a:solidFill>
                <a:latin typeface="Times New Roman" panose="02020603050405020304" pitchFamily="18" charset="0"/>
                <a:ea typeface="+mn-ea"/>
                <a:cs typeface="+mn-cs"/>
              </a:rPr>
              <a:t>MEDIA, DITIGAL and VISUAL </a:t>
            </a:r>
            <a:r>
              <a:rPr lang="en-US" sz="1200" b="0" i="0" u="none" strike="noStrike" kern="1200" baseline="0" dirty="0" smtClean="0">
                <a:solidFill>
                  <a:srgbClr val="000000"/>
                </a:solidFill>
                <a:latin typeface="Times New Roman" panose="02020603050405020304" pitchFamily="18" charset="0"/>
                <a:ea typeface="+mn-ea"/>
                <a:cs typeface="+mn-cs"/>
              </a:rPr>
              <a:t>literacy is a crucial part of their education in our social-age to ensure that they can understand and interpret the texts that they are exposed to.  And maybe as important as literacy is the need to develops young learners ability to evaluate the information they receive and develop their critical thinking if they are to become independent and creative individuals</a:t>
            </a:r>
            <a:r>
              <a:rPr lang="mr-IN" sz="1200" b="0" i="0" u="none" strike="noStrike" kern="1200" baseline="0" dirty="0" smtClean="0">
                <a:solidFill>
                  <a:srgbClr val="000000"/>
                </a:solidFill>
                <a:latin typeface="Times New Roman" panose="02020603050405020304" pitchFamily="18" charset="0"/>
                <a:ea typeface="+mn-ea"/>
                <a:cs typeface="+mn-cs"/>
              </a:rPr>
              <a:t>…</a:t>
            </a:r>
            <a:r>
              <a:rPr lang="en-GB" sz="1200" b="0" i="0" u="none" strike="noStrike" kern="1200" baseline="0" dirty="0" smtClean="0">
                <a:solidFill>
                  <a:srgbClr val="000000"/>
                </a:solidFill>
                <a:latin typeface="Times New Roman" panose="02020603050405020304" pitchFamily="18" charset="0"/>
                <a:ea typeface="+mn-ea"/>
                <a:cs typeface="+mn-cs"/>
              </a:rPr>
              <a:t> and</a:t>
            </a:r>
            <a:r>
              <a:rPr lang="mr-IN" sz="1200" b="0" i="0" u="none" strike="noStrike" kern="1200" baseline="0" dirty="0" smtClean="0">
                <a:solidFill>
                  <a:srgbClr val="000000"/>
                </a:solidFill>
                <a:latin typeface="Times New Roman" panose="02020603050405020304" pitchFamily="18" charset="0"/>
                <a:ea typeface="+mn-ea"/>
                <a:cs typeface="+mn-cs"/>
              </a:rPr>
              <a:t>…</a:t>
            </a:r>
            <a:endParaRPr lang="en-US" dirty="0" smtClean="0"/>
          </a:p>
          <a:p>
            <a:r>
              <a:rPr lang="en-US" sz="1200" dirty="0" smtClean="0">
                <a:solidFill>
                  <a:srgbClr val="000000"/>
                </a:solidFill>
              </a:rPr>
              <a:t/>
            </a:r>
            <a:br>
              <a:rPr lang="en-US" sz="1200" dirty="0" smtClean="0">
                <a:solidFill>
                  <a:srgbClr val="000000"/>
                </a:solidFill>
              </a:rPr>
            </a:br>
            <a:endParaRPr lang="en-US" sz="1200" dirty="0" smtClean="0">
              <a:solidFill>
                <a:srgbClr val="333333"/>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CA842417-133D-42BF-B7C8-4C67396B1270}" type="slidenum">
              <a:rPr lang="en-GB" smtClean="0"/>
              <a:t>9</a:t>
            </a:fld>
            <a:endParaRPr lang="en-GB"/>
          </a:p>
        </p:txBody>
      </p:sp>
    </p:spTree>
    <p:extLst>
      <p:ext uri="{BB962C8B-B14F-4D97-AF65-F5344CB8AC3E}">
        <p14:creationId xmlns:p14="http://schemas.microsoft.com/office/powerpoint/2010/main" val="1295161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Because language is power : it enables learners to communicate effectively and develop their knowledge of the world around them.  </a:t>
            </a:r>
          </a:p>
          <a:p>
            <a:endParaRPr lang="en-US" dirty="0"/>
          </a:p>
        </p:txBody>
      </p:sp>
      <p:sp>
        <p:nvSpPr>
          <p:cNvPr id="4" name="Slide Number Placeholder 3"/>
          <p:cNvSpPr>
            <a:spLocks noGrp="1"/>
          </p:cNvSpPr>
          <p:nvPr>
            <p:ph type="sldNum" sz="quarter" idx="10"/>
          </p:nvPr>
        </p:nvSpPr>
        <p:spPr/>
        <p:txBody>
          <a:bodyPr/>
          <a:lstStyle/>
          <a:p>
            <a:fld id="{CA842417-133D-42BF-B7C8-4C67396B1270}" type="slidenum">
              <a:rPr lang="en-GB" smtClean="0"/>
              <a:t>10</a:t>
            </a:fld>
            <a:endParaRPr lang="en-GB"/>
          </a:p>
        </p:txBody>
      </p:sp>
    </p:spTree>
    <p:extLst>
      <p:ext uri="{BB962C8B-B14F-4D97-AF65-F5344CB8AC3E}">
        <p14:creationId xmlns:p14="http://schemas.microsoft.com/office/powerpoint/2010/main" val="97854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B20BAC0-81E7-465F-BD3E-11AB9657F160}" type="slidenum">
              <a:rPr lang="en-GB" smtClean="0"/>
              <a:pPr/>
              <a:t>‹#›</a:t>
            </a:fld>
            <a:endParaRPr lang="en-GB" dirty="0"/>
          </a:p>
        </p:txBody>
      </p:sp>
      <p:sp>
        <p:nvSpPr>
          <p:cNvPr id="19" name="Text Placeholder 29"/>
          <p:cNvSpPr>
            <a:spLocks noGrp="1"/>
          </p:cNvSpPr>
          <p:nvPr>
            <p:ph type="body" sz="quarter" idx="11" hasCustomPrompt="1"/>
          </p:nvPr>
        </p:nvSpPr>
        <p:spPr>
          <a:xfrm>
            <a:off x="972000" y="810273"/>
            <a:ext cx="7956100" cy="312737"/>
          </a:xfrm>
          <a:prstGeom prst="rect">
            <a:avLst/>
          </a:prstGeom>
        </p:spPr>
        <p:txBody>
          <a:bodyPr lIns="0" tIns="0" rIns="0" bIns="0"/>
          <a:lstStyle>
            <a:lvl1pPr marL="0" indent="0">
              <a:buFontTx/>
              <a:buNone/>
              <a:defRPr kumimoji="0" lang="en-GB" sz="2000" b="0" i="0" u="none" strike="noStrike" kern="1200" cap="none" normalizeH="0" baseline="0" dirty="0">
                <a:ln>
                  <a:noFill/>
                </a:ln>
                <a:solidFill>
                  <a:schemeClr val="tx2"/>
                </a:solidFill>
                <a:effectLst/>
                <a:latin typeface="Verdana" pitchFamily="34" charset="0"/>
                <a:ea typeface="+mn-ea"/>
                <a:cs typeface="Arial" pitchFamily="34" charset="0"/>
              </a:defRPr>
            </a:lvl1pPr>
          </a:lstStyle>
          <a:p>
            <a:pPr lvl="0"/>
            <a:r>
              <a:rPr lang="en-US" dirty="0" smtClean="0"/>
              <a:t>Subheading goes here</a:t>
            </a:r>
            <a:endParaRPr lang="en-GB" dirty="0"/>
          </a:p>
        </p:txBody>
      </p:sp>
      <p:sp>
        <p:nvSpPr>
          <p:cNvPr id="5" name="Footer Placeholder 4"/>
          <p:cNvSpPr>
            <a:spLocks noGrp="1"/>
          </p:cNvSpPr>
          <p:nvPr>
            <p:ph type="ftr" sz="quarter" idx="12"/>
          </p:nvPr>
        </p:nvSpPr>
        <p:spPr/>
        <p:txBody>
          <a:bodyPr/>
          <a:lstStyle/>
          <a:p>
            <a:r>
              <a:rPr lang="en-GB" smtClean="0"/>
              <a:t>Presentation heading | Date Month Year</a:t>
            </a:r>
            <a:endParaRPr lang="en-GB" dirty="0" smtClean="0"/>
          </a:p>
        </p:txBody>
      </p:sp>
      <p:sp>
        <p:nvSpPr>
          <p:cNvPr id="9" name="Text Placeholder 8"/>
          <p:cNvSpPr>
            <a:spLocks noGrp="1"/>
          </p:cNvSpPr>
          <p:nvPr>
            <p:ph type="body" sz="quarter" idx="13"/>
          </p:nvPr>
        </p:nvSpPr>
        <p:spPr>
          <a:xfrm>
            <a:off x="971550" y="1603375"/>
            <a:ext cx="7956550" cy="4548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itle 9"/>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4970621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4 (Light)">
    <p:spTree>
      <p:nvGrpSpPr>
        <p:cNvPr id="1" name=""/>
        <p:cNvGrpSpPr/>
        <p:nvPr/>
      </p:nvGrpSpPr>
      <p:grpSpPr>
        <a:xfrm>
          <a:off x="0" y="0"/>
          <a:ext cx="0" cy="0"/>
          <a:chOff x="0" y="0"/>
          <a:chExt cx="0" cy="0"/>
        </a:xfrm>
      </p:grpSpPr>
      <p:sp>
        <p:nvSpPr>
          <p:cNvPr id="5" name="AutoShape 4"/>
          <p:cNvSpPr>
            <a:spLocks noChangeAspect="1" noChangeArrowheads="1" noTextEdit="1"/>
          </p:cNvSpPr>
          <p:nvPr userDrawn="1"/>
        </p:nvSpPr>
        <p:spPr bwMode="auto">
          <a:xfrm>
            <a:off x="-4763" y="0"/>
            <a:ext cx="9898063" cy="6858000"/>
          </a:xfrm>
          <a:prstGeom prst="rect">
            <a:avLst/>
          </a:prstGeom>
          <a:solidFill>
            <a:srgbClr val="DEDEDE"/>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userDrawn="1"/>
        </p:nvSpPr>
        <p:spPr bwMode="auto">
          <a:xfrm>
            <a:off x="0" y="217490"/>
            <a:ext cx="8236914" cy="1668269"/>
          </a:xfrm>
          <a:custGeom>
            <a:avLst/>
            <a:gdLst>
              <a:gd name="T0" fmla="*/ 2560 w 2571"/>
              <a:gd name="T1" fmla="*/ 0 h 521"/>
              <a:gd name="T2" fmla="*/ 0 w 2571"/>
              <a:gd name="T3" fmla="*/ 0 h 521"/>
              <a:gd name="T4" fmla="*/ 0 w 2571"/>
              <a:gd name="T5" fmla="*/ 520 h 521"/>
              <a:gd name="T6" fmla="*/ 1988 w 2571"/>
              <a:gd name="T7" fmla="*/ 521 h 521"/>
              <a:gd name="T8" fmla="*/ 2560 w 2571"/>
              <a:gd name="T9" fmla="*/ 90 h 521"/>
              <a:gd name="T10" fmla="*/ 2571 w 2571"/>
              <a:gd name="T11" fmla="*/ 0 h 521"/>
              <a:gd name="T12" fmla="*/ 2560 w 2571"/>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2571" h="521">
                <a:moveTo>
                  <a:pt x="2560" y="0"/>
                </a:moveTo>
                <a:cubicBezTo>
                  <a:pt x="0" y="0"/>
                  <a:pt x="0" y="0"/>
                  <a:pt x="0" y="0"/>
                </a:cubicBezTo>
                <a:cubicBezTo>
                  <a:pt x="0" y="520"/>
                  <a:pt x="0" y="520"/>
                  <a:pt x="0" y="520"/>
                </a:cubicBezTo>
                <a:cubicBezTo>
                  <a:pt x="1988" y="521"/>
                  <a:pt x="1988" y="521"/>
                  <a:pt x="1988" y="521"/>
                </a:cubicBezTo>
                <a:cubicBezTo>
                  <a:pt x="2252" y="521"/>
                  <a:pt x="2494" y="484"/>
                  <a:pt x="2560" y="90"/>
                </a:cubicBezTo>
                <a:cubicBezTo>
                  <a:pt x="2560" y="90"/>
                  <a:pt x="2570" y="28"/>
                  <a:pt x="2571" y="0"/>
                </a:cubicBezTo>
                <a:lnTo>
                  <a:pt x="2560" y="0"/>
                </a:lnTo>
                <a:close/>
              </a:path>
            </a:pathLst>
          </a:custGeom>
          <a:solidFill>
            <a:srgbClr val="D51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6"/>
          <p:cNvSpPr>
            <a:spLocks/>
          </p:cNvSpPr>
          <p:nvPr userDrawn="1"/>
        </p:nvSpPr>
        <p:spPr bwMode="auto">
          <a:xfrm>
            <a:off x="-7938" y="0"/>
            <a:ext cx="9901238" cy="6858000"/>
          </a:xfrm>
          <a:custGeom>
            <a:avLst/>
            <a:gdLst>
              <a:gd name="T0" fmla="*/ 0 w 3118"/>
              <a:gd name="T1" fmla="*/ 0 h 2160"/>
              <a:gd name="T2" fmla="*/ 0 w 3118"/>
              <a:gd name="T3" fmla="*/ 68 h 2160"/>
              <a:gd name="T4" fmla="*/ 2930 w 3118"/>
              <a:gd name="T5" fmla="*/ 68 h 2160"/>
              <a:gd name="T6" fmla="*/ 3045 w 3118"/>
              <a:gd name="T7" fmla="*/ 183 h 2160"/>
              <a:gd name="T8" fmla="*/ 3045 w 3118"/>
              <a:gd name="T9" fmla="*/ 1976 h 2160"/>
              <a:gd name="T10" fmla="*/ 2930 w 3118"/>
              <a:gd name="T11" fmla="*/ 2091 h 2160"/>
              <a:gd name="T12" fmla="*/ 0 w 3118"/>
              <a:gd name="T13" fmla="*/ 2091 h 2160"/>
              <a:gd name="T14" fmla="*/ 0 w 3118"/>
              <a:gd name="T15" fmla="*/ 2160 h 2160"/>
              <a:gd name="T16" fmla="*/ 3118 w 3118"/>
              <a:gd name="T17" fmla="*/ 2160 h 2160"/>
              <a:gd name="T18" fmla="*/ 3118 w 3118"/>
              <a:gd name="T19" fmla="*/ 0 h 2160"/>
              <a:gd name="T20" fmla="*/ 0 w 311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8" h="2160">
                <a:moveTo>
                  <a:pt x="0" y="0"/>
                </a:moveTo>
                <a:cubicBezTo>
                  <a:pt x="0" y="68"/>
                  <a:pt x="0" y="68"/>
                  <a:pt x="0" y="68"/>
                </a:cubicBezTo>
                <a:cubicBezTo>
                  <a:pt x="2930" y="68"/>
                  <a:pt x="2930" y="68"/>
                  <a:pt x="2930" y="68"/>
                </a:cubicBezTo>
                <a:cubicBezTo>
                  <a:pt x="2994" y="68"/>
                  <a:pt x="3045" y="120"/>
                  <a:pt x="3045" y="183"/>
                </a:cubicBezTo>
                <a:cubicBezTo>
                  <a:pt x="3045" y="1976"/>
                  <a:pt x="3045" y="1976"/>
                  <a:pt x="3045" y="1976"/>
                </a:cubicBezTo>
                <a:cubicBezTo>
                  <a:pt x="3045" y="2040"/>
                  <a:pt x="2994" y="2091"/>
                  <a:pt x="2930" y="2091"/>
                </a:cubicBezTo>
                <a:cubicBezTo>
                  <a:pt x="0" y="2091"/>
                  <a:pt x="0" y="2091"/>
                  <a:pt x="0" y="2091"/>
                </a:cubicBezTo>
                <a:cubicBezTo>
                  <a:pt x="0" y="2160"/>
                  <a:pt x="0" y="2160"/>
                  <a:pt x="0" y="2160"/>
                </a:cubicBezTo>
                <a:cubicBezTo>
                  <a:pt x="3118" y="2160"/>
                  <a:pt x="3118" y="2160"/>
                  <a:pt x="3118" y="2160"/>
                </a:cubicBezTo>
                <a:cubicBezTo>
                  <a:pt x="3118" y="0"/>
                  <a:pt x="3118" y="0"/>
                  <a:pt x="3118"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26"/>
          <p:cNvSpPr>
            <a:spLocks/>
          </p:cNvSpPr>
          <p:nvPr userDrawn="1"/>
        </p:nvSpPr>
        <p:spPr bwMode="auto">
          <a:xfrm>
            <a:off x="5513388" y="5867485"/>
            <a:ext cx="4197349" cy="861716"/>
          </a:xfrm>
          <a:custGeom>
            <a:avLst/>
            <a:gdLst>
              <a:gd name="T0" fmla="*/ 6 w 1326"/>
              <a:gd name="T1" fmla="*/ 272 h 272"/>
              <a:gd name="T2" fmla="*/ 1326 w 1326"/>
              <a:gd name="T3" fmla="*/ 272 h 272"/>
              <a:gd name="T4" fmla="*/ 1326 w 1326"/>
              <a:gd name="T5" fmla="*/ 0 h 272"/>
              <a:gd name="T6" fmla="*/ 304 w 1326"/>
              <a:gd name="T7" fmla="*/ 0 h 272"/>
              <a:gd name="T8" fmla="*/ 6 w 1326"/>
              <a:gd name="T9" fmla="*/ 225 h 272"/>
              <a:gd name="T10" fmla="*/ 0 w 1326"/>
              <a:gd name="T11" fmla="*/ 272 h 272"/>
              <a:gd name="T12" fmla="*/ 6 w 1326"/>
              <a:gd name="T13" fmla="*/ 272 h 272"/>
            </a:gdLst>
            <a:ahLst/>
            <a:cxnLst>
              <a:cxn ang="0">
                <a:pos x="T0" y="T1"/>
              </a:cxn>
              <a:cxn ang="0">
                <a:pos x="T2" y="T3"/>
              </a:cxn>
              <a:cxn ang="0">
                <a:pos x="T4" y="T5"/>
              </a:cxn>
              <a:cxn ang="0">
                <a:pos x="T6" y="T7"/>
              </a:cxn>
              <a:cxn ang="0">
                <a:pos x="T8" y="T9"/>
              </a:cxn>
              <a:cxn ang="0">
                <a:pos x="T10" y="T11"/>
              </a:cxn>
              <a:cxn ang="0">
                <a:pos x="T12" y="T13"/>
              </a:cxn>
            </a:cxnLst>
            <a:rect l="0" t="0" r="r" b="b"/>
            <a:pathLst>
              <a:path w="1326" h="272">
                <a:moveTo>
                  <a:pt x="6" y="272"/>
                </a:moveTo>
                <a:cubicBezTo>
                  <a:pt x="1326" y="272"/>
                  <a:pt x="1326" y="272"/>
                  <a:pt x="1326" y="272"/>
                </a:cubicBezTo>
                <a:cubicBezTo>
                  <a:pt x="1326" y="0"/>
                  <a:pt x="1326" y="0"/>
                  <a:pt x="1326" y="0"/>
                </a:cubicBezTo>
                <a:cubicBezTo>
                  <a:pt x="304" y="0"/>
                  <a:pt x="304" y="0"/>
                  <a:pt x="304" y="0"/>
                </a:cubicBezTo>
                <a:cubicBezTo>
                  <a:pt x="167" y="0"/>
                  <a:pt x="40" y="19"/>
                  <a:pt x="6" y="225"/>
                </a:cubicBezTo>
                <a:cubicBezTo>
                  <a:pt x="6" y="225"/>
                  <a:pt x="1" y="257"/>
                  <a:pt x="0" y="272"/>
                </a:cubicBezTo>
                <a:lnTo>
                  <a:pt x="6" y="2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Text Placeholder 26"/>
          <p:cNvSpPr>
            <a:spLocks noGrp="1"/>
          </p:cNvSpPr>
          <p:nvPr>
            <p:ph type="body" sz="quarter" idx="10" hasCustomPrompt="1"/>
          </p:nvPr>
        </p:nvSpPr>
        <p:spPr>
          <a:xfrm>
            <a:off x="972000" y="642477"/>
            <a:ext cx="7084390" cy="344985"/>
          </a:xfrm>
          <a:prstGeom prst="rect">
            <a:avLst/>
          </a:prstGeom>
        </p:spPr>
        <p:txBody>
          <a:bodyPr lIns="0" tIns="0" rIns="0" bIns="0"/>
          <a:lstStyle>
            <a:lvl1pPr marL="0" indent="0">
              <a:buFontTx/>
              <a:buNone/>
              <a:defRPr kumimoji="0" lang="en-GB" sz="2233" b="1" i="0" u="none" strike="noStrike" kern="1200" cap="none" normalizeH="0" baseline="0" dirty="0">
                <a:ln>
                  <a:noFill/>
                </a:ln>
                <a:solidFill>
                  <a:schemeClr val="bg1"/>
                </a:solidFill>
                <a:effectLst/>
                <a:latin typeface="Verdana" pitchFamily="34" charset="0"/>
                <a:ea typeface="+mn-ea"/>
                <a:cs typeface="Arial" pitchFamily="34" charset="0"/>
              </a:defRPr>
            </a:lvl1pPr>
          </a:lstStyle>
          <a:p>
            <a:pPr lvl="0"/>
            <a:r>
              <a:rPr lang="en-US" dirty="0" smtClean="0"/>
              <a:t>HEADLINE GOES HERE</a:t>
            </a:r>
            <a:endParaRPr lang="en-GB" dirty="0"/>
          </a:p>
        </p:txBody>
      </p:sp>
      <p:sp>
        <p:nvSpPr>
          <p:cNvPr id="13" name="Text Placeholder 29"/>
          <p:cNvSpPr>
            <a:spLocks noGrp="1"/>
          </p:cNvSpPr>
          <p:nvPr>
            <p:ph type="body" sz="quarter" idx="11" hasCustomPrompt="1"/>
          </p:nvPr>
        </p:nvSpPr>
        <p:spPr>
          <a:xfrm>
            <a:off x="972000" y="971643"/>
            <a:ext cx="7084390" cy="312737"/>
          </a:xfrm>
          <a:prstGeom prst="rect">
            <a:avLst/>
          </a:prstGeom>
        </p:spPr>
        <p:txBody>
          <a:bodyPr lIns="0" tIns="0" rIns="0" bIns="0"/>
          <a:lstStyle>
            <a:lvl1pPr marL="0" indent="0">
              <a:buFontTx/>
              <a:buNone/>
              <a:defRPr kumimoji="0" lang="en-GB" sz="2044" b="0" i="0" u="none" strike="noStrike" kern="1200" cap="none" normalizeH="0" baseline="0" dirty="0">
                <a:ln>
                  <a:noFill/>
                </a:ln>
                <a:solidFill>
                  <a:schemeClr val="bg1"/>
                </a:solidFill>
                <a:effectLst/>
                <a:latin typeface="Verdana" pitchFamily="34" charset="0"/>
                <a:ea typeface="+mn-ea"/>
                <a:cs typeface="Arial" pitchFamily="34" charset="0"/>
              </a:defRPr>
            </a:lvl1pPr>
          </a:lstStyle>
          <a:p>
            <a:pPr lvl="0"/>
            <a:r>
              <a:rPr lang="en-US" dirty="0" err="1" smtClean="0"/>
              <a:t>Subheadline</a:t>
            </a:r>
            <a:r>
              <a:rPr lang="en-US" dirty="0" smtClean="0"/>
              <a:t> goes here</a:t>
            </a:r>
            <a:endParaRPr lang="en-GB" dirty="0"/>
          </a:p>
        </p:txBody>
      </p:sp>
      <p:sp>
        <p:nvSpPr>
          <p:cNvPr id="15" name="Text Placeholder 1023"/>
          <p:cNvSpPr>
            <a:spLocks noGrp="1"/>
          </p:cNvSpPr>
          <p:nvPr>
            <p:ph type="body" sz="quarter" idx="12" hasCustomPrompt="1"/>
          </p:nvPr>
        </p:nvSpPr>
        <p:spPr>
          <a:xfrm>
            <a:off x="972000" y="1436836"/>
            <a:ext cx="3865563" cy="166687"/>
          </a:xfrm>
          <a:prstGeom prst="rect">
            <a:avLst/>
          </a:prstGeom>
        </p:spPr>
        <p:txBody>
          <a:bodyPr lIns="0" tIns="0" rIns="0" bIns="0"/>
          <a:lstStyle>
            <a:lvl1pPr marL="0" indent="0">
              <a:buFontTx/>
              <a:buNone/>
              <a:defRPr kumimoji="0" lang="en-GB" sz="1150" b="0" i="0" u="none" strike="noStrike" kern="1200" cap="none" normalizeH="0" baseline="0" dirty="0">
                <a:ln>
                  <a:noFill/>
                </a:ln>
                <a:solidFill>
                  <a:schemeClr val="bg1"/>
                </a:solidFill>
                <a:effectLst/>
                <a:latin typeface="Verdana" pitchFamily="34"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t>Date Month Year</a:t>
            </a:r>
            <a:endParaRPr lang="en-GB" dirty="0"/>
          </a:p>
        </p:txBody>
      </p:sp>
    </p:spTree>
    <p:extLst>
      <p:ext uri="{BB962C8B-B14F-4D97-AF65-F5344CB8AC3E}">
        <p14:creationId xmlns:p14="http://schemas.microsoft.com/office/powerpoint/2010/main" val="28478001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1 (No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743" t="1" r="3550" b="1"/>
          <a:stretch/>
        </p:blipFill>
        <p:spPr>
          <a:xfrm>
            <a:off x="0" y="0"/>
            <a:ext cx="9879806" cy="6858000"/>
          </a:xfrm>
          <a:prstGeom prst="rect">
            <a:avLst/>
          </a:prstGeom>
        </p:spPr>
      </p:pic>
      <p:sp>
        <p:nvSpPr>
          <p:cNvPr id="5" name="AutoShape 4"/>
          <p:cNvSpPr>
            <a:spLocks noChangeAspect="1" noChangeArrowheads="1" noTextEdit="1"/>
          </p:cNvSpPr>
          <p:nvPr userDrawn="1"/>
        </p:nvSpPr>
        <p:spPr bwMode="auto">
          <a:xfrm>
            <a:off x="-18257" y="0"/>
            <a:ext cx="9898063" cy="6858000"/>
          </a:xfrm>
          <a:prstGeom prst="rect">
            <a:avLst/>
          </a:prstGeom>
          <a:noFill/>
          <a:ln>
            <a:noFill/>
          </a:ln>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userDrawn="1"/>
        </p:nvSpPr>
        <p:spPr bwMode="auto">
          <a:xfrm>
            <a:off x="0" y="217490"/>
            <a:ext cx="8236914" cy="1668269"/>
          </a:xfrm>
          <a:custGeom>
            <a:avLst/>
            <a:gdLst>
              <a:gd name="T0" fmla="*/ 2560 w 2571"/>
              <a:gd name="T1" fmla="*/ 0 h 521"/>
              <a:gd name="T2" fmla="*/ 0 w 2571"/>
              <a:gd name="T3" fmla="*/ 0 h 521"/>
              <a:gd name="T4" fmla="*/ 0 w 2571"/>
              <a:gd name="T5" fmla="*/ 520 h 521"/>
              <a:gd name="T6" fmla="*/ 1988 w 2571"/>
              <a:gd name="T7" fmla="*/ 521 h 521"/>
              <a:gd name="T8" fmla="*/ 2560 w 2571"/>
              <a:gd name="T9" fmla="*/ 90 h 521"/>
              <a:gd name="T10" fmla="*/ 2571 w 2571"/>
              <a:gd name="T11" fmla="*/ 0 h 521"/>
              <a:gd name="T12" fmla="*/ 2560 w 2571"/>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2571" h="521">
                <a:moveTo>
                  <a:pt x="2560" y="0"/>
                </a:moveTo>
                <a:cubicBezTo>
                  <a:pt x="0" y="0"/>
                  <a:pt x="0" y="0"/>
                  <a:pt x="0" y="0"/>
                </a:cubicBezTo>
                <a:cubicBezTo>
                  <a:pt x="0" y="520"/>
                  <a:pt x="0" y="520"/>
                  <a:pt x="0" y="520"/>
                </a:cubicBezTo>
                <a:cubicBezTo>
                  <a:pt x="1988" y="521"/>
                  <a:pt x="1988" y="521"/>
                  <a:pt x="1988" y="521"/>
                </a:cubicBezTo>
                <a:cubicBezTo>
                  <a:pt x="2252" y="521"/>
                  <a:pt x="2494" y="484"/>
                  <a:pt x="2560" y="90"/>
                </a:cubicBezTo>
                <a:cubicBezTo>
                  <a:pt x="2560" y="90"/>
                  <a:pt x="2570" y="28"/>
                  <a:pt x="2571" y="0"/>
                </a:cubicBezTo>
                <a:lnTo>
                  <a:pt x="256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7" name="Text Placeholder 26"/>
          <p:cNvSpPr>
            <a:spLocks noGrp="1"/>
          </p:cNvSpPr>
          <p:nvPr>
            <p:ph type="body" sz="quarter" idx="10" hasCustomPrompt="1"/>
          </p:nvPr>
        </p:nvSpPr>
        <p:spPr>
          <a:xfrm>
            <a:off x="972000" y="642477"/>
            <a:ext cx="7084390" cy="344985"/>
          </a:xfrm>
          <a:prstGeom prst="rect">
            <a:avLst/>
          </a:prstGeom>
        </p:spPr>
        <p:txBody>
          <a:bodyPr lIns="0" tIns="0" rIns="0" bIns="0"/>
          <a:lstStyle>
            <a:lvl1pPr marL="0" indent="0">
              <a:buFontTx/>
              <a:buNone/>
              <a:defRPr kumimoji="0" lang="en-GB" sz="2200" b="1" i="0" u="none" strike="noStrike" kern="1200" cap="none" normalizeH="0" baseline="0" dirty="0">
                <a:ln>
                  <a:noFill/>
                </a:ln>
                <a:solidFill>
                  <a:schemeClr val="bg2"/>
                </a:solidFill>
                <a:effectLst/>
                <a:latin typeface="Verdana" pitchFamily="34" charset="0"/>
                <a:ea typeface="+mn-ea"/>
                <a:cs typeface="Arial" pitchFamily="34" charset="0"/>
              </a:defRPr>
            </a:lvl1pPr>
          </a:lstStyle>
          <a:p>
            <a:pPr lvl="0"/>
            <a:r>
              <a:rPr lang="en-US" dirty="0" smtClean="0"/>
              <a:t>Main heading goes here</a:t>
            </a:r>
            <a:endParaRPr lang="en-GB" dirty="0"/>
          </a:p>
        </p:txBody>
      </p:sp>
      <p:sp>
        <p:nvSpPr>
          <p:cNvPr id="30" name="Text Placeholder 29"/>
          <p:cNvSpPr>
            <a:spLocks noGrp="1"/>
          </p:cNvSpPr>
          <p:nvPr>
            <p:ph type="body" sz="quarter" idx="11" hasCustomPrompt="1"/>
          </p:nvPr>
        </p:nvSpPr>
        <p:spPr>
          <a:xfrm>
            <a:off x="972000" y="971643"/>
            <a:ext cx="7084390" cy="312737"/>
          </a:xfrm>
          <a:prstGeom prst="rect">
            <a:avLst/>
          </a:prstGeom>
        </p:spPr>
        <p:txBody>
          <a:bodyPr lIns="0" tIns="0" rIns="0" bIns="0"/>
          <a:lstStyle>
            <a:lvl1pPr marL="0" indent="0">
              <a:buFontTx/>
              <a:buNone/>
              <a:defRPr kumimoji="0" lang="en-GB" sz="2000" b="0" i="0" u="none" strike="noStrike" kern="1200" cap="none" normalizeH="0" baseline="0" dirty="0">
                <a:ln>
                  <a:noFill/>
                </a:ln>
                <a:solidFill>
                  <a:schemeClr val="tx2"/>
                </a:solidFill>
                <a:effectLst/>
                <a:latin typeface="Verdana" pitchFamily="34" charset="0"/>
                <a:ea typeface="+mn-ea"/>
                <a:cs typeface="Arial" pitchFamily="34" charset="0"/>
              </a:defRPr>
            </a:lvl1pPr>
          </a:lstStyle>
          <a:p>
            <a:pPr lvl="0"/>
            <a:r>
              <a:rPr lang="en-US" dirty="0" smtClean="0"/>
              <a:t>Subheading goes here</a:t>
            </a:r>
            <a:endParaRPr lang="en-GB" dirty="0"/>
          </a:p>
        </p:txBody>
      </p:sp>
      <p:sp>
        <p:nvSpPr>
          <p:cNvPr id="6" name="Freeform 6"/>
          <p:cNvSpPr>
            <a:spLocks/>
          </p:cNvSpPr>
          <p:nvPr userDrawn="1"/>
        </p:nvSpPr>
        <p:spPr bwMode="auto">
          <a:xfrm>
            <a:off x="-7938" y="0"/>
            <a:ext cx="9901238" cy="6858000"/>
          </a:xfrm>
          <a:custGeom>
            <a:avLst/>
            <a:gdLst>
              <a:gd name="T0" fmla="*/ 0 w 3118"/>
              <a:gd name="T1" fmla="*/ 0 h 2160"/>
              <a:gd name="T2" fmla="*/ 0 w 3118"/>
              <a:gd name="T3" fmla="*/ 68 h 2160"/>
              <a:gd name="T4" fmla="*/ 2930 w 3118"/>
              <a:gd name="T5" fmla="*/ 68 h 2160"/>
              <a:gd name="T6" fmla="*/ 3045 w 3118"/>
              <a:gd name="T7" fmla="*/ 183 h 2160"/>
              <a:gd name="T8" fmla="*/ 3045 w 3118"/>
              <a:gd name="T9" fmla="*/ 1976 h 2160"/>
              <a:gd name="T10" fmla="*/ 2930 w 3118"/>
              <a:gd name="T11" fmla="*/ 2091 h 2160"/>
              <a:gd name="T12" fmla="*/ 0 w 3118"/>
              <a:gd name="T13" fmla="*/ 2091 h 2160"/>
              <a:gd name="T14" fmla="*/ 0 w 3118"/>
              <a:gd name="T15" fmla="*/ 2160 h 2160"/>
              <a:gd name="T16" fmla="*/ 3118 w 3118"/>
              <a:gd name="T17" fmla="*/ 2160 h 2160"/>
              <a:gd name="T18" fmla="*/ 3118 w 3118"/>
              <a:gd name="T19" fmla="*/ 0 h 2160"/>
              <a:gd name="T20" fmla="*/ 0 w 311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8" h="2160">
                <a:moveTo>
                  <a:pt x="0" y="0"/>
                </a:moveTo>
                <a:cubicBezTo>
                  <a:pt x="0" y="68"/>
                  <a:pt x="0" y="68"/>
                  <a:pt x="0" y="68"/>
                </a:cubicBezTo>
                <a:cubicBezTo>
                  <a:pt x="2930" y="68"/>
                  <a:pt x="2930" y="68"/>
                  <a:pt x="2930" y="68"/>
                </a:cubicBezTo>
                <a:cubicBezTo>
                  <a:pt x="2994" y="68"/>
                  <a:pt x="3045" y="120"/>
                  <a:pt x="3045" y="183"/>
                </a:cubicBezTo>
                <a:cubicBezTo>
                  <a:pt x="3045" y="1976"/>
                  <a:pt x="3045" y="1976"/>
                  <a:pt x="3045" y="1976"/>
                </a:cubicBezTo>
                <a:cubicBezTo>
                  <a:pt x="3045" y="2040"/>
                  <a:pt x="2994" y="2091"/>
                  <a:pt x="2930" y="2091"/>
                </a:cubicBezTo>
                <a:cubicBezTo>
                  <a:pt x="0" y="2091"/>
                  <a:pt x="0" y="2091"/>
                  <a:pt x="0" y="2091"/>
                </a:cubicBezTo>
                <a:cubicBezTo>
                  <a:pt x="0" y="2160"/>
                  <a:pt x="0" y="2160"/>
                  <a:pt x="0" y="2160"/>
                </a:cubicBezTo>
                <a:cubicBezTo>
                  <a:pt x="3118" y="2160"/>
                  <a:pt x="3118" y="2160"/>
                  <a:pt x="3118" y="2160"/>
                </a:cubicBezTo>
                <a:cubicBezTo>
                  <a:pt x="3118" y="0"/>
                  <a:pt x="3118" y="0"/>
                  <a:pt x="3118"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userDrawn="1"/>
        </p:nvSpPr>
        <p:spPr>
          <a:xfrm>
            <a:off x="8023412" y="4267201"/>
            <a:ext cx="1344920" cy="2269852"/>
          </a:xfrm>
          <a:prstGeom prst="rect">
            <a:avLst/>
          </a:prstGeom>
          <a:noFill/>
        </p:spPr>
        <p:txBody>
          <a:bodyPr wrap="square" lIns="0" tIns="0" rIns="0" bIns="0" rtlCol="0" anchor="b" anchorCtr="0">
            <a:spAutoFit/>
          </a:bodyPr>
          <a:lstStyle/>
          <a:p>
            <a:pPr algn="r"/>
            <a:r>
              <a:rPr lang="en-GB" sz="1475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endParaRPr lang="en-GB" sz="147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userDrawn="1"/>
        </p:nvSpPr>
        <p:spPr>
          <a:xfrm>
            <a:off x="0" y="0"/>
            <a:ext cx="8217036"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01129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1 (No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395" t="-1288" r="6591" b="1288"/>
          <a:stretch/>
        </p:blipFill>
        <p:spPr>
          <a:xfrm>
            <a:off x="0" y="-1490489"/>
            <a:ext cx="9875042" cy="8348489"/>
          </a:xfrm>
          <a:prstGeom prst="rect">
            <a:avLst/>
          </a:prstGeom>
        </p:spPr>
      </p:pic>
      <p:sp>
        <p:nvSpPr>
          <p:cNvPr id="5" name="AutoShape 4"/>
          <p:cNvSpPr>
            <a:spLocks noChangeAspect="1" noChangeArrowheads="1" noTextEdit="1"/>
          </p:cNvSpPr>
          <p:nvPr userDrawn="1"/>
        </p:nvSpPr>
        <p:spPr bwMode="auto">
          <a:xfrm>
            <a:off x="-18257" y="0"/>
            <a:ext cx="9898063" cy="6858000"/>
          </a:xfrm>
          <a:prstGeom prst="rect">
            <a:avLst/>
          </a:prstGeom>
          <a:noFill/>
          <a:ln>
            <a:noFill/>
          </a:ln>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userDrawn="1"/>
        </p:nvSpPr>
        <p:spPr bwMode="auto">
          <a:xfrm>
            <a:off x="0" y="217490"/>
            <a:ext cx="8236914" cy="1668269"/>
          </a:xfrm>
          <a:custGeom>
            <a:avLst/>
            <a:gdLst>
              <a:gd name="T0" fmla="*/ 2560 w 2571"/>
              <a:gd name="T1" fmla="*/ 0 h 521"/>
              <a:gd name="T2" fmla="*/ 0 w 2571"/>
              <a:gd name="T3" fmla="*/ 0 h 521"/>
              <a:gd name="T4" fmla="*/ 0 w 2571"/>
              <a:gd name="T5" fmla="*/ 520 h 521"/>
              <a:gd name="T6" fmla="*/ 1988 w 2571"/>
              <a:gd name="T7" fmla="*/ 521 h 521"/>
              <a:gd name="T8" fmla="*/ 2560 w 2571"/>
              <a:gd name="T9" fmla="*/ 90 h 521"/>
              <a:gd name="T10" fmla="*/ 2571 w 2571"/>
              <a:gd name="T11" fmla="*/ 0 h 521"/>
              <a:gd name="T12" fmla="*/ 2560 w 2571"/>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2571" h="521">
                <a:moveTo>
                  <a:pt x="2560" y="0"/>
                </a:moveTo>
                <a:cubicBezTo>
                  <a:pt x="0" y="0"/>
                  <a:pt x="0" y="0"/>
                  <a:pt x="0" y="0"/>
                </a:cubicBezTo>
                <a:cubicBezTo>
                  <a:pt x="0" y="520"/>
                  <a:pt x="0" y="520"/>
                  <a:pt x="0" y="520"/>
                </a:cubicBezTo>
                <a:cubicBezTo>
                  <a:pt x="1988" y="521"/>
                  <a:pt x="1988" y="521"/>
                  <a:pt x="1988" y="521"/>
                </a:cubicBezTo>
                <a:cubicBezTo>
                  <a:pt x="2252" y="521"/>
                  <a:pt x="2494" y="484"/>
                  <a:pt x="2560" y="90"/>
                </a:cubicBezTo>
                <a:cubicBezTo>
                  <a:pt x="2560" y="90"/>
                  <a:pt x="2570" y="28"/>
                  <a:pt x="2571" y="0"/>
                </a:cubicBezTo>
                <a:lnTo>
                  <a:pt x="256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userDrawn="1"/>
        </p:nvSpPr>
        <p:spPr>
          <a:xfrm>
            <a:off x="8023412" y="4267201"/>
            <a:ext cx="1344920" cy="2269852"/>
          </a:xfrm>
          <a:prstGeom prst="rect">
            <a:avLst/>
          </a:prstGeom>
          <a:noFill/>
        </p:spPr>
        <p:txBody>
          <a:bodyPr wrap="square" lIns="0" tIns="0" rIns="0" bIns="0" rtlCol="0" anchor="b" anchorCtr="0">
            <a:spAutoFit/>
          </a:bodyPr>
          <a:lstStyle/>
          <a:p>
            <a:pPr algn="r"/>
            <a:r>
              <a:rPr lang="en-GB" sz="1475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endParaRPr lang="en-GB" sz="147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Freeform 6"/>
          <p:cNvSpPr>
            <a:spLocks/>
          </p:cNvSpPr>
          <p:nvPr userDrawn="1"/>
        </p:nvSpPr>
        <p:spPr bwMode="auto">
          <a:xfrm>
            <a:off x="-7938" y="0"/>
            <a:ext cx="9901238" cy="6858000"/>
          </a:xfrm>
          <a:custGeom>
            <a:avLst/>
            <a:gdLst>
              <a:gd name="T0" fmla="*/ 0 w 3118"/>
              <a:gd name="T1" fmla="*/ 0 h 2160"/>
              <a:gd name="T2" fmla="*/ 0 w 3118"/>
              <a:gd name="T3" fmla="*/ 68 h 2160"/>
              <a:gd name="T4" fmla="*/ 2930 w 3118"/>
              <a:gd name="T5" fmla="*/ 68 h 2160"/>
              <a:gd name="T6" fmla="*/ 3045 w 3118"/>
              <a:gd name="T7" fmla="*/ 183 h 2160"/>
              <a:gd name="T8" fmla="*/ 3045 w 3118"/>
              <a:gd name="T9" fmla="*/ 1976 h 2160"/>
              <a:gd name="T10" fmla="*/ 2930 w 3118"/>
              <a:gd name="T11" fmla="*/ 2091 h 2160"/>
              <a:gd name="T12" fmla="*/ 0 w 3118"/>
              <a:gd name="T13" fmla="*/ 2091 h 2160"/>
              <a:gd name="T14" fmla="*/ 0 w 3118"/>
              <a:gd name="T15" fmla="*/ 2160 h 2160"/>
              <a:gd name="T16" fmla="*/ 3118 w 3118"/>
              <a:gd name="T17" fmla="*/ 2160 h 2160"/>
              <a:gd name="T18" fmla="*/ 3118 w 3118"/>
              <a:gd name="T19" fmla="*/ 0 h 2160"/>
              <a:gd name="T20" fmla="*/ 0 w 311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8" h="2160">
                <a:moveTo>
                  <a:pt x="0" y="0"/>
                </a:moveTo>
                <a:cubicBezTo>
                  <a:pt x="0" y="68"/>
                  <a:pt x="0" y="68"/>
                  <a:pt x="0" y="68"/>
                </a:cubicBezTo>
                <a:cubicBezTo>
                  <a:pt x="2930" y="68"/>
                  <a:pt x="2930" y="68"/>
                  <a:pt x="2930" y="68"/>
                </a:cubicBezTo>
                <a:cubicBezTo>
                  <a:pt x="2994" y="68"/>
                  <a:pt x="3045" y="120"/>
                  <a:pt x="3045" y="183"/>
                </a:cubicBezTo>
                <a:cubicBezTo>
                  <a:pt x="3045" y="1976"/>
                  <a:pt x="3045" y="1976"/>
                  <a:pt x="3045" y="1976"/>
                </a:cubicBezTo>
                <a:cubicBezTo>
                  <a:pt x="3045" y="2040"/>
                  <a:pt x="2994" y="2091"/>
                  <a:pt x="2930" y="2091"/>
                </a:cubicBezTo>
                <a:cubicBezTo>
                  <a:pt x="0" y="2091"/>
                  <a:pt x="0" y="2091"/>
                  <a:pt x="0" y="2091"/>
                </a:cubicBezTo>
                <a:cubicBezTo>
                  <a:pt x="0" y="2160"/>
                  <a:pt x="0" y="2160"/>
                  <a:pt x="0" y="2160"/>
                </a:cubicBezTo>
                <a:cubicBezTo>
                  <a:pt x="3118" y="2160"/>
                  <a:pt x="3118" y="2160"/>
                  <a:pt x="3118" y="2160"/>
                </a:cubicBezTo>
                <a:cubicBezTo>
                  <a:pt x="3118" y="0"/>
                  <a:pt x="3118" y="0"/>
                  <a:pt x="3118"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2" name="Rectangle 21"/>
          <p:cNvSpPr/>
          <p:nvPr userDrawn="1"/>
        </p:nvSpPr>
        <p:spPr>
          <a:xfrm>
            <a:off x="0" y="0"/>
            <a:ext cx="8217036"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26"/>
          <p:cNvSpPr>
            <a:spLocks noGrp="1"/>
          </p:cNvSpPr>
          <p:nvPr>
            <p:ph type="body" sz="quarter" idx="10" hasCustomPrompt="1"/>
          </p:nvPr>
        </p:nvSpPr>
        <p:spPr>
          <a:xfrm>
            <a:off x="972000" y="642477"/>
            <a:ext cx="7084390" cy="344985"/>
          </a:xfrm>
          <a:prstGeom prst="rect">
            <a:avLst/>
          </a:prstGeom>
        </p:spPr>
        <p:txBody>
          <a:bodyPr lIns="0" tIns="0" rIns="0" bIns="0"/>
          <a:lstStyle>
            <a:lvl1pPr marL="0" indent="0">
              <a:buFontTx/>
              <a:buNone/>
              <a:defRPr kumimoji="0" lang="en-GB" sz="2200" b="1" i="0" u="none" strike="noStrike" kern="1200" cap="none" normalizeH="0" baseline="0" dirty="0">
                <a:ln>
                  <a:noFill/>
                </a:ln>
                <a:solidFill>
                  <a:schemeClr val="bg2"/>
                </a:solidFill>
                <a:effectLst/>
                <a:latin typeface="Verdana" pitchFamily="34" charset="0"/>
                <a:ea typeface="+mn-ea"/>
                <a:cs typeface="Arial" pitchFamily="34" charset="0"/>
              </a:defRPr>
            </a:lvl1pPr>
          </a:lstStyle>
          <a:p>
            <a:pPr lvl="0"/>
            <a:r>
              <a:rPr lang="en-US" dirty="0" smtClean="0"/>
              <a:t>Main heading goes here</a:t>
            </a:r>
            <a:endParaRPr lang="en-GB" dirty="0"/>
          </a:p>
        </p:txBody>
      </p:sp>
      <p:sp>
        <p:nvSpPr>
          <p:cNvPr id="13" name="Text Placeholder 29"/>
          <p:cNvSpPr>
            <a:spLocks noGrp="1"/>
          </p:cNvSpPr>
          <p:nvPr>
            <p:ph type="body" sz="quarter" idx="11" hasCustomPrompt="1"/>
          </p:nvPr>
        </p:nvSpPr>
        <p:spPr>
          <a:xfrm>
            <a:off x="972000" y="971643"/>
            <a:ext cx="7084390" cy="312737"/>
          </a:xfrm>
          <a:prstGeom prst="rect">
            <a:avLst/>
          </a:prstGeom>
        </p:spPr>
        <p:txBody>
          <a:bodyPr lIns="0" tIns="0" rIns="0" bIns="0"/>
          <a:lstStyle>
            <a:lvl1pPr marL="0" indent="0">
              <a:buFontTx/>
              <a:buNone/>
              <a:defRPr kumimoji="0" lang="en-GB" sz="2000" b="0" i="0" u="none" strike="noStrike" kern="1200" cap="none" normalizeH="0" baseline="0" dirty="0">
                <a:ln>
                  <a:noFill/>
                </a:ln>
                <a:solidFill>
                  <a:srgbClr val="4E4E4E"/>
                </a:solidFill>
                <a:effectLst/>
                <a:latin typeface="Verdana" pitchFamily="34" charset="0"/>
                <a:ea typeface="+mn-ea"/>
                <a:cs typeface="Arial" pitchFamily="34" charset="0"/>
              </a:defRPr>
            </a:lvl1pPr>
          </a:lstStyle>
          <a:p>
            <a:pPr lvl="0"/>
            <a:r>
              <a:rPr lang="en-US" dirty="0" smtClean="0"/>
              <a:t>Subheading goes here</a:t>
            </a:r>
            <a:endParaRPr lang="en-GB" dirty="0"/>
          </a:p>
        </p:txBody>
      </p:sp>
    </p:spTree>
    <p:extLst>
      <p:ext uri="{BB962C8B-B14F-4D97-AF65-F5344CB8AC3E}">
        <p14:creationId xmlns:p14="http://schemas.microsoft.com/office/powerpoint/2010/main" val="37495051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1 (No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326" r="1023"/>
          <a:stretch/>
        </p:blipFill>
        <p:spPr>
          <a:xfrm>
            <a:off x="1" y="9126"/>
            <a:ext cx="9879805" cy="6848874"/>
          </a:xfrm>
          <a:prstGeom prst="rect">
            <a:avLst/>
          </a:prstGeom>
        </p:spPr>
      </p:pic>
      <p:sp>
        <p:nvSpPr>
          <p:cNvPr id="5" name="AutoShape 4"/>
          <p:cNvSpPr>
            <a:spLocks noChangeAspect="1" noChangeArrowheads="1" noTextEdit="1"/>
          </p:cNvSpPr>
          <p:nvPr userDrawn="1"/>
        </p:nvSpPr>
        <p:spPr bwMode="auto">
          <a:xfrm>
            <a:off x="-18257" y="0"/>
            <a:ext cx="9898063" cy="6858000"/>
          </a:xfrm>
          <a:prstGeom prst="rect">
            <a:avLst/>
          </a:prstGeom>
          <a:noFill/>
          <a:ln>
            <a:noFill/>
          </a:ln>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userDrawn="1"/>
        </p:nvSpPr>
        <p:spPr bwMode="auto">
          <a:xfrm>
            <a:off x="0" y="217490"/>
            <a:ext cx="8236914" cy="1668269"/>
          </a:xfrm>
          <a:custGeom>
            <a:avLst/>
            <a:gdLst>
              <a:gd name="T0" fmla="*/ 2560 w 2571"/>
              <a:gd name="T1" fmla="*/ 0 h 521"/>
              <a:gd name="T2" fmla="*/ 0 w 2571"/>
              <a:gd name="T3" fmla="*/ 0 h 521"/>
              <a:gd name="T4" fmla="*/ 0 w 2571"/>
              <a:gd name="T5" fmla="*/ 520 h 521"/>
              <a:gd name="T6" fmla="*/ 1988 w 2571"/>
              <a:gd name="T7" fmla="*/ 521 h 521"/>
              <a:gd name="T8" fmla="*/ 2560 w 2571"/>
              <a:gd name="T9" fmla="*/ 90 h 521"/>
              <a:gd name="T10" fmla="*/ 2571 w 2571"/>
              <a:gd name="T11" fmla="*/ 0 h 521"/>
              <a:gd name="T12" fmla="*/ 2560 w 2571"/>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2571" h="521">
                <a:moveTo>
                  <a:pt x="2560" y="0"/>
                </a:moveTo>
                <a:cubicBezTo>
                  <a:pt x="0" y="0"/>
                  <a:pt x="0" y="0"/>
                  <a:pt x="0" y="0"/>
                </a:cubicBezTo>
                <a:cubicBezTo>
                  <a:pt x="0" y="520"/>
                  <a:pt x="0" y="520"/>
                  <a:pt x="0" y="520"/>
                </a:cubicBezTo>
                <a:cubicBezTo>
                  <a:pt x="1988" y="521"/>
                  <a:pt x="1988" y="521"/>
                  <a:pt x="1988" y="521"/>
                </a:cubicBezTo>
                <a:cubicBezTo>
                  <a:pt x="2252" y="521"/>
                  <a:pt x="2494" y="484"/>
                  <a:pt x="2560" y="90"/>
                </a:cubicBezTo>
                <a:cubicBezTo>
                  <a:pt x="2560" y="90"/>
                  <a:pt x="2570" y="28"/>
                  <a:pt x="2571" y="0"/>
                </a:cubicBezTo>
                <a:lnTo>
                  <a:pt x="256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userDrawn="1"/>
        </p:nvSpPr>
        <p:spPr>
          <a:xfrm>
            <a:off x="8023412" y="4267201"/>
            <a:ext cx="1344920" cy="2269852"/>
          </a:xfrm>
          <a:prstGeom prst="rect">
            <a:avLst/>
          </a:prstGeom>
          <a:noFill/>
        </p:spPr>
        <p:txBody>
          <a:bodyPr wrap="square" lIns="0" tIns="0" rIns="0" bIns="0" rtlCol="0" anchor="b" anchorCtr="0">
            <a:spAutoFit/>
          </a:bodyPr>
          <a:lstStyle/>
          <a:p>
            <a:pPr algn="r"/>
            <a:r>
              <a:rPr lang="en-GB" sz="1475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3</a:t>
            </a:r>
            <a:endParaRPr lang="en-GB" sz="147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Freeform 6"/>
          <p:cNvSpPr>
            <a:spLocks/>
          </p:cNvSpPr>
          <p:nvPr userDrawn="1"/>
        </p:nvSpPr>
        <p:spPr bwMode="auto">
          <a:xfrm>
            <a:off x="-7938" y="0"/>
            <a:ext cx="9901238" cy="6858000"/>
          </a:xfrm>
          <a:custGeom>
            <a:avLst/>
            <a:gdLst>
              <a:gd name="T0" fmla="*/ 0 w 3118"/>
              <a:gd name="T1" fmla="*/ 0 h 2160"/>
              <a:gd name="T2" fmla="*/ 0 w 3118"/>
              <a:gd name="T3" fmla="*/ 68 h 2160"/>
              <a:gd name="T4" fmla="*/ 2930 w 3118"/>
              <a:gd name="T5" fmla="*/ 68 h 2160"/>
              <a:gd name="T6" fmla="*/ 3045 w 3118"/>
              <a:gd name="T7" fmla="*/ 183 h 2160"/>
              <a:gd name="T8" fmla="*/ 3045 w 3118"/>
              <a:gd name="T9" fmla="*/ 1976 h 2160"/>
              <a:gd name="T10" fmla="*/ 2930 w 3118"/>
              <a:gd name="T11" fmla="*/ 2091 h 2160"/>
              <a:gd name="T12" fmla="*/ 0 w 3118"/>
              <a:gd name="T13" fmla="*/ 2091 h 2160"/>
              <a:gd name="T14" fmla="*/ 0 w 3118"/>
              <a:gd name="T15" fmla="*/ 2160 h 2160"/>
              <a:gd name="T16" fmla="*/ 3118 w 3118"/>
              <a:gd name="T17" fmla="*/ 2160 h 2160"/>
              <a:gd name="T18" fmla="*/ 3118 w 3118"/>
              <a:gd name="T19" fmla="*/ 0 h 2160"/>
              <a:gd name="T20" fmla="*/ 0 w 311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8" h="2160">
                <a:moveTo>
                  <a:pt x="0" y="0"/>
                </a:moveTo>
                <a:cubicBezTo>
                  <a:pt x="0" y="68"/>
                  <a:pt x="0" y="68"/>
                  <a:pt x="0" y="68"/>
                </a:cubicBezTo>
                <a:cubicBezTo>
                  <a:pt x="2930" y="68"/>
                  <a:pt x="2930" y="68"/>
                  <a:pt x="2930" y="68"/>
                </a:cubicBezTo>
                <a:cubicBezTo>
                  <a:pt x="2994" y="68"/>
                  <a:pt x="3045" y="120"/>
                  <a:pt x="3045" y="183"/>
                </a:cubicBezTo>
                <a:cubicBezTo>
                  <a:pt x="3045" y="1976"/>
                  <a:pt x="3045" y="1976"/>
                  <a:pt x="3045" y="1976"/>
                </a:cubicBezTo>
                <a:cubicBezTo>
                  <a:pt x="3045" y="2040"/>
                  <a:pt x="2994" y="2091"/>
                  <a:pt x="2930" y="2091"/>
                </a:cubicBezTo>
                <a:cubicBezTo>
                  <a:pt x="0" y="2091"/>
                  <a:pt x="0" y="2091"/>
                  <a:pt x="0" y="2091"/>
                </a:cubicBezTo>
                <a:cubicBezTo>
                  <a:pt x="0" y="2160"/>
                  <a:pt x="0" y="2160"/>
                  <a:pt x="0" y="2160"/>
                </a:cubicBezTo>
                <a:cubicBezTo>
                  <a:pt x="3118" y="2160"/>
                  <a:pt x="3118" y="2160"/>
                  <a:pt x="3118" y="2160"/>
                </a:cubicBezTo>
                <a:cubicBezTo>
                  <a:pt x="3118" y="0"/>
                  <a:pt x="3118" y="0"/>
                  <a:pt x="3118"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Rectangle 17"/>
          <p:cNvSpPr/>
          <p:nvPr userDrawn="1"/>
        </p:nvSpPr>
        <p:spPr>
          <a:xfrm>
            <a:off x="0" y="0"/>
            <a:ext cx="8217036"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26"/>
          <p:cNvSpPr>
            <a:spLocks noGrp="1"/>
          </p:cNvSpPr>
          <p:nvPr>
            <p:ph type="body" sz="quarter" idx="10" hasCustomPrompt="1"/>
          </p:nvPr>
        </p:nvSpPr>
        <p:spPr>
          <a:xfrm>
            <a:off x="972000" y="642477"/>
            <a:ext cx="7084390" cy="344985"/>
          </a:xfrm>
          <a:prstGeom prst="rect">
            <a:avLst/>
          </a:prstGeom>
        </p:spPr>
        <p:txBody>
          <a:bodyPr lIns="0" tIns="0" rIns="0" bIns="0"/>
          <a:lstStyle>
            <a:lvl1pPr marL="0" indent="0">
              <a:buFontTx/>
              <a:buNone/>
              <a:defRPr kumimoji="0" lang="en-GB" sz="2200" b="1" i="0" u="none" strike="noStrike" kern="1200" cap="none" normalizeH="0" baseline="0" dirty="0">
                <a:ln>
                  <a:noFill/>
                </a:ln>
                <a:solidFill>
                  <a:schemeClr val="bg2"/>
                </a:solidFill>
                <a:effectLst/>
                <a:latin typeface="Verdana" pitchFamily="34" charset="0"/>
                <a:ea typeface="+mn-ea"/>
                <a:cs typeface="Arial" pitchFamily="34" charset="0"/>
              </a:defRPr>
            </a:lvl1pPr>
          </a:lstStyle>
          <a:p>
            <a:pPr lvl="0"/>
            <a:r>
              <a:rPr lang="en-US" dirty="0" smtClean="0"/>
              <a:t>Main heading goes here</a:t>
            </a:r>
            <a:endParaRPr lang="en-GB" dirty="0"/>
          </a:p>
        </p:txBody>
      </p:sp>
      <p:sp>
        <p:nvSpPr>
          <p:cNvPr id="14" name="Text Placeholder 29"/>
          <p:cNvSpPr>
            <a:spLocks noGrp="1"/>
          </p:cNvSpPr>
          <p:nvPr>
            <p:ph type="body" sz="quarter" idx="11" hasCustomPrompt="1"/>
          </p:nvPr>
        </p:nvSpPr>
        <p:spPr>
          <a:xfrm>
            <a:off x="972000" y="971643"/>
            <a:ext cx="7084390" cy="312737"/>
          </a:xfrm>
          <a:prstGeom prst="rect">
            <a:avLst/>
          </a:prstGeom>
        </p:spPr>
        <p:txBody>
          <a:bodyPr lIns="0" tIns="0" rIns="0" bIns="0"/>
          <a:lstStyle>
            <a:lvl1pPr marL="0" indent="0">
              <a:buFontTx/>
              <a:buNone/>
              <a:defRPr kumimoji="0" lang="en-GB" sz="2000" b="0" i="0" u="none" strike="noStrike" kern="1200" cap="none" normalizeH="0" baseline="0" dirty="0">
                <a:ln>
                  <a:noFill/>
                </a:ln>
                <a:solidFill>
                  <a:srgbClr val="4E4E4E"/>
                </a:solidFill>
                <a:effectLst/>
                <a:latin typeface="Verdana" pitchFamily="34" charset="0"/>
                <a:ea typeface="+mn-ea"/>
                <a:cs typeface="Arial" pitchFamily="34" charset="0"/>
              </a:defRPr>
            </a:lvl1pPr>
          </a:lstStyle>
          <a:p>
            <a:pPr lvl="0"/>
            <a:r>
              <a:rPr lang="en-US" dirty="0" smtClean="0"/>
              <a:t>Subheading goes here</a:t>
            </a:r>
            <a:endParaRPr lang="en-GB" dirty="0"/>
          </a:p>
        </p:txBody>
      </p:sp>
    </p:spTree>
    <p:extLst>
      <p:ext uri="{BB962C8B-B14F-4D97-AF65-F5344CB8AC3E}">
        <p14:creationId xmlns:p14="http://schemas.microsoft.com/office/powerpoint/2010/main" val="198586962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1 (No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341" r="7963" b="178"/>
          <a:stretch/>
        </p:blipFill>
        <p:spPr>
          <a:xfrm>
            <a:off x="0" y="0"/>
            <a:ext cx="9893300" cy="6858000"/>
          </a:xfrm>
          <a:prstGeom prst="rect">
            <a:avLst/>
          </a:prstGeom>
        </p:spPr>
      </p:pic>
      <p:sp>
        <p:nvSpPr>
          <p:cNvPr id="18" name="Freeform 7"/>
          <p:cNvSpPr>
            <a:spLocks/>
          </p:cNvSpPr>
          <p:nvPr userDrawn="1"/>
        </p:nvSpPr>
        <p:spPr bwMode="auto">
          <a:xfrm>
            <a:off x="0" y="217490"/>
            <a:ext cx="8236914" cy="1668269"/>
          </a:xfrm>
          <a:custGeom>
            <a:avLst/>
            <a:gdLst>
              <a:gd name="T0" fmla="*/ 2560 w 2571"/>
              <a:gd name="T1" fmla="*/ 0 h 521"/>
              <a:gd name="T2" fmla="*/ 0 w 2571"/>
              <a:gd name="T3" fmla="*/ 0 h 521"/>
              <a:gd name="T4" fmla="*/ 0 w 2571"/>
              <a:gd name="T5" fmla="*/ 520 h 521"/>
              <a:gd name="T6" fmla="*/ 1988 w 2571"/>
              <a:gd name="T7" fmla="*/ 521 h 521"/>
              <a:gd name="T8" fmla="*/ 2560 w 2571"/>
              <a:gd name="T9" fmla="*/ 90 h 521"/>
              <a:gd name="T10" fmla="*/ 2571 w 2571"/>
              <a:gd name="T11" fmla="*/ 0 h 521"/>
              <a:gd name="T12" fmla="*/ 2560 w 2571"/>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2571" h="521">
                <a:moveTo>
                  <a:pt x="2560" y="0"/>
                </a:moveTo>
                <a:cubicBezTo>
                  <a:pt x="0" y="0"/>
                  <a:pt x="0" y="0"/>
                  <a:pt x="0" y="0"/>
                </a:cubicBezTo>
                <a:cubicBezTo>
                  <a:pt x="0" y="520"/>
                  <a:pt x="0" y="520"/>
                  <a:pt x="0" y="520"/>
                </a:cubicBezTo>
                <a:cubicBezTo>
                  <a:pt x="1988" y="521"/>
                  <a:pt x="1988" y="521"/>
                  <a:pt x="1988" y="521"/>
                </a:cubicBezTo>
                <a:cubicBezTo>
                  <a:pt x="2252" y="521"/>
                  <a:pt x="2494" y="484"/>
                  <a:pt x="2560" y="90"/>
                </a:cubicBezTo>
                <a:cubicBezTo>
                  <a:pt x="2560" y="90"/>
                  <a:pt x="2570" y="28"/>
                  <a:pt x="2571" y="0"/>
                </a:cubicBezTo>
                <a:lnTo>
                  <a:pt x="256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5" name="AutoShape 4"/>
          <p:cNvSpPr>
            <a:spLocks noChangeAspect="1" noChangeArrowheads="1" noTextEdit="1"/>
          </p:cNvSpPr>
          <p:nvPr userDrawn="1"/>
        </p:nvSpPr>
        <p:spPr bwMode="auto">
          <a:xfrm>
            <a:off x="-18257" y="0"/>
            <a:ext cx="9898063" cy="6858000"/>
          </a:xfrm>
          <a:prstGeom prst="rect">
            <a:avLst/>
          </a:prstGeom>
          <a:noFill/>
          <a:ln>
            <a:noFill/>
          </a:ln>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userDrawn="1"/>
        </p:nvSpPr>
        <p:spPr>
          <a:xfrm>
            <a:off x="8023412" y="4267201"/>
            <a:ext cx="1344920" cy="2269852"/>
          </a:xfrm>
          <a:prstGeom prst="rect">
            <a:avLst/>
          </a:prstGeom>
          <a:noFill/>
        </p:spPr>
        <p:txBody>
          <a:bodyPr wrap="square" lIns="0" tIns="0" rIns="0" bIns="0" rtlCol="0" anchor="b" anchorCtr="0">
            <a:spAutoFit/>
          </a:bodyPr>
          <a:lstStyle/>
          <a:p>
            <a:pPr algn="r"/>
            <a:r>
              <a:rPr lang="en-GB" sz="1475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a:t>
            </a:r>
            <a:endParaRPr lang="en-GB" sz="147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Freeform 6"/>
          <p:cNvSpPr>
            <a:spLocks/>
          </p:cNvSpPr>
          <p:nvPr userDrawn="1"/>
        </p:nvSpPr>
        <p:spPr bwMode="auto">
          <a:xfrm>
            <a:off x="-7938" y="0"/>
            <a:ext cx="9901238" cy="6858000"/>
          </a:xfrm>
          <a:custGeom>
            <a:avLst/>
            <a:gdLst>
              <a:gd name="T0" fmla="*/ 0 w 3118"/>
              <a:gd name="T1" fmla="*/ 0 h 2160"/>
              <a:gd name="T2" fmla="*/ 0 w 3118"/>
              <a:gd name="T3" fmla="*/ 68 h 2160"/>
              <a:gd name="T4" fmla="*/ 2930 w 3118"/>
              <a:gd name="T5" fmla="*/ 68 h 2160"/>
              <a:gd name="T6" fmla="*/ 3045 w 3118"/>
              <a:gd name="T7" fmla="*/ 183 h 2160"/>
              <a:gd name="T8" fmla="*/ 3045 w 3118"/>
              <a:gd name="T9" fmla="*/ 1976 h 2160"/>
              <a:gd name="T10" fmla="*/ 2930 w 3118"/>
              <a:gd name="T11" fmla="*/ 2091 h 2160"/>
              <a:gd name="T12" fmla="*/ 0 w 3118"/>
              <a:gd name="T13" fmla="*/ 2091 h 2160"/>
              <a:gd name="T14" fmla="*/ 0 w 3118"/>
              <a:gd name="T15" fmla="*/ 2160 h 2160"/>
              <a:gd name="T16" fmla="*/ 3118 w 3118"/>
              <a:gd name="T17" fmla="*/ 2160 h 2160"/>
              <a:gd name="T18" fmla="*/ 3118 w 3118"/>
              <a:gd name="T19" fmla="*/ 0 h 2160"/>
              <a:gd name="T20" fmla="*/ 0 w 311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8" h="2160">
                <a:moveTo>
                  <a:pt x="0" y="0"/>
                </a:moveTo>
                <a:cubicBezTo>
                  <a:pt x="0" y="68"/>
                  <a:pt x="0" y="68"/>
                  <a:pt x="0" y="68"/>
                </a:cubicBezTo>
                <a:cubicBezTo>
                  <a:pt x="2930" y="68"/>
                  <a:pt x="2930" y="68"/>
                  <a:pt x="2930" y="68"/>
                </a:cubicBezTo>
                <a:cubicBezTo>
                  <a:pt x="2994" y="68"/>
                  <a:pt x="3045" y="120"/>
                  <a:pt x="3045" y="183"/>
                </a:cubicBezTo>
                <a:cubicBezTo>
                  <a:pt x="3045" y="1976"/>
                  <a:pt x="3045" y="1976"/>
                  <a:pt x="3045" y="1976"/>
                </a:cubicBezTo>
                <a:cubicBezTo>
                  <a:pt x="3045" y="2040"/>
                  <a:pt x="2994" y="2091"/>
                  <a:pt x="2930" y="2091"/>
                </a:cubicBezTo>
                <a:cubicBezTo>
                  <a:pt x="0" y="2091"/>
                  <a:pt x="0" y="2091"/>
                  <a:pt x="0" y="2091"/>
                </a:cubicBezTo>
                <a:cubicBezTo>
                  <a:pt x="0" y="2160"/>
                  <a:pt x="0" y="2160"/>
                  <a:pt x="0" y="2160"/>
                </a:cubicBezTo>
                <a:cubicBezTo>
                  <a:pt x="3118" y="2160"/>
                  <a:pt x="3118" y="2160"/>
                  <a:pt x="3118" y="2160"/>
                </a:cubicBezTo>
                <a:cubicBezTo>
                  <a:pt x="3118" y="0"/>
                  <a:pt x="3118" y="0"/>
                  <a:pt x="3118"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Rectangle 16"/>
          <p:cNvSpPr/>
          <p:nvPr userDrawn="1"/>
        </p:nvSpPr>
        <p:spPr>
          <a:xfrm>
            <a:off x="0" y="0"/>
            <a:ext cx="8217036"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26"/>
          <p:cNvSpPr>
            <a:spLocks noGrp="1"/>
          </p:cNvSpPr>
          <p:nvPr>
            <p:ph type="body" sz="quarter" idx="10" hasCustomPrompt="1"/>
          </p:nvPr>
        </p:nvSpPr>
        <p:spPr>
          <a:xfrm>
            <a:off x="972000" y="642477"/>
            <a:ext cx="7084390" cy="344985"/>
          </a:xfrm>
          <a:prstGeom prst="rect">
            <a:avLst/>
          </a:prstGeom>
        </p:spPr>
        <p:txBody>
          <a:bodyPr lIns="0" tIns="0" rIns="0" bIns="0"/>
          <a:lstStyle>
            <a:lvl1pPr marL="0" indent="0">
              <a:buFontTx/>
              <a:buNone/>
              <a:defRPr kumimoji="0" lang="en-GB" sz="2200" b="1" i="0" u="none" strike="noStrike" kern="1200" cap="none" normalizeH="0" baseline="0" dirty="0">
                <a:ln>
                  <a:noFill/>
                </a:ln>
                <a:solidFill>
                  <a:schemeClr val="bg2"/>
                </a:solidFill>
                <a:effectLst/>
                <a:latin typeface="Verdana" pitchFamily="34" charset="0"/>
                <a:ea typeface="+mn-ea"/>
                <a:cs typeface="Arial" pitchFamily="34" charset="0"/>
              </a:defRPr>
            </a:lvl1pPr>
          </a:lstStyle>
          <a:p>
            <a:pPr lvl="0"/>
            <a:r>
              <a:rPr lang="en-US" dirty="0" smtClean="0"/>
              <a:t>Main heading goes here</a:t>
            </a:r>
            <a:endParaRPr lang="en-GB" dirty="0"/>
          </a:p>
        </p:txBody>
      </p:sp>
      <p:sp>
        <p:nvSpPr>
          <p:cNvPr id="14" name="Text Placeholder 29"/>
          <p:cNvSpPr>
            <a:spLocks noGrp="1"/>
          </p:cNvSpPr>
          <p:nvPr>
            <p:ph type="body" sz="quarter" idx="11" hasCustomPrompt="1"/>
          </p:nvPr>
        </p:nvSpPr>
        <p:spPr>
          <a:xfrm>
            <a:off x="972000" y="971643"/>
            <a:ext cx="7084390" cy="312737"/>
          </a:xfrm>
          <a:prstGeom prst="rect">
            <a:avLst/>
          </a:prstGeom>
        </p:spPr>
        <p:txBody>
          <a:bodyPr lIns="0" tIns="0" rIns="0" bIns="0"/>
          <a:lstStyle>
            <a:lvl1pPr marL="0" indent="0">
              <a:buFontTx/>
              <a:buNone/>
              <a:defRPr kumimoji="0" lang="en-GB" sz="2000" b="0" i="0" u="none" strike="noStrike" kern="1200" cap="none" normalizeH="0" baseline="0" dirty="0">
                <a:ln>
                  <a:noFill/>
                </a:ln>
                <a:solidFill>
                  <a:srgbClr val="4E4E4E"/>
                </a:solidFill>
                <a:effectLst/>
                <a:latin typeface="Verdana" pitchFamily="34" charset="0"/>
                <a:ea typeface="+mn-ea"/>
                <a:cs typeface="Arial" pitchFamily="34" charset="0"/>
              </a:defRPr>
            </a:lvl1pPr>
          </a:lstStyle>
          <a:p>
            <a:pPr lvl="0"/>
            <a:r>
              <a:rPr lang="en-US" dirty="0" smtClean="0"/>
              <a:t>Subheading goes here</a:t>
            </a:r>
            <a:endParaRPr lang="en-GB" dirty="0"/>
          </a:p>
        </p:txBody>
      </p:sp>
    </p:spTree>
    <p:extLst>
      <p:ext uri="{BB962C8B-B14F-4D97-AF65-F5344CB8AC3E}">
        <p14:creationId xmlns:p14="http://schemas.microsoft.com/office/powerpoint/2010/main" val="1019548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2 (Dark)">
    <p:spTree>
      <p:nvGrpSpPr>
        <p:cNvPr id="1" name=""/>
        <p:cNvGrpSpPr/>
        <p:nvPr/>
      </p:nvGrpSpPr>
      <p:grpSpPr>
        <a:xfrm>
          <a:off x="0" y="0"/>
          <a:ext cx="0" cy="0"/>
          <a:chOff x="0" y="0"/>
          <a:chExt cx="0" cy="0"/>
        </a:xfrm>
      </p:grpSpPr>
      <p:sp>
        <p:nvSpPr>
          <p:cNvPr id="5" name="AutoShape 4"/>
          <p:cNvSpPr>
            <a:spLocks noChangeAspect="1" noChangeArrowheads="1" noTextEdit="1"/>
          </p:cNvSpPr>
          <p:nvPr userDrawn="1"/>
        </p:nvSpPr>
        <p:spPr bwMode="auto">
          <a:xfrm>
            <a:off x="0" y="0"/>
            <a:ext cx="9879806" cy="6858000"/>
          </a:xfrm>
          <a:prstGeom prst="rect">
            <a:avLst/>
          </a:prstGeom>
          <a:solidFill>
            <a:srgbClr val="4E4E4E"/>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userDrawn="1"/>
        </p:nvSpPr>
        <p:spPr bwMode="auto">
          <a:xfrm>
            <a:off x="-9525" y="217490"/>
            <a:ext cx="8236914" cy="1668269"/>
          </a:xfrm>
          <a:custGeom>
            <a:avLst/>
            <a:gdLst>
              <a:gd name="T0" fmla="*/ 2560 w 2571"/>
              <a:gd name="T1" fmla="*/ 0 h 521"/>
              <a:gd name="T2" fmla="*/ 0 w 2571"/>
              <a:gd name="T3" fmla="*/ 0 h 521"/>
              <a:gd name="T4" fmla="*/ 0 w 2571"/>
              <a:gd name="T5" fmla="*/ 520 h 521"/>
              <a:gd name="T6" fmla="*/ 1988 w 2571"/>
              <a:gd name="T7" fmla="*/ 521 h 521"/>
              <a:gd name="T8" fmla="*/ 2560 w 2571"/>
              <a:gd name="T9" fmla="*/ 90 h 521"/>
              <a:gd name="T10" fmla="*/ 2571 w 2571"/>
              <a:gd name="T11" fmla="*/ 0 h 521"/>
              <a:gd name="T12" fmla="*/ 2560 w 2571"/>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2571" h="521">
                <a:moveTo>
                  <a:pt x="2560" y="0"/>
                </a:moveTo>
                <a:cubicBezTo>
                  <a:pt x="0" y="0"/>
                  <a:pt x="0" y="0"/>
                  <a:pt x="0" y="0"/>
                </a:cubicBezTo>
                <a:cubicBezTo>
                  <a:pt x="0" y="520"/>
                  <a:pt x="0" y="520"/>
                  <a:pt x="0" y="520"/>
                </a:cubicBezTo>
                <a:cubicBezTo>
                  <a:pt x="1988" y="521"/>
                  <a:pt x="1988" y="521"/>
                  <a:pt x="1988" y="521"/>
                </a:cubicBezTo>
                <a:cubicBezTo>
                  <a:pt x="2252" y="521"/>
                  <a:pt x="2494" y="484"/>
                  <a:pt x="2560" y="90"/>
                </a:cubicBezTo>
                <a:cubicBezTo>
                  <a:pt x="2560" y="90"/>
                  <a:pt x="2570" y="28"/>
                  <a:pt x="2571" y="0"/>
                </a:cubicBezTo>
                <a:lnTo>
                  <a:pt x="256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Freeform 6"/>
          <p:cNvSpPr>
            <a:spLocks/>
          </p:cNvSpPr>
          <p:nvPr userDrawn="1"/>
        </p:nvSpPr>
        <p:spPr bwMode="auto">
          <a:xfrm>
            <a:off x="-7938" y="0"/>
            <a:ext cx="9901238" cy="6858000"/>
          </a:xfrm>
          <a:custGeom>
            <a:avLst/>
            <a:gdLst>
              <a:gd name="T0" fmla="*/ 0 w 3118"/>
              <a:gd name="T1" fmla="*/ 0 h 2160"/>
              <a:gd name="T2" fmla="*/ 0 w 3118"/>
              <a:gd name="T3" fmla="*/ 68 h 2160"/>
              <a:gd name="T4" fmla="*/ 2930 w 3118"/>
              <a:gd name="T5" fmla="*/ 68 h 2160"/>
              <a:gd name="T6" fmla="*/ 3045 w 3118"/>
              <a:gd name="T7" fmla="*/ 183 h 2160"/>
              <a:gd name="T8" fmla="*/ 3045 w 3118"/>
              <a:gd name="T9" fmla="*/ 1976 h 2160"/>
              <a:gd name="T10" fmla="*/ 2930 w 3118"/>
              <a:gd name="T11" fmla="*/ 2091 h 2160"/>
              <a:gd name="T12" fmla="*/ 0 w 3118"/>
              <a:gd name="T13" fmla="*/ 2091 h 2160"/>
              <a:gd name="T14" fmla="*/ 0 w 3118"/>
              <a:gd name="T15" fmla="*/ 2160 h 2160"/>
              <a:gd name="T16" fmla="*/ 3118 w 3118"/>
              <a:gd name="T17" fmla="*/ 2160 h 2160"/>
              <a:gd name="T18" fmla="*/ 3118 w 3118"/>
              <a:gd name="T19" fmla="*/ 0 h 2160"/>
              <a:gd name="T20" fmla="*/ 0 w 311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8" h="2160">
                <a:moveTo>
                  <a:pt x="0" y="0"/>
                </a:moveTo>
                <a:cubicBezTo>
                  <a:pt x="0" y="68"/>
                  <a:pt x="0" y="68"/>
                  <a:pt x="0" y="68"/>
                </a:cubicBezTo>
                <a:cubicBezTo>
                  <a:pt x="2930" y="68"/>
                  <a:pt x="2930" y="68"/>
                  <a:pt x="2930" y="68"/>
                </a:cubicBezTo>
                <a:cubicBezTo>
                  <a:pt x="2994" y="68"/>
                  <a:pt x="3045" y="120"/>
                  <a:pt x="3045" y="183"/>
                </a:cubicBezTo>
                <a:cubicBezTo>
                  <a:pt x="3045" y="1976"/>
                  <a:pt x="3045" y="1976"/>
                  <a:pt x="3045" y="1976"/>
                </a:cubicBezTo>
                <a:cubicBezTo>
                  <a:pt x="3045" y="2040"/>
                  <a:pt x="2994" y="2091"/>
                  <a:pt x="2930" y="2091"/>
                </a:cubicBezTo>
                <a:cubicBezTo>
                  <a:pt x="0" y="2091"/>
                  <a:pt x="0" y="2091"/>
                  <a:pt x="0" y="2091"/>
                </a:cubicBezTo>
                <a:cubicBezTo>
                  <a:pt x="0" y="2160"/>
                  <a:pt x="0" y="2160"/>
                  <a:pt x="0" y="2160"/>
                </a:cubicBezTo>
                <a:cubicBezTo>
                  <a:pt x="3118" y="2160"/>
                  <a:pt x="3118" y="2160"/>
                  <a:pt x="3118" y="2160"/>
                </a:cubicBezTo>
                <a:cubicBezTo>
                  <a:pt x="3118" y="0"/>
                  <a:pt x="3118" y="0"/>
                  <a:pt x="3118"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userDrawn="1"/>
        </p:nvSpPr>
        <p:spPr>
          <a:xfrm>
            <a:off x="8023412" y="4267201"/>
            <a:ext cx="1344920" cy="2269852"/>
          </a:xfrm>
          <a:prstGeom prst="rect">
            <a:avLst/>
          </a:prstGeom>
          <a:noFill/>
        </p:spPr>
        <p:txBody>
          <a:bodyPr wrap="square" lIns="0" tIns="0" rIns="0" bIns="0" rtlCol="0" anchor="b" anchorCtr="0">
            <a:spAutoFit/>
          </a:bodyPr>
          <a:lstStyle/>
          <a:p>
            <a:pPr algn="r"/>
            <a:r>
              <a:rPr lang="en-GB" sz="1475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endParaRPr lang="en-GB" sz="147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p:cNvSpPr/>
          <p:nvPr userDrawn="1"/>
        </p:nvSpPr>
        <p:spPr>
          <a:xfrm>
            <a:off x="0" y="0"/>
            <a:ext cx="8217036" cy="30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26"/>
          <p:cNvSpPr>
            <a:spLocks noGrp="1"/>
          </p:cNvSpPr>
          <p:nvPr>
            <p:ph type="body" sz="quarter" idx="10" hasCustomPrompt="1"/>
          </p:nvPr>
        </p:nvSpPr>
        <p:spPr>
          <a:xfrm>
            <a:off x="972000" y="642477"/>
            <a:ext cx="7084390" cy="344985"/>
          </a:xfrm>
          <a:prstGeom prst="rect">
            <a:avLst/>
          </a:prstGeom>
        </p:spPr>
        <p:txBody>
          <a:bodyPr lIns="0" tIns="0" rIns="0" bIns="0"/>
          <a:lstStyle>
            <a:lvl1pPr marL="0" indent="0">
              <a:buFontTx/>
              <a:buNone/>
              <a:defRPr kumimoji="0" lang="en-GB" sz="2200" b="1" i="0" u="none" strike="noStrike" kern="1200" cap="none" normalizeH="0" baseline="0" dirty="0">
                <a:ln>
                  <a:noFill/>
                </a:ln>
                <a:solidFill>
                  <a:schemeClr val="bg2"/>
                </a:solidFill>
                <a:effectLst/>
                <a:latin typeface="Verdana" pitchFamily="34" charset="0"/>
                <a:ea typeface="+mn-ea"/>
                <a:cs typeface="Arial" pitchFamily="34" charset="0"/>
              </a:defRPr>
            </a:lvl1pPr>
          </a:lstStyle>
          <a:p>
            <a:pPr lvl="0"/>
            <a:r>
              <a:rPr lang="en-US" dirty="0" smtClean="0"/>
              <a:t>Main heading goes here</a:t>
            </a:r>
            <a:endParaRPr lang="en-GB" dirty="0"/>
          </a:p>
        </p:txBody>
      </p:sp>
      <p:sp>
        <p:nvSpPr>
          <p:cNvPr id="13" name="Text Placeholder 29"/>
          <p:cNvSpPr>
            <a:spLocks noGrp="1"/>
          </p:cNvSpPr>
          <p:nvPr>
            <p:ph type="body" sz="quarter" idx="11" hasCustomPrompt="1"/>
          </p:nvPr>
        </p:nvSpPr>
        <p:spPr>
          <a:xfrm>
            <a:off x="972000" y="971643"/>
            <a:ext cx="7084390" cy="312737"/>
          </a:xfrm>
          <a:prstGeom prst="rect">
            <a:avLst/>
          </a:prstGeom>
        </p:spPr>
        <p:txBody>
          <a:bodyPr lIns="0" tIns="0" rIns="0" bIns="0"/>
          <a:lstStyle>
            <a:lvl1pPr marL="0" indent="0">
              <a:buFontTx/>
              <a:buNone/>
              <a:defRPr kumimoji="0" lang="en-GB" sz="2000" b="0" i="0" u="none" strike="noStrike" kern="1200" cap="none" normalizeH="0" baseline="0" dirty="0">
                <a:ln>
                  <a:noFill/>
                </a:ln>
                <a:solidFill>
                  <a:srgbClr val="4E4E4E"/>
                </a:solidFill>
                <a:effectLst/>
                <a:latin typeface="Verdana" pitchFamily="34" charset="0"/>
                <a:ea typeface="+mn-ea"/>
                <a:cs typeface="Arial" pitchFamily="34" charset="0"/>
              </a:defRPr>
            </a:lvl1pPr>
          </a:lstStyle>
          <a:p>
            <a:pPr lvl="0"/>
            <a:r>
              <a:rPr lang="en-US" dirty="0" smtClean="0"/>
              <a:t>Subheading goes here</a:t>
            </a:r>
            <a:endParaRPr lang="en-GB" dirty="0"/>
          </a:p>
        </p:txBody>
      </p:sp>
    </p:spTree>
    <p:extLst>
      <p:ext uri="{BB962C8B-B14F-4D97-AF65-F5344CB8AC3E}">
        <p14:creationId xmlns:p14="http://schemas.microsoft.com/office/powerpoint/2010/main" val="19733005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2 (Light)">
    <p:spTree>
      <p:nvGrpSpPr>
        <p:cNvPr id="1" name=""/>
        <p:cNvGrpSpPr/>
        <p:nvPr/>
      </p:nvGrpSpPr>
      <p:grpSpPr>
        <a:xfrm>
          <a:off x="0" y="0"/>
          <a:ext cx="0" cy="0"/>
          <a:chOff x="0" y="0"/>
          <a:chExt cx="0" cy="0"/>
        </a:xfrm>
      </p:grpSpPr>
      <p:sp>
        <p:nvSpPr>
          <p:cNvPr id="5" name="AutoShape 4"/>
          <p:cNvSpPr>
            <a:spLocks noChangeAspect="1" noChangeArrowheads="1" noTextEdit="1"/>
          </p:cNvSpPr>
          <p:nvPr userDrawn="1"/>
        </p:nvSpPr>
        <p:spPr bwMode="auto">
          <a:xfrm>
            <a:off x="0" y="0"/>
            <a:ext cx="9879806" cy="6858000"/>
          </a:xfrm>
          <a:prstGeom prst="rect">
            <a:avLst/>
          </a:prstGeom>
          <a:solidFill>
            <a:srgbClr val="DEDEDE"/>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userDrawn="1"/>
        </p:nvSpPr>
        <p:spPr bwMode="auto">
          <a:xfrm>
            <a:off x="-9525" y="217490"/>
            <a:ext cx="8236914" cy="1668269"/>
          </a:xfrm>
          <a:custGeom>
            <a:avLst/>
            <a:gdLst>
              <a:gd name="T0" fmla="*/ 2560 w 2571"/>
              <a:gd name="T1" fmla="*/ 0 h 521"/>
              <a:gd name="T2" fmla="*/ 0 w 2571"/>
              <a:gd name="T3" fmla="*/ 0 h 521"/>
              <a:gd name="T4" fmla="*/ 0 w 2571"/>
              <a:gd name="T5" fmla="*/ 520 h 521"/>
              <a:gd name="T6" fmla="*/ 1988 w 2571"/>
              <a:gd name="T7" fmla="*/ 521 h 521"/>
              <a:gd name="T8" fmla="*/ 2560 w 2571"/>
              <a:gd name="T9" fmla="*/ 90 h 521"/>
              <a:gd name="T10" fmla="*/ 2571 w 2571"/>
              <a:gd name="T11" fmla="*/ 0 h 521"/>
              <a:gd name="T12" fmla="*/ 2560 w 2571"/>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2571" h="521">
                <a:moveTo>
                  <a:pt x="2560" y="0"/>
                </a:moveTo>
                <a:cubicBezTo>
                  <a:pt x="0" y="0"/>
                  <a:pt x="0" y="0"/>
                  <a:pt x="0" y="0"/>
                </a:cubicBezTo>
                <a:cubicBezTo>
                  <a:pt x="0" y="520"/>
                  <a:pt x="0" y="520"/>
                  <a:pt x="0" y="520"/>
                </a:cubicBezTo>
                <a:cubicBezTo>
                  <a:pt x="1988" y="521"/>
                  <a:pt x="1988" y="521"/>
                  <a:pt x="1988" y="521"/>
                </a:cubicBezTo>
                <a:cubicBezTo>
                  <a:pt x="2252" y="521"/>
                  <a:pt x="2494" y="484"/>
                  <a:pt x="2560" y="90"/>
                </a:cubicBezTo>
                <a:cubicBezTo>
                  <a:pt x="2560" y="90"/>
                  <a:pt x="2570" y="28"/>
                  <a:pt x="2571" y="0"/>
                </a:cubicBezTo>
                <a:lnTo>
                  <a:pt x="256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Freeform 6"/>
          <p:cNvSpPr>
            <a:spLocks/>
          </p:cNvSpPr>
          <p:nvPr userDrawn="1"/>
        </p:nvSpPr>
        <p:spPr bwMode="auto">
          <a:xfrm>
            <a:off x="-7938" y="0"/>
            <a:ext cx="9901238" cy="6858000"/>
          </a:xfrm>
          <a:custGeom>
            <a:avLst/>
            <a:gdLst>
              <a:gd name="T0" fmla="*/ 0 w 3118"/>
              <a:gd name="T1" fmla="*/ 0 h 2160"/>
              <a:gd name="T2" fmla="*/ 0 w 3118"/>
              <a:gd name="T3" fmla="*/ 68 h 2160"/>
              <a:gd name="T4" fmla="*/ 2930 w 3118"/>
              <a:gd name="T5" fmla="*/ 68 h 2160"/>
              <a:gd name="T6" fmla="*/ 3045 w 3118"/>
              <a:gd name="T7" fmla="*/ 183 h 2160"/>
              <a:gd name="T8" fmla="*/ 3045 w 3118"/>
              <a:gd name="T9" fmla="*/ 1976 h 2160"/>
              <a:gd name="T10" fmla="*/ 2930 w 3118"/>
              <a:gd name="T11" fmla="*/ 2091 h 2160"/>
              <a:gd name="T12" fmla="*/ 0 w 3118"/>
              <a:gd name="T13" fmla="*/ 2091 h 2160"/>
              <a:gd name="T14" fmla="*/ 0 w 3118"/>
              <a:gd name="T15" fmla="*/ 2160 h 2160"/>
              <a:gd name="T16" fmla="*/ 3118 w 3118"/>
              <a:gd name="T17" fmla="*/ 2160 h 2160"/>
              <a:gd name="T18" fmla="*/ 3118 w 3118"/>
              <a:gd name="T19" fmla="*/ 0 h 2160"/>
              <a:gd name="T20" fmla="*/ 0 w 311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8" h="2160">
                <a:moveTo>
                  <a:pt x="0" y="0"/>
                </a:moveTo>
                <a:cubicBezTo>
                  <a:pt x="0" y="68"/>
                  <a:pt x="0" y="68"/>
                  <a:pt x="0" y="68"/>
                </a:cubicBezTo>
                <a:cubicBezTo>
                  <a:pt x="2930" y="68"/>
                  <a:pt x="2930" y="68"/>
                  <a:pt x="2930" y="68"/>
                </a:cubicBezTo>
                <a:cubicBezTo>
                  <a:pt x="2994" y="68"/>
                  <a:pt x="3045" y="120"/>
                  <a:pt x="3045" y="183"/>
                </a:cubicBezTo>
                <a:cubicBezTo>
                  <a:pt x="3045" y="1976"/>
                  <a:pt x="3045" y="1976"/>
                  <a:pt x="3045" y="1976"/>
                </a:cubicBezTo>
                <a:cubicBezTo>
                  <a:pt x="3045" y="2040"/>
                  <a:pt x="2994" y="2091"/>
                  <a:pt x="2930" y="2091"/>
                </a:cubicBezTo>
                <a:cubicBezTo>
                  <a:pt x="0" y="2091"/>
                  <a:pt x="0" y="2091"/>
                  <a:pt x="0" y="2091"/>
                </a:cubicBezTo>
                <a:cubicBezTo>
                  <a:pt x="0" y="2160"/>
                  <a:pt x="0" y="2160"/>
                  <a:pt x="0" y="2160"/>
                </a:cubicBezTo>
                <a:cubicBezTo>
                  <a:pt x="3118" y="2160"/>
                  <a:pt x="3118" y="2160"/>
                  <a:pt x="3118" y="2160"/>
                </a:cubicBezTo>
                <a:cubicBezTo>
                  <a:pt x="3118" y="0"/>
                  <a:pt x="3118" y="0"/>
                  <a:pt x="3118"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userDrawn="1"/>
        </p:nvSpPr>
        <p:spPr>
          <a:xfrm>
            <a:off x="8023412" y="4267201"/>
            <a:ext cx="1344920" cy="2269852"/>
          </a:xfrm>
          <a:prstGeom prst="rect">
            <a:avLst/>
          </a:prstGeom>
          <a:noFill/>
        </p:spPr>
        <p:txBody>
          <a:bodyPr wrap="square" lIns="0" tIns="0" rIns="0" bIns="0" rtlCol="0" anchor="b" anchorCtr="0">
            <a:spAutoFit/>
          </a:bodyPr>
          <a:lstStyle/>
          <a:p>
            <a:pPr algn="r"/>
            <a:r>
              <a:rPr lang="en-GB" sz="1475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endParaRPr lang="en-GB" sz="147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6"/>
          <p:cNvSpPr>
            <a:spLocks noGrp="1"/>
          </p:cNvSpPr>
          <p:nvPr>
            <p:ph type="body" sz="quarter" idx="10" hasCustomPrompt="1"/>
          </p:nvPr>
        </p:nvSpPr>
        <p:spPr>
          <a:xfrm>
            <a:off x="972000" y="642477"/>
            <a:ext cx="7084390" cy="344985"/>
          </a:xfrm>
          <a:prstGeom prst="rect">
            <a:avLst/>
          </a:prstGeom>
        </p:spPr>
        <p:txBody>
          <a:bodyPr lIns="0" tIns="0" rIns="0" bIns="0"/>
          <a:lstStyle>
            <a:lvl1pPr marL="0" indent="0">
              <a:buFontTx/>
              <a:buNone/>
              <a:defRPr kumimoji="0" lang="en-GB" sz="2200" b="1" i="0" u="none" strike="noStrike" kern="1200" cap="none" normalizeH="0" baseline="0" dirty="0">
                <a:ln>
                  <a:noFill/>
                </a:ln>
                <a:solidFill>
                  <a:schemeClr val="bg2"/>
                </a:solidFill>
                <a:effectLst/>
                <a:latin typeface="Verdana" pitchFamily="34" charset="0"/>
                <a:ea typeface="+mn-ea"/>
                <a:cs typeface="Arial" pitchFamily="34" charset="0"/>
              </a:defRPr>
            </a:lvl1pPr>
          </a:lstStyle>
          <a:p>
            <a:pPr lvl="0"/>
            <a:r>
              <a:rPr lang="en-US" dirty="0" smtClean="0"/>
              <a:t>Main heading goes here</a:t>
            </a:r>
            <a:endParaRPr lang="en-GB" dirty="0"/>
          </a:p>
        </p:txBody>
      </p:sp>
      <p:sp>
        <p:nvSpPr>
          <p:cNvPr id="12" name="Text Placeholder 29"/>
          <p:cNvSpPr>
            <a:spLocks noGrp="1"/>
          </p:cNvSpPr>
          <p:nvPr>
            <p:ph type="body" sz="quarter" idx="11" hasCustomPrompt="1"/>
          </p:nvPr>
        </p:nvSpPr>
        <p:spPr>
          <a:xfrm>
            <a:off x="972000" y="971643"/>
            <a:ext cx="7084390" cy="312737"/>
          </a:xfrm>
          <a:prstGeom prst="rect">
            <a:avLst/>
          </a:prstGeom>
        </p:spPr>
        <p:txBody>
          <a:bodyPr lIns="0" tIns="0" rIns="0" bIns="0"/>
          <a:lstStyle>
            <a:lvl1pPr marL="0" indent="0">
              <a:buFontTx/>
              <a:buNone/>
              <a:defRPr kumimoji="0" lang="en-GB" sz="2000" b="0" i="0" u="none" strike="noStrike" kern="1200" cap="none" normalizeH="0" baseline="0" dirty="0">
                <a:ln>
                  <a:noFill/>
                </a:ln>
                <a:solidFill>
                  <a:srgbClr val="4E4E4E"/>
                </a:solidFill>
                <a:effectLst/>
                <a:latin typeface="Verdana" pitchFamily="34" charset="0"/>
                <a:ea typeface="+mn-ea"/>
                <a:cs typeface="Arial" pitchFamily="34" charset="0"/>
              </a:defRPr>
            </a:lvl1pPr>
          </a:lstStyle>
          <a:p>
            <a:pPr lvl="0"/>
            <a:r>
              <a:rPr lang="en-US" dirty="0" smtClean="0"/>
              <a:t>Subheading goes here</a:t>
            </a:r>
            <a:endParaRPr lang="en-GB" dirty="0"/>
          </a:p>
        </p:txBody>
      </p:sp>
    </p:spTree>
    <p:extLst>
      <p:ext uri="{BB962C8B-B14F-4D97-AF65-F5344CB8AC3E}">
        <p14:creationId xmlns:p14="http://schemas.microsoft.com/office/powerpoint/2010/main" val="22516476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5" name="AutoShape 4"/>
          <p:cNvSpPr>
            <a:spLocks noChangeAspect="1" noChangeArrowheads="1" noTextEdit="1"/>
          </p:cNvSpPr>
          <p:nvPr userDrawn="1"/>
        </p:nvSpPr>
        <p:spPr bwMode="auto">
          <a:xfrm>
            <a:off x="0" y="0"/>
            <a:ext cx="9893300" cy="6858000"/>
          </a:xfrm>
          <a:prstGeom prst="rect">
            <a:avLst/>
          </a:prstGeom>
          <a:solidFill>
            <a:srgbClr val="4E4E4E"/>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userDrawn="1"/>
        </p:nvSpPr>
        <p:spPr bwMode="auto">
          <a:xfrm>
            <a:off x="0" y="217490"/>
            <a:ext cx="8236914" cy="1668269"/>
          </a:xfrm>
          <a:custGeom>
            <a:avLst/>
            <a:gdLst>
              <a:gd name="T0" fmla="*/ 2560 w 2571"/>
              <a:gd name="T1" fmla="*/ 0 h 521"/>
              <a:gd name="T2" fmla="*/ 0 w 2571"/>
              <a:gd name="T3" fmla="*/ 0 h 521"/>
              <a:gd name="T4" fmla="*/ 0 w 2571"/>
              <a:gd name="T5" fmla="*/ 520 h 521"/>
              <a:gd name="T6" fmla="*/ 1988 w 2571"/>
              <a:gd name="T7" fmla="*/ 521 h 521"/>
              <a:gd name="T8" fmla="*/ 2560 w 2571"/>
              <a:gd name="T9" fmla="*/ 90 h 521"/>
              <a:gd name="T10" fmla="*/ 2571 w 2571"/>
              <a:gd name="T11" fmla="*/ 0 h 521"/>
              <a:gd name="T12" fmla="*/ 2560 w 2571"/>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2571" h="521">
                <a:moveTo>
                  <a:pt x="2560" y="0"/>
                </a:moveTo>
                <a:cubicBezTo>
                  <a:pt x="0" y="0"/>
                  <a:pt x="0" y="0"/>
                  <a:pt x="0" y="0"/>
                </a:cubicBezTo>
                <a:cubicBezTo>
                  <a:pt x="0" y="520"/>
                  <a:pt x="0" y="520"/>
                  <a:pt x="0" y="520"/>
                </a:cubicBezTo>
                <a:cubicBezTo>
                  <a:pt x="1988" y="521"/>
                  <a:pt x="1988" y="521"/>
                  <a:pt x="1988" y="521"/>
                </a:cubicBezTo>
                <a:cubicBezTo>
                  <a:pt x="2252" y="521"/>
                  <a:pt x="2494" y="484"/>
                  <a:pt x="2560" y="90"/>
                </a:cubicBezTo>
                <a:cubicBezTo>
                  <a:pt x="2560" y="90"/>
                  <a:pt x="2570" y="28"/>
                  <a:pt x="2571" y="0"/>
                </a:cubicBezTo>
                <a:lnTo>
                  <a:pt x="2560" y="0"/>
                </a:lnTo>
                <a:close/>
              </a:path>
            </a:pathLst>
          </a:custGeom>
          <a:solidFill>
            <a:srgbClr val="D51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6"/>
          <p:cNvSpPr>
            <a:spLocks/>
          </p:cNvSpPr>
          <p:nvPr userDrawn="1"/>
        </p:nvSpPr>
        <p:spPr bwMode="auto">
          <a:xfrm>
            <a:off x="-7938" y="0"/>
            <a:ext cx="9901238" cy="6858000"/>
          </a:xfrm>
          <a:custGeom>
            <a:avLst/>
            <a:gdLst>
              <a:gd name="T0" fmla="*/ 0 w 3118"/>
              <a:gd name="T1" fmla="*/ 0 h 2160"/>
              <a:gd name="T2" fmla="*/ 0 w 3118"/>
              <a:gd name="T3" fmla="*/ 68 h 2160"/>
              <a:gd name="T4" fmla="*/ 2930 w 3118"/>
              <a:gd name="T5" fmla="*/ 68 h 2160"/>
              <a:gd name="T6" fmla="*/ 3045 w 3118"/>
              <a:gd name="T7" fmla="*/ 183 h 2160"/>
              <a:gd name="T8" fmla="*/ 3045 w 3118"/>
              <a:gd name="T9" fmla="*/ 1976 h 2160"/>
              <a:gd name="T10" fmla="*/ 2930 w 3118"/>
              <a:gd name="T11" fmla="*/ 2091 h 2160"/>
              <a:gd name="T12" fmla="*/ 0 w 3118"/>
              <a:gd name="T13" fmla="*/ 2091 h 2160"/>
              <a:gd name="T14" fmla="*/ 0 w 3118"/>
              <a:gd name="T15" fmla="*/ 2160 h 2160"/>
              <a:gd name="T16" fmla="*/ 3118 w 3118"/>
              <a:gd name="T17" fmla="*/ 2160 h 2160"/>
              <a:gd name="T18" fmla="*/ 3118 w 3118"/>
              <a:gd name="T19" fmla="*/ 0 h 2160"/>
              <a:gd name="T20" fmla="*/ 0 w 311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8" h="2160">
                <a:moveTo>
                  <a:pt x="0" y="0"/>
                </a:moveTo>
                <a:cubicBezTo>
                  <a:pt x="0" y="68"/>
                  <a:pt x="0" y="68"/>
                  <a:pt x="0" y="68"/>
                </a:cubicBezTo>
                <a:cubicBezTo>
                  <a:pt x="2930" y="68"/>
                  <a:pt x="2930" y="68"/>
                  <a:pt x="2930" y="68"/>
                </a:cubicBezTo>
                <a:cubicBezTo>
                  <a:pt x="2994" y="68"/>
                  <a:pt x="3045" y="120"/>
                  <a:pt x="3045" y="183"/>
                </a:cubicBezTo>
                <a:cubicBezTo>
                  <a:pt x="3045" y="1976"/>
                  <a:pt x="3045" y="1976"/>
                  <a:pt x="3045" y="1976"/>
                </a:cubicBezTo>
                <a:cubicBezTo>
                  <a:pt x="3045" y="2040"/>
                  <a:pt x="2994" y="2091"/>
                  <a:pt x="2930" y="2091"/>
                </a:cubicBezTo>
                <a:cubicBezTo>
                  <a:pt x="0" y="2091"/>
                  <a:pt x="0" y="2091"/>
                  <a:pt x="0" y="2091"/>
                </a:cubicBezTo>
                <a:cubicBezTo>
                  <a:pt x="0" y="2160"/>
                  <a:pt x="0" y="2160"/>
                  <a:pt x="0" y="2160"/>
                </a:cubicBezTo>
                <a:cubicBezTo>
                  <a:pt x="3118" y="2160"/>
                  <a:pt x="3118" y="2160"/>
                  <a:pt x="3118" y="2160"/>
                </a:cubicBezTo>
                <a:cubicBezTo>
                  <a:pt x="3118" y="0"/>
                  <a:pt x="3118" y="0"/>
                  <a:pt x="3118"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26"/>
          <p:cNvSpPr>
            <a:spLocks/>
          </p:cNvSpPr>
          <p:nvPr userDrawn="1"/>
        </p:nvSpPr>
        <p:spPr bwMode="auto">
          <a:xfrm>
            <a:off x="5513388" y="5867485"/>
            <a:ext cx="4197349" cy="861716"/>
          </a:xfrm>
          <a:custGeom>
            <a:avLst/>
            <a:gdLst>
              <a:gd name="T0" fmla="*/ 6 w 1326"/>
              <a:gd name="T1" fmla="*/ 272 h 272"/>
              <a:gd name="T2" fmla="*/ 1326 w 1326"/>
              <a:gd name="T3" fmla="*/ 272 h 272"/>
              <a:gd name="T4" fmla="*/ 1326 w 1326"/>
              <a:gd name="T5" fmla="*/ 0 h 272"/>
              <a:gd name="T6" fmla="*/ 304 w 1326"/>
              <a:gd name="T7" fmla="*/ 0 h 272"/>
              <a:gd name="T8" fmla="*/ 6 w 1326"/>
              <a:gd name="T9" fmla="*/ 225 h 272"/>
              <a:gd name="T10" fmla="*/ 0 w 1326"/>
              <a:gd name="T11" fmla="*/ 272 h 272"/>
              <a:gd name="T12" fmla="*/ 6 w 1326"/>
              <a:gd name="T13" fmla="*/ 272 h 272"/>
            </a:gdLst>
            <a:ahLst/>
            <a:cxnLst>
              <a:cxn ang="0">
                <a:pos x="T0" y="T1"/>
              </a:cxn>
              <a:cxn ang="0">
                <a:pos x="T2" y="T3"/>
              </a:cxn>
              <a:cxn ang="0">
                <a:pos x="T4" y="T5"/>
              </a:cxn>
              <a:cxn ang="0">
                <a:pos x="T6" y="T7"/>
              </a:cxn>
              <a:cxn ang="0">
                <a:pos x="T8" y="T9"/>
              </a:cxn>
              <a:cxn ang="0">
                <a:pos x="T10" y="T11"/>
              </a:cxn>
              <a:cxn ang="0">
                <a:pos x="T12" y="T13"/>
              </a:cxn>
            </a:cxnLst>
            <a:rect l="0" t="0" r="r" b="b"/>
            <a:pathLst>
              <a:path w="1326" h="272">
                <a:moveTo>
                  <a:pt x="6" y="272"/>
                </a:moveTo>
                <a:cubicBezTo>
                  <a:pt x="1326" y="272"/>
                  <a:pt x="1326" y="272"/>
                  <a:pt x="1326" y="272"/>
                </a:cubicBezTo>
                <a:cubicBezTo>
                  <a:pt x="1326" y="0"/>
                  <a:pt x="1326" y="0"/>
                  <a:pt x="1326" y="0"/>
                </a:cubicBezTo>
                <a:cubicBezTo>
                  <a:pt x="304" y="0"/>
                  <a:pt x="304" y="0"/>
                  <a:pt x="304" y="0"/>
                </a:cubicBezTo>
                <a:cubicBezTo>
                  <a:pt x="167" y="0"/>
                  <a:pt x="40" y="19"/>
                  <a:pt x="6" y="225"/>
                </a:cubicBezTo>
                <a:cubicBezTo>
                  <a:pt x="6" y="225"/>
                  <a:pt x="1" y="257"/>
                  <a:pt x="0" y="272"/>
                </a:cubicBezTo>
                <a:lnTo>
                  <a:pt x="6" y="2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userDrawn="1"/>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35009" y="6105226"/>
            <a:ext cx="2977902" cy="234696"/>
          </a:xfrm>
          <a:prstGeom prst="rect">
            <a:avLst/>
          </a:prstGeom>
        </p:spPr>
      </p:pic>
      <p:sp>
        <p:nvSpPr>
          <p:cNvPr id="7" name="TextBox 6"/>
          <p:cNvSpPr txBox="1"/>
          <p:nvPr userDrawn="1"/>
        </p:nvSpPr>
        <p:spPr>
          <a:xfrm>
            <a:off x="872968" y="2187383"/>
            <a:ext cx="3430747" cy="759439"/>
          </a:xfrm>
          <a:prstGeom prst="rect">
            <a:avLst/>
          </a:prstGeom>
          <a:noFill/>
        </p:spPr>
        <p:txBody>
          <a:bodyPr wrap="none" rtlCol="0">
            <a:spAutoFit/>
          </a:bodyPr>
          <a:lstStyle/>
          <a:p>
            <a:r>
              <a:rPr lang="en-GB" sz="4335"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Thank you</a:t>
            </a:r>
            <a:endParaRPr lang="en-GB" sz="4335"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Placeholder 11"/>
          <p:cNvSpPr>
            <a:spLocks noGrp="1"/>
          </p:cNvSpPr>
          <p:nvPr>
            <p:ph type="body" sz="quarter" idx="13" hasCustomPrompt="1"/>
          </p:nvPr>
        </p:nvSpPr>
        <p:spPr>
          <a:xfrm>
            <a:off x="3063766" y="683477"/>
            <a:ext cx="3017168" cy="183199"/>
          </a:xfrm>
          <a:prstGeom prst="rect">
            <a:avLst/>
          </a:prstGeom>
        </p:spPr>
        <p:txBody>
          <a:bodyPr lIns="0" tIns="0" rIns="0" bIns="0"/>
          <a:lstStyle>
            <a:lvl1pPr marL="0" indent="0">
              <a:spcBef>
                <a:spcPts val="0"/>
              </a:spcBef>
              <a:buNone/>
              <a:defRPr sz="1000" b="1" baseline="0">
                <a:solidFill>
                  <a:schemeClr val="bg1"/>
                </a:solidFill>
              </a:defRPr>
            </a:lvl1pPr>
            <a:lvl2pPr marL="0" indent="0">
              <a:buNone/>
              <a:defRPr sz="1000">
                <a:solidFill>
                  <a:schemeClr val="bg1"/>
                </a:solidFill>
              </a:defRPr>
            </a:lvl2pPr>
          </a:lstStyle>
          <a:p>
            <a:pPr lvl="0"/>
            <a:r>
              <a:rPr lang="en-US" dirty="0" smtClean="0"/>
              <a:t>NAME PERSON</a:t>
            </a:r>
          </a:p>
        </p:txBody>
      </p:sp>
      <p:sp>
        <p:nvSpPr>
          <p:cNvPr id="18" name="Text Placeholder 11"/>
          <p:cNvSpPr>
            <a:spLocks noGrp="1"/>
          </p:cNvSpPr>
          <p:nvPr>
            <p:ph type="body" sz="quarter" idx="14" hasCustomPrompt="1"/>
          </p:nvPr>
        </p:nvSpPr>
        <p:spPr>
          <a:xfrm>
            <a:off x="3063766" y="1058863"/>
            <a:ext cx="3017168" cy="544512"/>
          </a:xfrm>
          <a:prstGeom prst="rect">
            <a:avLst/>
          </a:prstGeom>
        </p:spPr>
        <p:txBody>
          <a:bodyPr lIns="0" tIns="0" rIns="0" bIns="0" anchor="b"/>
          <a:lstStyle>
            <a:lvl1pPr marL="0" indent="0">
              <a:spcBef>
                <a:spcPts val="0"/>
              </a:spcBef>
              <a:buNone/>
              <a:defRPr sz="1000" b="0" baseline="0">
                <a:solidFill>
                  <a:schemeClr val="bg1"/>
                </a:solidFill>
              </a:defRPr>
            </a:lvl1pPr>
          </a:lstStyle>
          <a:p>
            <a:pPr lvl="0"/>
            <a:r>
              <a:rPr lang="en-US" dirty="0" smtClean="0"/>
              <a:t>M +44 (0) 000 000 000</a:t>
            </a:r>
          </a:p>
          <a:p>
            <a:pPr lvl="0"/>
            <a:r>
              <a:rPr lang="en-US" dirty="0" smtClean="0"/>
              <a:t>T +44 (0) 000 000 000</a:t>
            </a:r>
          </a:p>
          <a:p>
            <a:pPr lvl="0"/>
            <a:r>
              <a:rPr lang="en-US" dirty="0" smtClean="0"/>
              <a:t>E name.person@macmillan.com</a:t>
            </a:r>
          </a:p>
        </p:txBody>
      </p:sp>
      <p:sp>
        <p:nvSpPr>
          <p:cNvPr id="13" name="TextBox 12"/>
          <p:cNvSpPr txBox="1"/>
          <p:nvPr userDrawn="1"/>
        </p:nvSpPr>
        <p:spPr>
          <a:xfrm>
            <a:off x="973138" y="683477"/>
            <a:ext cx="1615203" cy="307777"/>
          </a:xfrm>
          <a:prstGeom prst="rect">
            <a:avLst/>
          </a:prstGeom>
          <a:noFill/>
        </p:spPr>
        <p:txBody>
          <a:bodyPr wrap="square" lIns="0" tIns="0" rIns="0" bIns="0" rtlCol="0">
            <a:spAutoFit/>
          </a:bodyPr>
          <a:lstStyle/>
          <a:p>
            <a:pPr marL="0" lvl="0" indent="0" algn="l" defTabSz="914400" rtl="0" eaLnBrk="1" latinLnBrk="0" hangingPunct="1">
              <a:spcBef>
                <a:spcPts val="0"/>
              </a:spcBef>
              <a:buFont typeface="Arial" panose="020B0604020202020204" pitchFamily="34" charset="0"/>
              <a:buNone/>
            </a:pPr>
            <a:r>
              <a:rPr kumimoji="0" lang="en-GB" sz="1000" b="0" i="0" u="none" strike="noStrike" kern="1200" cap="none" spc="0" normalizeH="0" baseline="0" dirty="0" smtClean="0">
                <a:ln>
                  <a:noFill/>
                </a:ln>
                <a:solidFill>
                  <a:schemeClr val="bg1"/>
                </a:solidFill>
                <a:effectLst/>
                <a:uLnTx/>
                <a:uFillTx/>
                <a:latin typeface="Verdana"/>
                <a:ea typeface="+mn-ea"/>
                <a:cs typeface="+mn-cs"/>
              </a:rPr>
              <a:t>For more information</a:t>
            </a:r>
          </a:p>
          <a:p>
            <a:pPr marL="0" lvl="0" indent="0" algn="l" defTabSz="914400" rtl="0" eaLnBrk="1" latinLnBrk="0" hangingPunct="1">
              <a:spcBef>
                <a:spcPts val="0"/>
              </a:spcBef>
              <a:buFont typeface="Arial" panose="020B0604020202020204" pitchFamily="34" charset="0"/>
              <a:buNone/>
            </a:pPr>
            <a:r>
              <a:rPr kumimoji="0" lang="en-GB" sz="1000" b="0" i="0" u="none" strike="noStrike" kern="1200" cap="none" spc="0" normalizeH="0" baseline="0" dirty="0" smtClean="0">
                <a:ln>
                  <a:noFill/>
                </a:ln>
                <a:solidFill>
                  <a:schemeClr val="bg1"/>
                </a:solidFill>
                <a:effectLst/>
                <a:uLnTx/>
                <a:uFillTx/>
                <a:latin typeface="Verdana"/>
                <a:ea typeface="+mn-ea"/>
                <a:cs typeface="+mn-cs"/>
              </a:rPr>
              <a:t>Please contact</a:t>
            </a:r>
          </a:p>
        </p:txBody>
      </p:sp>
      <p:sp>
        <p:nvSpPr>
          <p:cNvPr id="17" name="Text Placeholder 11"/>
          <p:cNvSpPr>
            <a:spLocks noGrp="1"/>
          </p:cNvSpPr>
          <p:nvPr>
            <p:ph type="body" sz="quarter" idx="15" hasCustomPrompt="1"/>
          </p:nvPr>
        </p:nvSpPr>
        <p:spPr>
          <a:xfrm>
            <a:off x="3063766" y="866675"/>
            <a:ext cx="3017168" cy="192187"/>
          </a:xfrm>
          <a:prstGeom prst="rect">
            <a:avLst/>
          </a:prstGeom>
        </p:spPr>
        <p:txBody>
          <a:bodyPr lIns="0" tIns="0" rIns="0" bIns="0"/>
          <a:lstStyle>
            <a:lvl1pPr marL="0" indent="0">
              <a:spcBef>
                <a:spcPts val="0"/>
              </a:spcBef>
              <a:buNone/>
              <a:defRPr sz="1000" b="0" baseline="0">
                <a:solidFill>
                  <a:schemeClr val="bg1"/>
                </a:solidFill>
              </a:defRPr>
            </a:lvl1pPr>
            <a:lvl2pPr marL="0" indent="0">
              <a:buNone/>
              <a:defRPr sz="1000">
                <a:solidFill>
                  <a:schemeClr val="bg1"/>
                </a:solidFill>
              </a:defRPr>
            </a:lvl2pPr>
          </a:lstStyle>
          <a:p>
            <a:pPr lvl="0"/>
            <a:r>
              <a:rPr lang="en-US" dirty="0" smtClean="0"/>
              <a:t>Job Title</a:t>
            </a:r>
          </a:p>
        </p:txBody>
      </p:sp>
    </p:spTree>
    <p:extLst>
      <p:ext uri="{BB962C8B-B14F-4D97-AF65-F5344CB8AC3E}">
        <p14:creationId xmlns:p14="http://schemas.microsoft.com/office/powerpoint/2010/main" val="308688148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0710" y="6356351"/>
            <a:ext cx="2227779" cy="365125"/>
          </a:xfrm>
          <a:prstGeom prst="rect">
            <a:avLst/>
          </a:prstGeom>
        </p:spPr>
        <p:txBody>
          <a:bodyPr/>
          <a:lstStyle/>
          <a:p>
            <a:fld id="{831D6348-FB71-47B9-9D4C-CA40EF9C7D4F}" type="datetimeFigureOut">
              <a:rPr lang="en-GB" smtClean="0"/>
              <a:t>14/06/2017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43B294-9359-489F-9F24-3AB2E8C07E54}" type="slidenum">
              <a:rPr lang="en-GB" smtClean="0"/>
              <a:t>‹#›</a:t>
            </a:fld>
            <a:endParaRPr lang="en-GB"/>
          </a:p>
        </p:txBody>
      </p:sp>
    </p:spTree>
    <p:extLst>
      <p:ext uri="{BB962C8B-B14F-4D97-AF65-F5344CB8AC3E}">
        <p14:creationId xmlns:p14="http://schemas.microsoft.com/office/powerpoint/2010/main" val="767130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134787" y="330370"/>
            <a:ext cx="2842964" cy="309201"/>
          </a:xfrm>
          <a:prstGeom prst="rect">
            <a:avLst/>
          </a:prstGeom>
        </p:spPr>
        <p:txBody>
          <a:bodyPr/>
          <a:lstStyle/>
          <a:p>
            <a:fld id="{FD523F8D-DFB2-C14D-BEC3-7E8D358054AA}" type="datetimeFigureOut">
              <a:rPr lang="en-US" smtClean="0"/>
              <a:t>6/14/17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76AB4-BEAD-BC4D-A14D-F3F7F88E2BBB}" type="slidenum">
              <a:rPr lang="en-US" smtClean="0"/>
              <a:t>‹#›</a:t>
            </a:fld>
            <a:endParaRPr lang="en-US"/>
          </a:p>
        </p:txBody>
      </p:sp>
      <p:cxnSp>
        <p:nvCxnSpPr>
          <p:cNvPr id="33" name="Straight Connector 32"/>
          <p:cNvCxnSpPr/>
          <p:nvPr/>
        </p:nvCxnSpPr>
        <p:spPr>
          <a:xfrm>
            <a:off x="1180723" y="1847088"/>
            <a:ext cx="780235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60458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objec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B20BAC0-81E7-465F-BD3E-11AB9657F160}" type="slidenum">
              <a:rPr lang="en-GB" smtClean="0"/>
              <a:pPr/>
              <a:t>‹#›</a:t>
            </a:fld>
            <a:endParaRPr lang="en-GB" dirty="0"/>
          </a:p>
        </p:txBody>
      </p:sp>
      <p:sp>
        <p:nvSpPr>
          <p:cNvPr id="14" name="Text Placeholder 29"/>
          <p:cNvSpPr>
            <a:spLocks noGrp="1"/>
          </p:cNvSpPr>
          <p:nvPr>
            <p:ph type="body" sz="quarter" idx="11" hasCustomPrompt="1"/>
          </p:nvPr>
        </p:nvSpPr>
        <p:spPr>
          <a:xfrm>
            <a:off x="972000" y="810273"/>
            <a:ext cx="7956100" cy="312737"/>
          </a:xfrm>
          <a:prstGeom prst="rect">
            <a:avLst/>
          </a:prstGeom>
        </p:spPr>
        <p:txBody>
          <a:bodyPr lIns="0" tIns="0" rIns="0" bIns="0"/>
          <a:lstStyle>
            <a:lvl1pPr marL="0" indent="0">
              <a:buFontTx/>
              <a:buNone/>
              <a:defRPr kumimoji="0" lang="en-GB" sz="2000" b="0" i="0" u="none" strike="noStrike" kern="1200" cap="none" normalizeH="0" baseline="0" dirty="0">
                <a:ln>
                  <a:noFill/>
                </a:ln>
                <a:solidFill>
                  <a:schemeClr val="tx2"/>
                </a:solidFill>
                <a:effectLst/>
                <a:latin typeface="Verdana" pitchFamily="34" charset="0"/>
                <a:ea typeface="+mn-ea"/>
                <a:cs typeface="Arial" pitchFamily="34" charset="0"/>
              </a:defRPr>
            </a:lvl1pPr>
          </a:lstStyle>
          <a:p>
            <a:pPr lvl="0"/>
            <a:r>
              <a:rPr lang="en-US" dirty="0" smtClean="0"/>
              <a:t>Subheading goes here</a:t>
            </a:r>
            <a:endParaRPr lang="en-GB" dirty="0"/>
          </a:p>
        </p:txBody>
      </p:sp>
      <p:sp>
        <p:nvSpPr>
          <p:cNvPr id="4" name="Title 3"/>
          <p:cNvSpPr>
            <a:spLocks noGrp="1"/>
          </p:cNvSpPr>
          <p:nvPr>
            <p:ph type="title"/>
          </p:nvPr>
        </p:nvSpPr>
        <p:spPr/>
        <p:txBody>
          <a:bodyPr/>
          <a:lstStyle/>
          <a:p>
            <a:r>
              <a:rPr lang="en-US" smtClean="0"/>
              <a:t>Click to edit Master title style</a:t>
            </a:r>
            <a:endParaRPr lang="en-GB"/>
          </a:p>
        </p:txBody>
      </p:sp>
      <p:sp>
        <p:nvSpPr>
          <p:cNvPr id="5" name="Footer Placeholder 4"/>
          <p:cNvSpPr>
            <a:spLocks noGrp="1"/>
          </p:cNvSpPr>
          <p:nvPr>
            <p:ph type="ftr" sz="quarter" idx="12"/>
          </p:nvPr>
        </p:nvSpPr>
        <p:spPr/>
        <p:txBody>
          <a:bodyPr/>
          <a:lstStyle/>
          <a:p>
            <a:r>
              <a:rPr lang="en-GB" smtClean="0"/>
              <a:t>Presentation heading | Date Month Year</a:t>
            </a:r>
            <a:endParaRPr lang="en-GB" dirty="0" smtClean="0"/>
          </a:p>
        </p:txBody>
      </p:sp>
      <p:sp>
        <p:nvSpPr>
          <p:cNvPr id="7" name="Text Placeholder 6"/>
          <p:cNvSpPr>
            <a:spLocks noGrp="1"/>
          </p:cNvSpPr>
          <p:nvPr>
            <p:ph type="body" sz="quarter" idx="13"/>
          </p:nvPr>
        </p:nvSpPr>
        <p:spPr>
          <a:xfrm>
            <a:off x="971550" y="1603375"/>
            <a:ext cx="3802063" cy="4548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6"/>
          <p:cNvSpPr>
            <a:spLocks noGrp="1"/>
          </p:cNvSpPr>
          <p:nvPr>
            <p:ph type="body" sz="quarter" idx="14"/>
          </p:nvPr>
        </p:nvSpPr>
        <p:spPr>
          <a:xfrm>
            <a:off x="5129213" y="1603375"/>
            <a:ext cx="3802063" cy="4548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0284121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63502" y="802299"/>
            <a:ext cx="7014248" cy="2541431"/>
          </a:xfrm>
        </p:spPr>
        <p:txBody>
          <a:bodyPr bIns="0" anchor="b">
            <a:normAutofit/>
          </a:bodyPr>
          <a:lstStyle>
            <a:lvl1pPr algn="l">
              <a:defRPr sz="5360"/>
            </a:lvl1pPr>
          </a:lstStyle>
          <a:p>
            <a:r>
              <a:rPr lang="en-US" smtClean="0"/>
              <a:t>Click to edit Master title style</a:t>
            </a:r>
            <a:endParaRPr lang="en-US" dirty="0"/>
          </a:p>
        </p:txBody>
      </p:sp>
      <p:sp>
        <p:nvSpPr>
          <p:cNvPr id="3" name="Subtitle 2"/>
          <p:cNvSpPr>
            <a:spLocks noGrp="1"/>
          </p:cNvSpPr>
          <p:nvPr>
            <p:ph type="subTitle" idx="1"/>
          </p:nvPr>
        </p:nvSpPr>
        <p:spPr>
          <a:xfrm>
            <a:off x="1963502" y="3531205"/>
            <a:ext cx="7014247" cy="977621"/>
          </a:xfrm>
        </p:spPr>
        <p:txBody>
          <a:bodyPr tIns="91440" bIns="91440">
            <a:normAutofit/>
          </a:bodyPr>
          <a:lstStyle>
            <a:lvl1pPr marL="0" indent="0" algn="l">
              <a:buNone/>
              <a:defRPr sz="1462" b="0" cap="all" baseline="0">
                <a:solidFill>
                  <a:schemeClr val="tx1"/>
                </a:solidFill>
              </a:defRPr>
            </a:lvl1pPr>
            <a:lvl2pPr marL="371292" indent="0" algn="ctr">
              <a:buNone/>
              <a:defRPr sz="1462"/>
            </a:lvl2pPr>
            <a:lvl3pPr marL="742584" indent="0" algn="ctr">
              <a:buNone/>
              <a:defRPr sz="1462"/>
            </a:lvl3pPr>
            <a:lvl4pPr marL="1113876" indent="0" algn="ctr">
              <a:buNone/>
              <a:defRPr sz="1299"/>
            </a:lvl4pPr>
            <a:lvl5pPr marL="1485168" indent="0" algn="ctr">
              <a:buNone/>
              <a:defRPr sz="1299"/>
            </a:lvl5pPr>
            <a:lvl6pPr marL="1856461" indent="0" algn="ctr">
              <a:buNone/>
              <a:defRPr sz="1299"/>
            </a:lvl6pPr>
            <a:lvl7pPr marL="2227753" indent="0" algn="ctr">
              <a:buNone/>
              <a:defRPr sz="1299"/>
            </a:lvl7pPr>
            <a:lvl8pPr marL="2599045" indent="0" algn="ctr">
              <a:buNone/>
              <a:defRPr sz="1299"/>
            </a:lvl8pPr>
            <a:lvl9pPr marL="2970337" indent="0" algn="ctr">
              <a:buNone/>
              <a:defRPr sz="1299"/>
            </a:lvl9pPr>
          </a:lstStyle>
          <a:p>
            <a:r>
              <a:rPr lang="en-US" smtClean="0"/>
              <a:t>Click to edit Master subtitle style</a:t>
            </a:r>
            <a:endParaRPr lang="en-US" dirty="0"/>
          </a:p>
        </p:txBody>
      </p:sp>
      <p:sp>
        <p:nvSpPr>
          <p:cNvPr id="4" name="Date Placeholder 3"/>
          <p:cNvSpPr>
            <a:spLocks noGrp="1"/>
          </p:cNvSpPr>
          <p:nvPr>
            <p:ph type="dt" sz="half" idx="10"/>
          </p:nvPr>
        </p:nvSpPr>
        <p:spPr>
          <a:xfrm>
            <a:off x="6134787" y="330370"/>
            <a:ext cx="2842964" cy="309201"/>
          </a:xfrm>
          <a:prstGeom prst="rect">
            <a:avLst/>
          </a:prstGeom>
        </p:spPr>
        <p:txBody>
          <a:bodyPr/>
          <a:lstStyle/>
          <a:p>
            <a:fld id="{FD523F8D-DFB2-C14D-BEC3-7E8D358054AA}" type="datetimeFigureOut">
              <a:rPr lang="en-US" smtClean="0"/>
              <a:t>6/14/17</a:t>
            </a:fld>
            <a:endParaRPr lang="en-US"/>
          </a:p>
        </p:txBody>
      </p:sp>
      <p:sp>
        <p:nvSpPr>
          <p:cNvPr id="5" name="Footer Placeholder 4"/>
          <p:cNvSpPr>
            <a:spLocks noGrp="1"/>
          </p:cNvSpPr>
          <p:nvPr>
            <p:ph type="ftr" sz="quarter" idx="11"/>
          </p:nvPr>
        </p:nvSpPr>
        <p:spPr>
          <a:xfrm>
            <a:off x="1962463" y="329308"/>
            <a:ext cx="4039363" cy="309201"/>
          </a:xfrm>
        </p:spPr>
        <p:txBody>
          <a:bodyPr/>
          <a:lstStyle/>
          <a:p>
            <a:endParaRPr lang="en-US"/>
          </a:p>
        </p:txBody>
      </p:sp>
      <p:sp>
        <p:nvSpPr>
          <p:cNvPr id="6" name="Slide Number Placeholder 5"/>
          <p:cNvSpPr>
            <a:spLocks noGrp="1"/>
          </p:cNvSpPr>
          <p:nvPr>
            <p:ph type="sldNum" sz="quarter" idx="12"/>
          </p:nvPr>
        </p:nvSpPr>
        <p:spPr>
          <a:xfrm>
            <a:off x="1167541" y="798973"/>
            <a:ext cx="658636" cy="503578"/>
          </a:xfrm>
        </p:spPr>
        <p:txBody>
          <a:bodyPr/>
          <a:lstStyle/>
          <a:p>
            <a:fld id="{7CE76AB4-BEAD-BC4D-A14D-F3F7F88E2BBB}" type="slidenum">
              <a:rPr lang="en-US" smtClean="0"/>
              <a:t>‹#›</a:t>
            </a:fld>
            <a:endParaRPr lang="en-US"/>
          </a:p>
        </p:txBody>
      </p:sp>
      <p:cxnSp>
        <p:nvCxnSpPr>
          <p:cNvPr id="15" name="Straight Connector 14"/>
          <p:cNvCxnSpPr/>
          <p:nvPr/>
        </p:nvCxnSpPr>
        <p:spPr>
          <a:xfrm>
            <a:off x="1963502" y="3528542"/>
            <a:ext cx="70142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8231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3/4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B20BAC0-81E7-465F-BD3E-11AB9657F160}" type="slidenum">
              <a:rPr lang="en-GB" smtClean="0"/>
              <a:pPr/>
              <a:t>‹#›</a:t>
            </a:fld>
            <a:endParaRPr lang="en-GB" dirty="0"/>
          </a:p>
        </p:txBody>
      </p:sp>
      <p:sp>
        <p:nvSpPr>
          <p:cNvPr id="11" name="Text Placeholder 29"/>
          <p:cNvSpPr>
            <a:spLocks noGrp="1"/>
          </p:cNvSpPr>
          <p:nvPr>
            <p:ph type="body" sz="quarter" idx="12" hasCustomPrompt="1"/>
          </p:nvPr>
        </p:nvSpPr>
        <p:spPr>
          <a:xfrm>
            <a:off x="972000" y="810273"/>
            <a:ext cx="7975150" cy="312737"/>
          </a:xfrm>
          <a:prstGeom prst="rect">
            <a:avLst/>
          </a:prstGeom>
        </p:spPr>
        <p:txBody>
          <a:bodyPr lIns="0" tIns="0" rIns="0" bIns="0"/>
          <a:lstStyle>
            <a:lvl1pPr marL="0" indent="0">
              <a:buFontTx/>
              <a:buNone/>
              <a:defRPr kumimoji="0" lang="en-GB" sz="2000" b="0" i="0" u="none" strike="noStrike" kern="1200" cap="none" normalizeH="0" baseline="0" dirty="0">
                <a:ln>
                  <a:noFill/>
                </a:ln>
                <a:solidFill>
                  <a:schemeClr val="tx2"/>
                </a:solidFill>
                <a:effectLst/>
                <a:latin typeface="Verdana" pitchFamily="34" charset="0"/>
                <a:ea typeface="+mn-ea"/>
                <a:cs typeface="Arial" pitchFamily="34" charset="0"/>
              </a:defRPr>
            </a:lvl1pPr>
          </a:lstStyle>
          <a:p>
            <a:pPr lvl="0"/>
            <a:r>
              <a:rPr lang="en-US" dirty="0" smtClean="0"/>
              <a:t>Subheading goes here</a:t>
            </a:r>
            <a:endParaRPr lang="en-GB" dirty="0"/>
          </a:p>
        </p:txBody>
      </p:sp>
      <p:sp>
        <p:nvSpPr>
          <p:cNvPr id="6" name="Footer Placeholder 5"/>
          <p:cNvSpPr>
            <a:spLocks noGrp="1"/>
          </p:cNvSpPr>
          <p:nvPr>
            <p:ph type="ftr" sz="quarter" idx="13"/>
          </p:nvPr>
        </p:nvSpPr>
        <p:spPr/>
        <p:txBody>
          <a:bodyPr/>
          <a:lstStyle/>
          <a:p>
            <a:r>
              <a:rPr lang="en-GB" smtClean="0"/>
              <a:t>Presentation heading | Date Month Year</a:t>
            </a:r>
            <a:endParaRPr lang="en-GB" dirty="0" smtClean="0"/>
          </a:p>
        </p:txBody>
      </p:sp>
      <p:sp>
        <p:nvSpPr>
          <p:cNvPr id="10" name="Title 9"/>
          <p:cNvSpPr>
            <a:spLocks noGrp="1"/>
          </p:cNvSpPr>
          <p:nvPr>
            <p:ph type="title"/>
          </p:nvPr>
        </p:nvSpPr>
        <p:spPr/>
        <p:txBody>
          <a:bodyPr/>
          <a:lstStyle/>
          <a:p>
            <a:r>
              <a:rPr lang="en-US" smtClean="0"/>
              <a:t>Click to edit Master title style</a:t>
            </a:r>
            <a:endParaRPr lang="en-GB"/>
          </a:p>
        </p:txBody>
      </p:sp>
      <p:sp>
        <p:nvSpPr>
          <p:cNvPr id="13" name="Text Placeholder 12"/>
          <p:cNvSpPr>
            <a:spLocks noGrp="1"/>
          </p:cNvSpPr>
          <p:nvPr>
            <p:ph type="body" sz="quarter" idx="14"/>
          </p:nvPr>
        </p:nvSpPr>
        <p:spPr>
          <a:xfrm>
            <a:off x="971550" y="1603375"/>
            <a:ext cx="3802063" cy="4548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Picture Placeholder 14"/>
          <p:cNvSpPr>
            <a:spLocks noGrp="1"/>
          </p:cNvSpPr>
          <p:nvPr>
            <p:ph type="pic" sz="quarter" idx="15"/>
          </p:nvPr>
        </p:nvSpPr>
        <p:spPr>
          <a:xfrm>
            <a:off x="5129213" y="1603375"/>
            <a:ext cx="3817937" cy="4548188"/>
          </a:xfrm>
        </p:spPr>
        <p:txBody>
          <a:bodyPr/>
          <a:lstStyle/>
          <a:p>
            <a:r>
              <a:rPr lang="en-US" smtClean="0"/>
              <a:t>Click icon to add picture</a:t>
            </a:r>
            <a:endParaRPr lang="en-GB"/>
          </a:p>
        </p:txBody>
      </p:sp>
    </p:spTree>
    <p:extLst>
      <p:ext uri="{BB962C8B-B14F-4D97-AF65-F5344CB8AC3E}">
        <p14:creationId xmlns:p14="http://schemas.microsoft.com/office/powerpoint/2010/main" val="13585066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B20BAC0-81E7-465F-BD3E-11AB9657F160}" type="slidenum">
              <a:rPr lang="en-GB" smtClean="0"/>
              <a:pPr/>
              <a:t>‹#›</a:t>
            </a:fld>
            <a:endParaRPr lang="en-GB" dirty="0"/>
          </a:p>
        </p:txBody>
      </p:sp>
      <p:sp>
        <p:nvSpPr>
          <p:cNvPr id="19" name="Text Placeholder 29"/>
          <p:cNvSpPr>
            <a:spLocks noGrp="1"/>
          </p:cNvSpPr>
          <p:nvPr>
            <p:ph type="body" sz="quarter" idx="11" hasCustomPrompt="1"/>
          </p:nvPr>
        </p:nvSpPr>
        <p:spPr>
          <a:xfrm>
            <a:off x="972000" y="810273"/>
            <a:ext cx="7956100" cy="312737"/>
          </a:xfrm>
          <a:prstGeom prst="rect">
            <a:avLst/>
          </a:prstGeom>
        </p:spPr>
        <p:txBody>
          <a:bodyPr lIns="0" tIns="0" rIns="0" bIns="0"/>
          <a:lstStyle>
            <a:lvl1pPr marL="0" indent="0">
              <a:buFontTx/>
              <a:buNone/>
              <a:defRPr kumimoji="0" lang="en-GB" sz="2000" b="0" i="0" u="none" strike="noStrike" kern="1200" cap="none" normalizeH="0" baseline="0" dirty="0">
                <a:ln>
                  <a:noFill/>
                </a:ln>
                <a:solidFill>
                  <a:schemeClr val="tx2"/>
                </a:solidFill>
                <a:effectLst/>
                <a:latin typeface="Verdana" pitchFamily="34" charset="0"/>
                <a:ea typeface="+mn-ea"/>
                <a:cs typeface="Arial" pitchFamily="34" charset="0"/>
              </a:defRPr>
            </a:lvl1pPr>
          </a:lstStyle>
          <a:p>
            <a:pPr lvl="0"/>
            <a:r>
              <a:rPr lang="en-US" dirty="0" smtClean="0"/>
              <a:t>Subheading goes here</a:t>
            </a:r>
            <a:endParaRPr lang="en-GB" dirty="0"/>
          </a:p>
        </p:txBody>
      </p:sp>
      <p:sp>
        <p:nvSpPr>
          <p:cNvPr id="4" name="Title 3"/>
          <p:cNvSpPr>
            <a:spLocks noGrp="1"/>
          </p:cNvSpPr>
          <p:nvPr>
            <p:ph type="title"/>
          </p:nvPr>
        </p:nvSpPr>
        <p:spPr/>
        <p:txBody>
          <a:bodyPr/>
          <a:lstStyle/>
          <a:p>
            <a:r>
              <a:rPr lang="en-US" smtClean="0"/>
              <a:t>Click to edit Master title style</a:t>
            </a:r>
            <a:endParaRPr lang="en-GB"/>
          </a:p>
        </p:txBody>
      </p:sp>
      <p:sp>
        <p:nvSpPr>
          <p:cNvPr id="5" name="Footer Placeholder 4"/>
          <p:cNvSpPr>
            <a:spLocks noGrp="1"/>
          </p:cNvSpPr>
          <p:nvPr>
            <p:ph type="ftr" sz="quarter" idx="12"/>
          </p:nvPr>
        </p:nvSpPr>
        <p:spPr/>
        <p:txBody>
          <a:bodyPr/>
          <a:lstStyle/>
          <a:p>
            <a:r>
              <a:rPr lang="en-GB" smtClean="0"/>
              <a:t>Presentation heading | Date Month Year</a:t>
            </a:r>
            <a:endParaRPr lang="en-GB" dirty="0" smtClean="0"/>
          </a:p>
        </p:txBody>
      </p:sp>
      <p:sp>
        <p:nvSpPr>
          <p:cNvPr id="9" name="Text Placeholder 8"/>
          <p:cNvSpPr>
            <a:spLocks noGrp="1"/>
          </p:cNvSpPr>
          <p:nvPr>
            <p:ph type="body" sz="quarter" idx="13"/>
          </p:nvPr>
        </p:nvSpPr>
        <p:spPr>
          <a:xfrm>
            <a:off x="971550" y="1603375"/>
            <a:ext cx="6091238" cy="4548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4" hasCustomPrompt="1"/>
          </p:nvPr>
        </p:nvSpPr>
        <p:spPr>
          <a:xfrm>
            <a:off x="7185025" y="4460875"/>
            <a:ext cx="1743075" cy="1690688"/>
          </a:xfrm>
        </p:spPr>
        <p:txBody>
          <a:bodyPr anchor="b">
            <a:noAutofit/>
          </a:bodyPr>
          <a:lstStyle>
            <a:lvl1pPr>
              <a:defRPr sz="1200" b="0">
                <a:solidFill>
                  <a:srgbClr val="4E4E4E"/>
                </a:solidFill>
              </a:defRPr>
            </a:lvl1pPr>
            <a:lvl2pPr>
              <a:defRPr sz="1200"/>
            </a:lvl2pPr>
            <a:lvl3pPr>
              <a:defRPr sz="1200"/>
            </a:lvl3pPr>
            <a:lvl4pPr>
              <a:defRPr sz="1200"/>
            </a:lvl4pPr>
            <a:lvl5pPr>
              <a:defRPr sz="1200"/>
            </a:lvl5pPr>
          </a:lstStyle>
          <a:p>
            <a:pPr lvl="0"/>
            <a:r>
              <a:rPr lang="en-US" dirty="0" smtClean="0"/>
              <a:t>Second level</a:t>
            </a:r>
          </a:p>
        </p:txBody>
      </p:sp>
    </p:spTree>
    <p:extLst>
      <p:ext uri="{BB962C8B-B14F-4D97-AF65-F5344CB8AC3E}">
        <p14:creationId xmlns:p14="http://schemas.microsoft.com/office/powerpoint/2010/main" val="20632137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B20BAC0-81E7-465F-BD3E-11AB9657F160}" type="slidenum">
              <a:rPr lang="en-GB" smtClean="0"/>
              <a:pPr/>
              <a:t>‹#›</a:t>
            </a:fld>
            <a:endParaRPr lang="en-GB" dirty="0"/>
          </a:p>
        </p:txBody>
      </p:sp>
      <p:sp>
        <p:nvSpPr>
          <p:cNvPr id="19" name="Text Placeholder 29"/>
          <p:cNvSpPr>
            <a:spLocks noGrp="1"/>
          </p:cNvSpPr>
          <p:nvPr>
            <p:ph type="body" sz="quarter" idx="11" hasCustomPrompt="1"/>
          </p:nvPr>
        </p:nvSpPr>
        <p:spPr>
          <a:xfrm>
            <a:off x="972000" y="810273"/>
            <a:ext cx="7956100" cy="312737"/>
          </a:xfrm>
          <a:prstGeom prst="rect">
            <a:avLst/>
          </a:prstGeom>
        </p:spPr>
        <p:txBody>
          <a:bodyPr lIns="0" tIns="0" rIns="0" bIns="0"/>
          <a:lstStyle>
            <a:lvl1pPr marL="0" indent="0">
              <a:buFontTx/>
              <a:buNone/>
              <a:defRPr kumimoji="0" lang="en-GB" sz="2000" b="0" i="0" u="none" strike="noStrike" kern="1200" cap="none" normalizeH="0" baseline="0" dirty="0">
                <a:ln>
                  <a:noFill/>
                </a:ln>
                <a:solidFill>
                  <a:schemeClr val="tx2"/>
                </a:solidFill>
                <a:effectLst/>
                <a:latin typeface="Verdana" pitchFamily="34" charset="0"/>
                <a:ea typeface="+mn-ea"/>
                <a:cs typeface="Arial" pitchFamily="34" charset="0"/>
              </a:defRPr>
            </a:lvl1pPr>
          </a:lstStyle>
          <a:p>
            <a:pPr lvl="0"/>
            <a:r>
              <a:rPr lang="en-US" dirty="0" smtClean="0"/>
              <a:t>Subheading goes here</a:t>
            </a:r>
            <a:endParaRPr lang="en-GB" dirty="0"/>
          </a:p>
        </p:txBody>
      </p:sp>
      <p:sp>
        <p:nvSpPr>
          <p:cNvPr id="4" name="Title 3"/>
          <p:cNvSpPr>
            <a:spLocks noGrp="1"/>
          </p:cNvSpPr>
          <p:nvPr>
            <p:ph type="title"/>
          </p:nvPr>
        </p:nvSpPr>
        <p:spPr/>
        <p:txBody>
          <a:bodyPr/>
          <a:lstStyle/>
          <a:p>
            <a:r>
              <a:rPr lang="en-US" smtClean="0"/>
              <a:t>Click to edit Master title style</a:t>
            </a:r>
            <a:endParaRPr lang="en-GB"/>
          </a:p>
        </p:txBody>
      </p:sp>
      <p:sp>
        <p:nvSpPr>
          <p:cNvPr id="5" name="Footer Placeholder 4"/>
          <p:cNvSpPr>
            <a:spLocks noGrp="1"/>
          </p:cNvSpPr>
          <p:nvPr>
            <p:ph type="ftr" sz="quarter" idx="12"/>
          </p:nvPr>
        </p:nvSpPr>
        <p:spPr/>
        <p:txBody>
          <a:bodyPr/>
          <a:lstStyle/>
          <a:p>
            <a:r>
              <a:rPr lang="en-GB" smtClean="0"/>
              <a:t>Presentation heading | Date Month Year</a:t>
            </a:r>
            <a:endParaRPr lang="en-GB" dirty="0" smtClean="0"/>
          </a:p>
        </p:txBody>
      </p:sp>
    </p:spTree>
    <p:extLst>
      <p:ext uri="{BB962C8B-B14F-4D97-AF65-F5344CB8AC3E}">
        <p14:creationId xmlns:p14="http://schemas.microsoft.com/office/powerpoint/2010/main" val="18016904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1 Long ">
    <p:spTree>
      <p:nvGrpSpPr>
        <p:cNvPr id="1" name=""/>
        <p:cNvGrpSpPr/>
        <p:nvPr/>
      </p:nvGrpSpPr>
      <p:grpSpPr>
        <a:xfrm>
          <a:off x="0" y="0"/>
          <a:ext cx="0" cy="0"/>
          <a:chOff x="0" y="0"/>
          <a:chExt cx="0" cy="0"/>
        </a:xfrm>
      </p:grpSpPr>
      <p:pic>
        <p:nvPicPr>
          <p:cNvPr id="2" name="Picture 2" descr="O:\Brandguild\Projects\BRG008_MacEd template (Bridget Ruffell)\1. Client source files\MacEd_PPT_elements_210514\Images\Group_adj.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0135" b="4713"/>
          <a:stretch/>
        </p:blipFill>
        <p:spPr bwMode="auto">
          <a:xfrm>
            <a:off x="-1" y="0"/>
            <a:ext cx="9893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p:cNvSpPr>
            <a:spLocks noChangeAspect="1" noChangeArrowheads="1" noTextEdit="1"/>
          </p:cNvSpPr>
          <p:nvPr userDrawn="1"/>
        </p:nvSpPr>
        <p:spPr bwMode="auto">
          <a:xfrm>
            <a:off x="-4763" y="0"/>
            <a:ext cx="989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userDrawn="1"/>
        </p:nvSpPr>
        <p:spPr bwMode="auto">
          <a:xfrm>
            <a:off x="0" y="217490"/>
            <a:ext cx="8236914" cy="1668269"/>
          </a:xfrm>
          <a:custGeom>
            <a:avLst/>
            <a:gdLst>
              <a:gd name="T0" fmla="*/ 2560 w 2571"/>
              <a:gd name="T1" fmla="*/ 0 h 521"/>
              <a:gd name="T2" fmla="*/ 0 w 2571"/>
              <a:gd name="T3" fmla="*/ 0 h 521"/>
              <a:gd name="T4" fmla="*/ 0 w 2571"/>
              <a:gd name="T5" fmla="*/ 520 h 521"/>
              <a:gd name="T6" fmla="*/ 1988 w 2571"/>
              <a:gd name="T7" fmla="*/ 521 h 521"/>
              <a:gd name="T8" fmla="*/ 2560 w 2571"/>
              <a:gd name="T9" fmla="*/ 90 h 521"/>
              <a:gd name="T10" fmla="*/ 2571 w 2571"/>
              <a:gd name="T11" fmla="*/ 0 h 521"/>
              <a:gd name="T12" fmla="*/ 2560 w 2571"/>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2571" h="521">
                <a:moveTo>
                  <a:pt x="2560" y="0"/>
                </a:moveTo>
                <a:cubicBezTo>
                  <a:pt x="0" y="0"/>
                  <a:pt x="0" y="0"/>
                  <a:pt x="0" y="0"/>
                </a:cubicBezTo>
                <a:cubicBezTo>
                  <a:pt x="0" y="520"/>
                  <a:pt x="0" y="520"/>
                  <a:pt x="0" y="520"/>
                </a:cubicBezTo>
                <a:cubicBezTo>
                  <a:pt x="1988" y="521"/>
                  <a:pt x="1988" y="521"/>
                  <a:pt x="1988" y="521"/>
                </a:cubicBezTo>
                <a:cubicBezTo>
                  <a:pt x="2252" y="521"/>
                  <a:pt x="2494" y="484"/>
                  <a:pt x="2560" y="90"/>
                </a:cubicBezTo>
                <a:cubicBezTo>
                  <a:pt x="2560" y="90"/>
                  <a:pt x="2570" y="28"/>
                  <a:pt x="2571" y="0"/>
                </a:cubicBezTo>
                <a:lnTo>
                  <a:pt x="2560" y="0"/>
                </a:lnTo>
                <a:close/>
              </a:path>
            </a:pathLst>
          </a:custGeom>
          <a:solidFill>
            <a:srgbClr val="D51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6"/>
          <p:cNvSpPr>
            <a:spLocks/>
          </p:cNvSpPr>
          <p:nvPr userDrawn="1"/>
        </p:nvSpPr>
        <p:spPr bwMode="auto">
          <a:xfrm>
            <a:off x="-7938" y="0"/>
            <a:ext cx="9901238" cy="6858000"/>
          </a:xfrm>
          <a:custGeom>
            <a:avLst/>
            <a:gdLst>
              <a:gd name="T0" fmla="*/ 0 w 3118"/>
              <a:gd name="T1" fmla="*/ 0 h 2160"/>
              <a:gd name="T2" fmla="*/ 0 w 3118"/>
              <a:gd name="T3" fmla="*/ 68 h 2160"/>
              <a:gd name="T4" fmla="*/ 2930 w 3118"/>
              <a:gd name="T5" fmla="*/ 68 h 2160"/>
              <a:gd name="T6" fmla="*/ 3045 w 3118"/>
              <a:gd name="T7" fmla="*/ 183 h 2160"/>
              <a:gd name="T8" fmla="*/ 3045 w 3118"/>
              <a:gd name="T9" fmla="*/ 1976 h 2160"/>
              <a:gd name="T10" fmla="*/ 2930 w 3118"/>
              <a:gd name="T11" fmla="*/ 2091 h 2160"/>
              <a:gd name="T12" fmla="*/ 0 w 3118"/>
              <a:gd name="T13" fmla="*/ 2091 h 2160"/>
              <a:gd name="T14" fmla="*/ 0 w 3118"/>
              <a:gd name="T15" fmla="*/ 2160 h 2160"/>
              <a:gd name="T16" fmla="*/ 3118 w 3118"/>
              <a:gd name="T17" fmla="*/ 2160 h 2160"/>
              <a:gd name="T18" fmla="*/ 3118 w 3118"/>
              <a:gd name="T19" fmla="*/ 0 h 2160"/>
              <a:gd name="T20" fmla="*/ 0 w 311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8" h="2160">
                <a:moveTo>
                  <a:pt x="0" y="0"/>
                </a:moveTo>
                <a:cubicBezTo>
                  <a:pt x="0" y="68"/>
                  <a:pt x="0" y="68"/>
                  <a:pt x="0" y="68"/>
                </a:cubicBezTo>
                <a:cubicBezTo>
                  <a:pt x="2930" y="68"/>
                  <a:pt x="2930" y="68"/>
                  <a:pt x="2930" y="68"/>
                </a:cubicBezTo>
                <a:cubicBezTo>
                  <a:pt x="2994" y="68"/>
                  <a:pt x="3045" y="120"/>
                  <a:pt x="3045" y="183"/>
                </a:cubicBezTo>
                <a:cubicBezTo>
                  <a:pt x="3045" y="1976"/>
                  <a:pt x="3045" y="1976"/>
                  <a:pt x="3045" y="1976"/>
                </a:cubicBezTo>
                <a:cubicBezTo>
                  <a:pt x="3045" y="2040"/>
                  <a:pt x="2994" y="2091"/>
                  <a:pt x="2930" y="2091"/>
                </a:cubicBezTo>
                <a:cubicBezTo>
                  <a:pt x="0" y="2091"/>
                  <a:pt x="0" y="2091"/>
                  <a:pt x="0" y="2091"/>
                </a:cubicBezTo>
                <a:cubicBezTo>
                  <a:pt x="0" y="2160"/>
                  <a:pt x="0" y="2160"/>
                  <a:pt x="0" y="2160"/>
                </a:cubicBezTo>
                <a:cubicBezTo>
                  <a:pt x="3118" y="2160"/>
                  <a:pt x="3118" y="2160"/>
                  <a:pt x="3118" y="2160"/>
                </a:cubicBezTo>
                <a:cubicBezTo>
                  <a:pt x="3118" y="0"/>
                  <a:pt x="3118" y="0"/>
                  <a:pt x="3118"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01482" y="5859717"/>
            <a:ext cx="8279833" cy="84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26"/>
          <p:cNvSpPr>
            <a:spLocks noGrp="1"/>
          </p:cNvSpPr>
          <p:nvPr>
            <p:ph type="body" sz="quarter" idx="10" hasCustomPrompt="1"/>
          </p:nvPr>
        </p:nvSpPr>
        <p:spPr>
          <a:xfrm>
            <a:off x="972000" y="642477"/>
            <a:ext cx="7084390" cy="344985"/>
          </a:xfrm>
          <a:prstGeom prst="rect">
            <a:avLst/>
          </a:prstGeom>
        </p:spPr>
        <p:txBody>
          <a:bodyPr lIns="0" tIns="0" rIns="0" bIns="0"/>
          <a:lstStyle>
            <a:lvl1pPr marL="0" indent="0">
              <a:buFontTx/>
              <a:buNone/>
              <a:defRPr kumimoji="0" lang="en-GB" sz="2233" b="1" i="0" u="none" strike="noStrike" kern="1200" cap="none" normalizeH="0" baseline="0" dirty="0">
                <a:ln>
                  <a:noFill/>
                </a:ln>
                <a:solidFill>
                  <a:schemeClr val="bg1"/>
                </a:solidFill>
                <a:effectLst/>
                <a:latin typeface="Verdana" pitchFamily="34" charset="0"/>
                <a:ea typeface="+mn-ea"/>
                <a:cs typeface="Arial" pitchFamily="34" charset="0"/>
              </a:defRPr>
            </a:lvl1pPr>
          </a:lstStyle>
          <a:p>
            <a:pPr lvl="0"/>
            <a:r>
              <a:rPr lang="en-US" dirty="0" smtClean="0"/>
              <a:t>HEADLINE GOES HERE</a:t>
            </a:r>
            <a:endParaRPr lang="en-GB" dirty="0"/>
          </a:p>
        </p:txBody>
      </p:sp>
      <p:sp>
        <p:nvSpPr>
          <p:cNvPr id="17" name="Text Placeholder 29"/>
          <p:cNvSpPr>
            <a:spLocks noGrp="1"/>
          </p:cNvSpPr>
          <p:nvPr>
            <p:ph type="body" sz="quarter" idx="11" hasCustomPrompt="1"/>
          </p:nvPr>
        </p:nvSpPr>
        <p:spPr>
          <a:xfrm>
            <a:off x="972000" y="971643"/>
            <a:ext cx="7084390" cy="312737"/>
          </a:xfrm>
          <a:prstGeom prst="rect">
            <a:avLst/>
          </a:prstGeom>
        </p:spPr>
        <p:txBody>
          <a:bodyPr lIns="0" tIns="0" rIns="0" bIns="0"/>
          <a:lstStyle>
            <a:lvl1pPr marL="0" indent="0">
              <a:buFontTx/>
              <a:buNone/>
              <a:defRPr kumimoji="0" lang="en-GB" sz="2044" b="0" i="0" u="none" strike="noStrike" kern="1200" cap="none" normalizeH="0" baseline="0" dirty="0">
                <a:ln>
                  <a:noFill/>
                </a:ln>
                <a:solidFill>
                  <a:schemeClr val="bg1"/>
                </a:solidFill>
                <a:effectLst/>
                <a:latin typeface="Verdana" pitchFamily="34" charset="0"/>
                <a:ea typeface="+mn-ea"/>
                <a:cs typeface="Arial" pitchFamily="34" charset="0"/>
              </a:defRPr>
            </a:lvl1pPr>
          </a:lstStyle>
          <a:p>
            <a:pPr lvl="0"/>
            <a:r>
              <a:rPr lang="en-US" dirty="0" err="1" smtClean="0"/>
              <a:t>Subheadline</a:t>
            </a:r>
            <a:r>
              <a:rPr lang="en-US" dirty="0" smtClean="0"/>
              <a:t> goes here</a:t>
            </a:r>
            <a:endParaRPr lang="en-GB" dirty="0"/>
          </a:p>
        </p:txBody>
      </p:sp>
      <p:sp>
        <p:nvSpPr>
          <p:cNvPr id="18" name="Text Placeholder 1023"/>
          <p:cNvSpPr>
            <a:spLocks noGrp="1"/>
          </p:cNvSpPr>
          <p:nvPr>
            <p:ph type="body" sz="quarter" idx="12" hasCustomPrompt="1"/>
          </p:nvPr>
        </p:nvSpPr>
        <p:spPr>
          <a:xfrm>
            <a:off x="972000" y="1436836"/>
            <a:ext cx="3865563" cy="166687"/>
          </a:xfrm>
          <a:prstGeom prst="rect">
            <a:avLst/>
          </a:prstGeom>
        </p:spPr>
        <p:txBody>
          <a:bodyPr lIns="0" tIns="0" rIns="0" bIns="0"/>
          <a:lstStyle>
            <a:lvl1pPr marL="0" indent="0">
              <a:buFontTx/>
              <a:buNone/>
              <a:defRPr kumimoji="0" lang="en-GB" sz="1150" b="0" i="0" u="none" strike="noStrike" kern="1200" cap="none" normalizeH="0" baseline="0" dirty="0">
                <a:ln>
                  <a:noFill/>
                </a:ln>
                <a:solidFill>
                  <a:schemeClr val="bg1"/>
                </a:solidFill>
                <a:effectLst/>
                <a:latin typeface="Verdana" pitchFamily="34"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t>Date Month Year</a:t>
            </a:r>
            <a:endParaRPr lang="en-GB" dirty="0"/>
          </a:p>
        </p:txBody>
      </p:sp>
      <p:pic>
        <p:nvPicPr>
          <p:cNvPr id="3" name="Picture 2" descr="MELL.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34547"/>
          <a:stretch/>
        </p:blipFill>
        <p:spPr>
          <a:xfrm>
            <a:off x="7433336" y="5943569"/>
            <a:ext cx="2467902" cy="914431"/>
          </a:xfrm>
          <a:prstGeom prst="rect">
            <a:avLst/>
          </a:prstGeom>
        </p:spPr>
      </p:pic>
    </p:spTree>
    <p:extLst>
      <p:ext uri="{BB962C8B-B14F-4D97-AF65-F5344CB8AC3E}">
        <p14:creationId xmlns:p14="http://schemas.microsoft.com/office/powerpoint/2010/main" val="32129650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1 Short ">
    <p:spTree>
      <p:nvGrpSpPr>
        <p:cNvPr id="1" name=""/>
        <p:cNvGrpSpPr/>
        <p:nvPr/>
      </p:nvGrpSpPr>
      <p:grpSpPr>
        <a:xfrm>
          <a:off x="0" y="0"/>
          <a:ext cx="0" cy="0"/>
          <a:chOff x="0" y="0"/>
          <a:chExt cx="0" cy="0"/>
        </a:xfrm>
      </p:grpSpPr>
      <p:pic>
        <p:nvPicPr>
          <p:cNvPr id="2" name="Picture 2" descr="O:\Brandguild\Projects\BRG008_MacEd template (Bridget Ruffell)\1. Client source files\MacEd_PPT_elements_210514\Images\Group_adj.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0135" b="4713"/>
          <a:stretch/>
        </p:blipFill>
        <p:spPr bwMode="auto">
          <a:xfrm>
            <a:off x="-1" y="0"/>
            <a:ext cx="9893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p:cNvSpPr>
            <a:spLocks noChangeAspect="1" noChangeArrowheads="1" noTextEdit="1"/>
          </p:cNvSpPr>
          <p:nvPr userDrawn="1"/>
        </p:nvSpPr>
        <p:spPr bwMode="auto">
          <a:xfrm>
            <a:off x="-4763" y="0"/>
            <a:ext cx="989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userDrawn="1"/>
        </p:nvSpPr>
        <p:spPr bwMode="auto">
          <a:xfrm>
            <a:off x="0" y="217490"/>
            <a:ext cx="8236914" cy="1668269"/>
          </a:xfrm>
          <a:custGeom>
            <a:avLst/>
            <a:gdLst>
              <a:gd name="T0" fmla="*/ 2560 w 2571"/>
              <a:gd name="T1" fmla="*/ 0 h 521"/>
              <a:gd name="T2" fmla="*/ 0 w 2571"/>
              <a:gd name="T3" fmla="*/ 0 h 521"/>
              <a:gd name="T4" fmla="*/ 0 w 2571"/>
              <a:gd name="T5" fmla="*/ 520 h 521"/>
              <a:gd name="T6" fmla="*/ 1988 w 2571"/>
              <a:gd name="T7" fmla="*/ 521 h 521"/>
              <a:gd name="T8" fmla="*/ 2560 w 2571"/>
              <a:gd name="T9" fmla="*/ 90 h 521"/>
              <a:gd name="T10" fmla="*/ 2571 w 2571"/>
              <a:gd name="T11" fmla="*/ 0 h 521"/>
              <a:gd name="T12" fmla="*/ 2560 w 2571"/>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2571" h="521">
                <a:moveTo>
                  <a:pt x="2560" y="0"/>
                </a:moveTo>
                <a:cubicBezTo>
                  <a:pt x="0" y="0"/>
                  <a:pt x="0" y="0"/>
                  <a:pt x="0" y="0"/>
                </a:cubicBezTo>
                <a:cubicBezTo>
                  <a:pt x="0" y="520"/>
                  <a:pt x="0" y="520"/>
                  <a:pt x="0" y="520"/>
                </a:cubicBezTo>
                <a:cubicBezTo>
                  <a:pt x="1988" y="521"/>
                  <a:pt x="1988" y="521"/>
                  <a:pt x="1988" y="521"/>
                </a:cubicBezTo>
                <a:cubicBezTo>
                  <a:pt x="2252" y="521"/>
                  <a:pt x="2494" y="484"/>
                  <a:pt x="2560" y="90"/>
                </a:cubicBezTo>
                <a:cubicBezTo>
                  <a:pt x="2560" y="90"/>
                  <a:pt x="2570" y="28"/>
                  <a:pt x="2571" y="0"/>
                </a:cubicBezTo>
                <a:lnTo>
                  <a:pt x="2560" y="0"/>
                </a:lnTo>
                <a:close/>
              </a:path>
            </a:pathLst>
          </a:custGeom>
          <a:solidFill>
            <a:srgbClr val="D51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6"/>
          <p:cNvSpPr>
            <a:spLocks/>
          </p:cNvSpPr>
          <p:nvPr userDrawn="1"/>
        </p:nvSpPr>
        <p:spPr bwMode="auto">
          <a:xfrm>
            <a:off x="-7938" y="0"/>
            <a:ext cx="9901238" cy="6858000"/>
          </a:xfrm>
          <a:custGeom>
            <a:avLst/>
            <a:gdLst>
              <a:gd name="T0" fmla="*/ 0 w 3118"/>
              <a:gd name="T1" fmla="*/ 0 h 2160"/>
              <a:gd name="T2" fmla="*/ 0 w 3118"/>
              <a:gd name="T3" fmla="*/ 68 h 2160"/>
              <a:gd name="T4" fmla="*/ 2930 w 3118"/>
              <a:gd name="T5" fmla="*/ 68 h 2160"/>
              <a:gd name="T6" fmla="*/ 3045 w 3118"/>
              <a:gd name="T7" fmla="*/ 183 h 2160"/>
              <a:gd name="T8" fmla="*/ 3045 w 3118"/>
              <a:gd name="T9" fmla="*/ 1976 h 2160"/>
              <a:gd name="T10" fmla="*/ 2930 w 3118"/>
              <a:gd name="T11" fmla="*/ 2091 h 2160"/>
              <a:gd name="T12" fmla="*/ 0 w 3118"/>
              <a:gd name="T13" fmla="*/ 2091 h 2160"/>
              <a:gd name="T14" fmla="*/ 0 w 3118"/>
              <a:gd name="T15" fmla="*/ 2160 h 2160"/>
              <a:gd name="T16" fmla="*/ 3118 w 3118"/>
              <a:gd name="T17" fmla="*/ 2160 h 2160"/>
              <a:gd name="T18" fmla="*/ 3118 w 3118"/>
              <a:gd name="T19" fmla="*/ 0 h 2160"/>
              <a:gd name="T20" fmla="*/ 0 w 311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8" h="2160">
                <a:moveTo>
                  <a:pt x="0" y="0"/>
                </a:moveTo>
                <a:cubicBezTo>
                  <a:pt x="0" y="68"/>
                  <a:pt x="0" y="68"/>
                  <a:pt x="0" y="68"/>
                </a:cubicBezTo>
                <a:cubicBezTo>
                  <a:pt x="2930" y="68"/>
                  <a:pt x="2930" y="68"/>
                  <a:pt x="2930" y="68"/>
                </a:cubicBezTo>
                <a:cubicBezTo>
                  <a:pt x="2994" y="68"/>
                  <a:pt x="3045" y="120"/>
                  <a:pt x="3045" y="183"/>
                </a:cubicBezTo>
                <a:cubicBezTo>
                  <a:pt x="3045" y="1976"/>
                  <a:pt x="3045" y="1976"/>
                  <a:pt x="3045" y="1976"/>
                </a:cubicBezTo>
                <a:cubicBezTo>
                  <a:pt x="3045" y="2040"/>
                  <a:pt x="2994" y="2091"/>
                  <a:pt x="2930" y="2091"/>
                </a:cubicBezTo>
                <a:cubicBezTo>
                  <a:pt x="0" y="2091"/>
                  <a:pt x="0" y="2091"/>
                  <a:pt x="0" y="2091"/>
                </a:cubicBezTo>
                <a:cubicBezTo>
                  <a:pt x="0" y="2160"/>
                  <a:pt x="0" y="2160"/>
                  <a:pt x="0" y="2160"/>
                </a:cubicBezTo>
                <a:cubicBezTo>
                  <a:pt x="3118" y="2160"/>
                  <a:pt x="3118" y="2160"/>
                  <a:pt x="3118" y="2160"/>
                </a:cubicBezTo>
                <a:cubicBezTo>
                  <a:pt x="3118" y="0"/>
                  <a:pt x="3118" y="0"/>
                  <a:pt x="3118"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Text Placeholder 26"/>
          <p:cNvSpPr>
            <a:spLocks noGrp="1"/>
          </p:cNvSpPr>
          <p:nvPr>
            <p:ph type="body" sz="quarter" idx="10" hasCustomPrompt="1"/>
          </p:nvPr>
        </p:nvSpPr>
        <p:spPr>
          <a:xfrm>
            <a:off x="972000" y="642477"/>
            <a:ext cx="7084390" cy="344985"/>
          </a:xfrm>
          <a:prstGeom prst="rect">
            <a:avLst/>
          </a:prstGeom>
        </p:spPr>
        <p:txBody>
          <a:bodyPr lIns="0" tIns="0" rIns="0" bIns="0"/>
          <a:lstStyle>
            <a:lvl1pPr marL="0" indent="0">
              <a:buFontTx/>
              <a:buNone/>
              <a:defRPr kumimoji="0" lang="en-GB" sz="2233" b="1" i="0" u="none" strike="noStrike" kern="1200" cap="none" normalizeH="0" baseline="0" dirty="0">
                <a:ln>
                  <a:noFill/>
                </a:ln>
                <a:solidFill>
                  <a:schemeClr val="bg1"/>
                </a:solidFill>
                <a:effectLst/>
                <a:latin typeface="Verdana" pitchFamily="34" charset="0"/>
                <a:ea typeface="+mn-ea"/>
                <a:cs typeface="Arial" pitchFamily="34" charset="0"/>
              </a:defRPr>
            </a:lvl1pPr>
          </a:lstStyle>
          <a:p>
            <a:pPr lvl="0"/>
            <a:r>
              <a:rPr lang="en-US" dirty="0" smtClean="0"/>
              <a:t>HEADLINE GOES HERE</a:t>
            </a:r>
            <a:endParaRPr lang="en-GB" dirty="0"/>
          </a:p>
        </p:txBody>
      </p:sp>
      <p:sp>
        <p:nvSpPr>
          <p:cNvPr id="17" name="Text Placeholder 29"/>
          <p:cNvSpPr>
            <a:spLocks noGrp="1"/>
          </p:cNvSpPr>
          <p:nvPr>
            <p:ph type="body" sz="quarter" idx="11" hasCustomPrompt="1"/>
          </p:nvPr>
        </p:nvSpPr>
        <p:spPr>
          <a:xfrm>
            <a:off x="972000" y="971643"/>
            <a:ext cx="7084390" cy="312737"/>
          </a:xfrm>
          <a:prstGeom prst="rect">
            <a:avLst/>
          </a:prstGeom>
        </p:spPr>
        <p:txBody>
          <a:bodyPr lIns="0" tIns="0" rIns="0" bIns="0"/>
          <a:lstStyle>
            <a:lvl1pPr marL="0" indent="0">
              <a:buFontTx/>
              <a:buNone/>
              <a:defRPr kumimoji="0" lang="en-GB" sz="2044" b="0" i="0" u="none" strike="noStrike" kern="1200" cap="none" normalizeH="0" baseline="0" dirty="0">
                <a:ln>
                  <a:noFill/>
                </a:ln>
                <a:solidFill>
                  <a:schemeClr val="bg1"/>
                </a:solidFill>
                <a:effectLst/>
                <a:latin typeface="Verdana" pitchFamily="34" charset="0"/>
                <a:ea typeface="+mn-ea"/>
                <a:cs typeface="Arial" pitchFamily="34" charset="0"/>
              </a:defRPr>
            </a:lvl1pPr>
          </a:lstStyle>
          <a:p>
            <a:pPr lvl="0"/>
            <a:r>
              <a:rPr lang="en-US" dirty="0" err="1" smtClean="0"/>
              <a:t>Subheadline</a:t>
            </a:r>
            <a:r>
              <a:rPr lang="en-US" dirty="0" smtClean="0"/>
              <a:t> goes here</a:t>
            </a:r>
            <a:endParaRPr lang="en-GB" dirty="0"/>
          </a:p>
        </p:txBody>
      </p:sp>
      <p:sp>
        <p:nvSpPr>
          <p:cNvPr id="18" name="Text Placeholder 1023"/>
          <p:cNvSpPr>
            <a:spLocks noGrp="1"/>
          </p:cNvSpPr>
          <p:nvPr>
            <p:ph type="body" sz="quarter" idx="12" hasCustomPrompt="1"/>
          </p:nvPr>
        </p:nvSpPr>
        <p:spPr>
          <a:xfrm>
            <a:off x="972000" y="1436836"/>
            <a:ext cx="3865563" cy="166687"/>
          </a:xfrm>
          <a:prstGeom prst="rect">
            <a:avLst/>
          </a:prstGeom>
        </p:spPr>
        <p:txBody>
          <a:bodyPr lIns="0" tIns="0" rIns="0" bIns="0"/>
          <a:lstStyle>
            <a:lvl1pPr marL="0" indent="0">
              <a:buFontTx/>
              <a:buNone/>
              <a:defRPr kumimoji="0" lang="en-GB" sz="1150" b="0" i="0" u="none" strike="noStrike" kern="1200" cap="none" normalizeH="0" baseline="0" dirty="0">
                <a:ln>
                  <a:noFill/>
                </a:ln>
                <a:solidFill>
                  <a:schemeClr val="bg1"/>
                </a:solidFill>
                <a:effectLst/>
                <a:latin typeface="Verdana" pitchFamily="34"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t>Date Month Year</a:t>
            </a:r>
            <a:endParaRPr lang="en-GB" dirty="0"/>
          </a:p>
        </p:txBody>
      </p:sp>
      <p:sp>
        <p:nvSpPr>
          <p:cNvPr id="12" name="Freeform 26"/>
          <p:cNvSpPr>
            <a:spLocks/>
          </p:cNvSpPr>
          <p:nvPr userDrawn="1"/>
        </p:nvSpPr>
        <p:spPr bwMode="auto">
          <a:xfrm>
            <a:off x="5513388" y="5867485"/>
            <a:ext cx="4197349" cy="861716"/>
          </a:xfrm>
          <a:custGeom>
            <a:avLst/>
            <a:gdLst>
              <a:gd name="T0" fmla="*/ 6 w 1326"/>
              <a:gd name="T1" fmla="*/ 272 h 272"/>
              <a:gd name="T2" fmla="*/ 1326 w 1326"/>
              <a:gd name="T3" fmla="*/ 272 h 272"/>
              <a:gd name="T4" fmla="*/ 1326 w 1326"/>
              <a:gd name="T5" fmla="*/ 0 h 272"/>
              <a:gd name="T6" fmla="*/ 304 w 1326"/>
              <a:gd name="T7" fmla="*/ 0 h 272"/>
              <a:gd name="T8" fmla="*/ 6 w 1326"/>
              <a:gd name="T9" fmla="*/ 225 h 272"/>
              <a:gd name="T10" fmla="*/ 0 w 1326"/>
              <a:gd name="T11" fmla="*/ 272 h 272"/>
              <a:gd name="T12" fmla="*/ 6 w 1326"/>
              <a:gd name="T13" fmla="*/ 272 h 272"/>
            </a:gdLst>
            <a:ahLst/>
            <a:cxnLst>
              <a:cxn ang="0">
                <a:pos x="T0" y="T1"/>
              </a:cxn>
              <a:cxn ang="0">
                <a:pos x="T2" y="T3"/>
              </a:cxn>
              <a:cxn ang="0">
                <a:pos x="T4" y="T5"/>
              </a:cxn>
              <a:cxn ang="0">
                <a:pos x="T6" y="T7"/>
              </a:cxn>
              <a:cxn ang="0">
                <a:pos x="T8" y="T9"/>
              </a:cxn>
              <a:cxn ang="0">
                <a:pos x="T10" y="T11"/>
              </a:cxn>
              <a:cxn ang="0">
                <a:pos x="T12" y="T13"/>
              </a:cxn>
            </a:cxnLst>
            <a:rect l="0" t="0" r="r" b="b"/>
            <a:pathLst>
              <a:path w="1326" h="272">
                <a:moveTo>
                  <a:pt x="6" y="272"/>
                </a:moveTo>
                <a:cubicBezTo>
                  <a:pt x="1326" y="272"/>
                  <a:pt x="1326" y="272"/>
                  <a:pt x="1326" y="272"/>
                </a:cubicBezTo>
                <a:cubicBezTo>
                  <a:pt x="1326" y="0"/>
                  <a:pt x="1326" y="0"/>
                  <a:pt x="1326" y="0"/>
                </a:cubicBezTo>
                <a:cubicBezTo>
                  <a:pt x="304" y="0"/>
                  <a:pt x="304" y="0"/>
                  <a:pt x="304" y="0"/>
                </a:cubicBezTo>
                <a:cubicBezTo>
                  <a:pt x="167" y="0"/>
                  <a:pt x="40" y="19"/>
                  <a:pt x="6" y="225"/>
                </a:cubicBezTo>
                <a:cubicBezTo>
                  <a:pt x="6" y="225"/>
                  <a:pt x="1" y="257"/>
                  <a:pt x="0" y="272"/>
                </a:cubicBezTo>
                <a:lnTo>
                  <a:pt x="6" y="2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3" name="Picture 2" descr="MELL.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34547"/>
          <a:stretch/>
        </p:blipFill>
        <p:spPr>
          <a:xfrm>
            <a:off x="7433336" y="5943569"/>
            <a:ext cx="2467902" cy="914431"/>
          </a:xfrm>
          <a:prstGeom prst="rect">
            <a:avLst/>
          </a:prstGeom>
        </p:spPr>
      </p:pic>
    </p:spTree>
    <p:extLst>
      <p:ext uri="{BB962C8B-B14F-4D97-AF65-F5344CB8AC3E}">
        <p14:creationId xmlns:p14="http://schemas.microsoft.com/office/powerpoint/2010/main" val="4888930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3 (Insert Picture)">
    <p:spTree>
      <p:nvGrpSpPr>
        <p:cNvPr id="1" name=""/>
        <p:cNvGrpSpPr/>
        <p:nvPr/>
      </p:nvGrpSpPr>
      <p:grpSpPr>
        <a:xfrm>
          <a:off x="0" y="0"/>
          <a:ext cx="0" cy="0"/>
          <a:chOff x="0" y="0"/>
          <a:chExt cx="0" cy="0"/>
        </a:xfrm>
      </p:grpSpPr>
      <p:sp>
        <p:nvSpPr>
          <p:cNvPr id="5" name="AutoShape 4"/>
          <p:cNvSpPr>
            <a:spLocks noChangeAspect="1" noChangeArrowheads="1" noTextEdit="1"/>
          </p:cNvSpPr>
          <p:nvPr userDrawn="1"/>
        </p:nvSpPr>
        <p:spPr bwMode="auto">
          <a:xfrm>
            <a:off x="-4763" y="0"/>
            <a:ext cx="9898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Text Placeholder 26"/>
          <p:cNvSpPr>
            <a:spLocks noGrp="1"/>
          </p:cNvSpPr>
          <p:nvPr>
            <p:ph type="body" sz="quarter" idx="10" hasCustomPrompt="1"/>
          </p:nvPr>
        </p:nvSpPr>
        <p:spPr>
          <a:xfrm>
            <a:off x="972000" y="642477"/>
            <a:ext cx="7084390" cy="344985"/>
          </a:xfrm>
          <a:prstGeom prst="rect">
            <a:avLst/>
          </a:prstGeom>
        </p:spPr>
        <p:txBody>
          <a:bodyPr lIns="0" tIns="0" rIns="0" bIns="0"/>
          <a:lstStyle>
            <a:lvl1pPr marL="0" indent="0">
              <a:buFontTx/>
              <a:buNone/>
              <a:defRPr kumimoji="0" lang="en-GB" sz="2233" b="1" i="0" u="none" strike="noStrike" kern="1200" cap="none" normalizeH="0" baseline="0" dirty="0">
                <a:ln>
                  <a:noFill/>
                </a:ln>
                <a:solidFill>
                  <a:schemeClr val="bg1"/>
                </a:solidFill>
                <a:effectLst/>
                <a:latin typeface="Verdana" pitchFamily="34" charset="0"/>
                <a:ea typeface="+mn-ea"/>
                <a:cs typeface="Arial" pitchFamily="34" charset="0"/>
              </a:defRPr>
            </a:lvl1pPr>
          </a:lstStyle>
          <a:p>
            <a:pPr lvl="0"/>
            <a:r>
              <a:rPr lang="en-US" dirty="0" smtClean="0"/>
              <a:t>HEADLINE GOES HERE</a:t>
            </a:r>
            <a:endParaRPr lang="en-GB" dirty="0"/>
          </a:p>
        </p:txBody>
      </p:sp>
      <p:sp>
        <p:nvSpPr>
          <p:cNvPr id="17" name="Text Placeholder 29"/>
          <p:cNvSpPr>
            <a:spLocks noGrp="1"/>
          </p:cNvSpPr>
          <p:nvPr>
            <p:ph type="body" sz="quarter" idx="11" hasCustomPrompt="1"/>
          </p:nvPr>
        </p:nvSpPr>
        <p:spPr>
          <a:xfrm>
            <a:off x="972000" y="971643"/>
            <a:ext cx="7084390" cy="312737"/>
          </a:xfrm>
          <a:prstGeom prst="rect">
            <a:avLst/>
          </a:prstGeom>
        </p:spPr>
        <p:txBody>
          <a:bodyPr lIns="0" tIns="0" rIns="0" bIns="0"/>
          <a:lstStyle>
            <a:lvl1pPr marL="0" indent="0">
              <a:buFontTx/>
              <a:buNone/>
              <a:defRPr kumimoji="0" lang="en-GB" sz="2044" b="0" i="0" u="none" strike="noStrike" kern="1200" cap="none" normalizeH="0" baseline="0" dirty="0">
                <a:ln>
                  <a:noFill/>
                </a:ln>
                <a:solidFill>
                  <a:schemeClr val="bg1"/>
                </a:solidFill>
                <a:effectLst/>
                <a:latin typeface="Verdana" pitchFamily="34" charset="0"/>
                <a:ea typeface="+mn-ea"/>
                <a:cs typeface="Arial" pitchFamily="34" charset="0"/>
              </a:defRPr>
            </a:lvl1pPr>
          </a:lstStyle>
          <a:p>
            <a:pPr lvl="0"/>
            <a:r>
              <a:rPr lang="en-US" dirty="0" err="1" smtClean="0"/>
              <a:t>Subheadline</a:t>
            </a:r>
            <a:r>
              <a:rPr lang="en-US" dirty="0" smtClean="0"/>
              <a:t> goes here</a:t>
            </a:r>
            <a:endParaRPr lang="en-GB" dirty="0"/>
          </a:p>
        </p:txBody>
      </p:sp>
      <p:sp>
        <p:nvSpPr>
          <p:cNvPr id="18" name="Text Placeholder 1023"/>
          <p:cNvSpPr>
            <a:spLocks noGrp="1"/>
          </p:cNvSpPr>
          <p:nvPr>
            <p:ph type="body" sz="quarter" idx="12" hasCustomPrompt="1"/>
          </p:nvPr>
        </p:nvSpPr>
        <p:spPr>
          <a:xfrm>
            <a:off x="972000" y="1436836"/>
            <a:ext cx="3865563" cy="166687"/>
          </a:xfrm>
          <a:prstGeom prst="rect">
            <a:avLst/>
          </a:prstGeom>
        </p:spPr>
        <p:txBody>
          <a:bodyPr lIns="0" tIns="0" rIns="0" bIns="0"/>
          <a:lstStyle>
            <a:lvl1pPr marL="0" indent="0">
              <a:buFontTx/>
              <a:buNone/>
              <a:defRPr kumimoji="0" lang="en-GB" sz="1150" b="0" i="0" u="none" strike="noStrike" kern="1200" cap="none" normalizeH="0" baseline="0" dirty="0">
                <a:ln>
                  <a:noFill/>
                </a:ln>
                <a:solidFill>
                  <a:schemeClr val="bg1"/>
                </a:solidFill>
                <a:effectLst/>
                <a:latin typeface="Verdana" pitchFamily="34"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t>Date Month Year</a:t>
            </a:r>
            <a:endParaRPr lang="en-GB" dirty="0"/>
          </a:p>
        </p:txBody>
      </p:sp>
    </p:spTree>
    <p:extLst>
      <p:ext uri="{BB962C8B-B14F-4D97-AF65-F5344CB8AC3E}">
        <p14:creationId xmlns:p14="http://schemas.microsoft.com/office/powerpoint/2010/main" val="28486249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4 (Dark)">
    <p:spTree>
      <p:nvGrpSpPr>
        <p:cNvPr id="1" name=""/>
        <p:cNvGrpSpPr/>
        <p:nvPr/>
      </p:nvGrpSpPr>
      <p:grpSpPr>
        <a:xfrm>
          <a:off x="0" y="0"/>
          <a:ext cx="0" cy="0"/>
          <a:chOff x="0" y="0"/>
          <a:chExt cx="0" cy="0"/>
        </a:xfrm>
      </p:grpSpPr>
      <p:sp>
        <p:nvSpPr>
          <p:cNvPr id="5" name="AutoShape 4"/>
          <p:cNvSpPr>
            <a:spLocks noChangeAspect="1" noChangeArrowheads="1" noTextEdit="1"/>
          </p:cNvSpPr>
          <p:nvPr userDrawn="1"/>
        </p:nvSpPr>
        <p:spPr bwMode="auto">
          <a:xfrm>
            <a:off x="-4763" y="0"/>
            <a:ext cx="9898063" cy="6858000"/>
          </a:xfrm>
          <a:prstGeom prst="rect">
            <a:avLst/>
          </a:prstGeom>
          <a:solidFill>
            <a:srgbClr val="4E4E4E"/>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AutoShape 5"/>
          <p:cNvSpPr>
            <a:spLocks noChangeAspect="1" noChangeArrowheads="1" noTextEdit="1"/>
          </p:cNvSpPr>
          <p:nvPr userDrawn="1"/>
        </p:nvSpPr>
        <p:spPr bwMode="auto">
          <a:xfrm>
            <a:off x="0" y="220663"/>
            <a:ext cx="9640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userDrawn="1"/>
        </p:nvSpPr>
        <p:spPr bwMode="auto">
          <a:xfrm>
            <a:off x="0" y="217490"/>
            <a:ext cx="8236914" cy="1668269"/>
          </a:xfrm>
          <a:custGeom>
            <a:avLst/>
            <a:gdLst>
              <a:gd name="T0" fmla="*/ 2560 w 2571"/>
              <a:gd name="T1" fmla="*/ 0 h 521"/>
              <a:gd name="T2" fmla="*/ 0 w 2571"/>
              <a:gd name="T3" fmla="*/ 0 h 521"/>
              <a:gd name="T4" fmla="*/ 0 w 2571"/>
              <a:gd name="T5" fmla="*/ 520 h 521"/>
              <a:gd name="T6" fmla="*/ 1988 w 2571"/>
              <a:gd name="T7" fmla="*/ 521 h 521"/>
              <a:gd name="T8" fmla="*/ 2560 w 2571"/>
              <a:gd name="T9" fmla="*/ 90 h 521"/>
              <a:gd name="T10" fmla="*/ 2571 w 2571"/>
              <a:gd name="T11" fmla="*/ 0 h 521"/>
              <a:gd name="T12" fmla="*/ 2560 w 2571"/>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2571" h="521">
                <a:moveTo>
                  <a:pt x="2560" y="0"/>
                </a:moveTo>
                <a:cubicBezTo>
                  <a:pt x="0" y="0"/>
                  <a:pt x="0" y="0"/>
                  <a:pt x="0" y="0"/>
                </a:cubicBezTo>
                <a:cubicBezTo>
                  <a:pt x="0" y="520"/>
                  <a:pt x="0" y="520"/>
                  <a:pt x="0" y="520"/>
                </a:cubicBezTo>
                <a:cubicBezTo>
                  <a:pt x="1988" y="521"/>
                  <a:pt x="1988" y="521"/>
                  <a:pt x="1988" y="521"/>
                </a:cubicBezTo>
                <a:cubicBezTo>
                  <a:pt x="2252" y="521"/>
                  <a:pt x="2494" y="484"/>
                  <a:pt x="2560" y="90"/>
                </a:cubicBezTo>
                <a:cubicBezTo>
                  <a:pt x="2560" y="90"/>
                  <a:pt x="2570" y="28"/>
                  <a:pt x="2571" y="0"/>
                </a:cubicBezTo>
                <a:lnTo>
                  <a:pt x="2560" y="0"/>
                </a:lnTo>
                <a:close/>
              </a:path>
            </a:pathLst>
          </a:custGeom>
          <a:solidFill>
            <a:srgbClr val="D51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6"/>
          <p:cNvSpPr>
            <a:spLocks/>
          </p:cNvSpPr>
          <p:nvPr userDrawn="1"/>
        </p:nvSpPr>
        <p:spPr bwMode="auto">
          <a:xfrm>
            <a:off x="-7938" y="0"/>
            <a:ext cx="9901238" cy="6858000"/>
          </a:xfrm>
          <a:custGeom>
            <a:avLst/>
            <a:gdLst>
              <a:gd name="T0" fmla="*/ 0 w 3118"/>
              <a:gd name="T1" fmla="*/ 0 h 2160"/>
              <a:gd name="T2" fmla="*/ 0 w 3118"/>
              <a:gd name="T3" fmla="*/ 68 h 2160"/>
              <a:gd name="T4" fmla="*/ 2930 w 3118"/>
              <a:gd name="T5" fmla="*/ 68 h 2160"/>
              <a:gd name="T6" fmla="*/ 3045 w 3118"/>
              <a:gd name="T7" fmla="*/ 183 h 2160"/>
              <a:gd name="T8" fmla="*/ 3045 w 3118"/>
              <a:gd name="T9" fmla="*/ 1976 h 2160"/>
              <a:gd name="T10" fmla="*/ 2930 w 3118"/>
              <a:gd name="T11" fmla="*/ 2091 h 2160"/>
              <a:gd name="T12" fmla="*/ 0 w 3118"/>
              <a:gd name="T13" fmla="*/ 2091 h 2160"/>
              <a:gd name="T14" fmla="*/ 0 w 3118"/>
              <a:gd name="T15" fmla="*/ 2160 h 2160"/>
              <a:gd name="T16" fmla="*/ 3118 w 3118"/>
              <a:gd name="T17" fmla="*/ 2160 h 2160"/>
              <a:gd name="T18" fmla="*/ 3118 w 3118"/>
              <a:gd name="T19" fmla="*/ 0 h 2160"/>
              <a:gd name="T20" fmla="*/ 0 w 311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8" h="2160">
                <a:moveTo>
                  <a:pt x="0" y="0"/>
                </a:moveTo>
                <a:cubicBezTo>
                  <a:pt x="0" y="68"/>
                  <a:pt x="0" y="68"/>
                  <a:pt x="0" y="68"/>
                </a:cubicBezTo>
                <a:cubicBezTo>
                  <a:pt x="2930" y="68"/>
                  <a:pt x="2930" y="68"/>
                  <a:pt x="2930" y="68"/>
                </a:cubicBezTo>
                <a:cubicBezTo>
                  <a:pt x="2994" y="68"/>
                  <a:pt x="3045" y="120"/>
                  <a:pt x="3045" y="183"/>
                </a:cubicBezTo>
                <a:cubicBezTo>
                  <a:pt x="3045" y="1976"/>
                  <a:pt x="3045" y="1976"/>
                  <a:pt x="3045" y="1976"/>
                </a:cubicBezTo>
                <a:cubicBezTo>
                  <a:pt x="3045" y="2040"/>
                  <a:pt x="2994" y="2091"/>
                  <a:pt x="2930" y="2091"/>
                </a:cubicBezTo>
                <a:cubicBezTo>
                  <a:pt x="0" y="2091"/>
                  <a:pt x="0" y="2091"/>
                  <a:pt x="0" y="2091"/>
                </a:cubicBezTo>
                <a:cubicBezTo>
                  <a:pt x="0" y="2160"/>
                  <a:pt x="0" y="2160"/>
                  <a:pt x="0" y="2160"/>
                </a:cubicBezTo>
                <a:cubicBezTo>
                  <a:pt x="3118" y="2160"/>
                  <a:pt x="3118" y="2160"/>
                  <a:pt x="3118" y="2160"/>
                </a:cubicBezTo>
                <a:cubicBezTo>
                  <a:pt x="3118" y="0"/>
                  <a:pt x="3118" y="0"/>
                  <a:pt x="3118"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26"/>
          <p:cNvSpPr>
            <a:spLocks/>
          </p:cNvSpPr>
          <p:nvPr userDrawn="1"/>
        </p:nvSpPr>
        <p:spPr bwMode="auto">
          <a:xfrm>
            <a:off x="5513388" y="5867485"/>
            <a:ext cx="4197349" cy="861716"/>
          </a:xfrm>
          <a:custGeom>
            <a:avLst/>
            <a:gdLst>
              <a:gd name="T0" fmla="*/ 6 w 1326"/>
              <a:gd name="T1" fmla="*/ 272 h 272"/>
              <a:gd name="T2" fmla="*/ 1326 w 1326"/>
              <a:gd name="T3" fmla="*/ 272 h 272"/>
              <a:gd name="T4" fmla="*/ 1326 w 1326"/>
              <a:gd name="T5" fmla="*/ 0 h 272"/>
              <a:gd name="T6" fmla="*/ 304 w 1326"/>
              <a:gd name="T7" fmla="*/ 0 h 272"/>
              <a:gd name="T8" fmla="*/ 6 w 1326"/>
              <a:gd name="T9" fmla="*/ 225 h 272"/>
              <a:gd name="T10" fmla="*/ 0 w 1326"/>
              <a:gd name="T11" fmla="*/ 272 h 272"/>
              <a:gd name="T12" fmla="*/ 6 w 1326"/>
              <a:gd name="T13" fmla="*/ 272 h 272"/>
            </a:gdLst>
            <a:ahLst/>
            <a:cxnLst>
              <a:cxn ang="0">
                <a:pos x="T0" y="T1"/>
              </a:cxn>
              <a:cxn ang="0">
                <a:pos x="T2" y="T3"/>
              </a:cxn>
              <a:cxn ang="0">
                <a:pos x="T4" y="T5"/>
              </a:cxn>
              <a:cxn ang="0">
                <a:pos x="T6" y="T7"/>
              </a:cxn>
              <a:cxn ang="0">
                <a:pos x="T8" y="T9"/>
              </a:cxn>
              <a:cxn ang="0">
                <a:pos x="T10" y="T11"/>
              </a:cxn>
              <a:cxn ang="0">
                <a:pos x="T12" y="T13"/>
              </a:cxn>
            </a:cxnLst>
            <a:rect l="0" t="0" r="r" b="b"/>
            <a:pathLst>
              <a:path w="1326" h="272">
                <a:moveTo>
                  <a:pt x="6" y="272"/>
                </a:moveTo>
                <a:cubicBezTo>
                  <a:pt x="1326" y="272"/>
                  <a:pt x="1326" y="272"/>
                  <a:pt x="1326" y="272"/>
                </a:cubicBezTo>
                <a:cubicBezTo>
                  <a:pt x="1326" y="0"/>
                  <a:pt x="1326" y="0"/>
                  <a:pt x="1326" y="0"/>
                </a:cubicBezTo>
                <a:cubicBezTo>
                  <a:pt x="304" y="0"/>
                  <a:pt x="304" y="0"/>
                  <a:pt x="304" y="0"/>
                </a:cubicBezTo>
                <a:cubicBezTo>
                  <a:pt x="167" y="0"/>
                  <a:pt x="40" y="19"/>
                  <a:pt x="6" y="225"/>
                </a:cubicBezTo>
                <a:cubicBezTo>
                  <a:pt x="6" y="225"/>
                  <a:pt x="1" y="257"/>
                  <a:pt x="0" y="272"/>
                </a:cubicBezTo>
                <a:lnTo>
                  <a:pt x="6" y="2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6"/>
          <p:cNvSpPr>
            <a:spLocks noGrp="1"/>
          </p:cNvSpPr>
          <p:nvPr>
            <p:ph type="body" sz="quarter" idx="10" hasCustomPrompt="1"/>
          </p:nvPr>
        </p:nvSpPr>
        <p:spPr>
          <a:xfrm>
            <a:off x="972000" y="642477"/>
            <a:ext cx="7084390" cy="344985"/>
          </a:xfrm>
          <a:prstGeom prst="rect">
            <a:avLst/>
          </a:prstGeom>
        </p:spPr>
        <p:txBody>
          <a:bodyPr lIns="0" tIns="0" rIns="0" bIns="0"/>
          <a:lstStyle>
            <a:lvl1pPr marL="0" indent="0">
              <a:buFontTx/>
              <a:buNone/>
              <a:defRPr kumimoji="0" lang="en-GB" sz="2233" b="1" i="0" u="none" strike="noStrike" kern="1200" cap="none" normalizeH="0" baseline="0" dirty="0">
                <a:ln>
                  <a:noFill/>
                </a:ln>
                <a:solidFill>
                  <a:schemeClr val="bg1"/>
                </a:solidFill>
                <a:effectLst/>
                <a:latin typeface="Verdana" pitchFamily="34" charset="0"/>
                <a:ea typeface="+mn-ea"/>
                <a:cs typeface="Arial" pitchFamily="34" charset="0"/>
              </a:defRPr>
            </a:lvl1pPr>
          </a:lstStyle>
          <a:p>
            <a:pPr lvl="0"/>
            <a:r>
              <a:rPr lang="en-US" dirty="0" smtClean="0"/>
              <a:t>HEADLINE GOES HERE</a:t>
            </a:r>
            <a:endParaRPr lang="en-GB" dirty="0"/>
          </a:p>
        </p:txBody>
      </p:sp>
      <p:sp>
        <p:nvSpPr>
          <p:cNvPr id="19" name="Text Placeholder 29"/>
          <p:cNvSpPr>
            <a:spLocks noGrp="1"/>
          </p:cNvSpPr>
          <p:nvPr>
            <p:ph type="body" sz="quarter" idx="11" hasCustomPrompt="1"/>
          </p:nvPr>
        </p:nvSpPr>
        <p:spPr>
          <a:xfrm>
            <a:off x="972000" y="971643"/>
            <a:ext cx="7084390" cy="312737"/>
          </a:xfrm>
          <a:prstGeom prst="rect">
            <a:avLst/>
          </a:prstGeom>
        </p:spPr>
        <p:txBody>
          <a:bodyPr lIns="0" tIns="0" rIns="0" bIns="0"/>
          <a:lstStyle>
            <a:lvl1pPr marL="0" indent="0">
              <a:buFontTx/>
              <a:buNone/>
              <a:defRPr kumimoji="0" lang="en-GB" sz="2044" b="0" i="0" u="none" strike="noStrike" kern="1200" cap="none" normalizeH="0" baseline="0" dirty="0">
                <a:ln>
                  <a:noFill/>
                </a:ln>
                <a:solidFill>
                  <a:schemeClr val="bg1"/>
                </a:solidFill>
                <a:effectLst/>
                <a:latin typeface="Verdana" pitchFamily="34" charset="0"/>
                <a:ea typeface="+mn-ea"/>
                <a:cs typeface="Arial" pitchFamily="34" charset="0"/>
              </a:defRPr>
            </a:lvl1pPr>
          </a:lstStyle>
          <a:p>
            <a:pPr lvl="0"/>
            <a:r>
              <a:rPr lang="en-US" dirty="0" err="1" smtClean="0"/>
              <a:t>Subheadline</a:t>
            </a:r>
            <a:r>
              <a:rPr lang="en-US" dirty="0" smtClean="0"/>
              <a:t> goes here</a:t>
            </a:r>
            <a:endParaRPr lang="en-GB" dirty="0"/>
          </a:p>
        </p:txBody>
      </p:sp>
      <p:sp>
        <p:nvSpPr>
          <p:cNvPr id="20" name="Text Placeholder 1023"/>
          <p:cNvSpPr>
            <a:spLocks noGrp="1"/>
          </p:cNvSpPr>
          <p:nvPr>
            <p:ph type="body" sz="quarter" idx="12" hasCustomPrompt="1"/>
          </p:nvPr>
        </p:nvSpPr>
        <p:spPr>
          <a:xfrm>
            <a:off x="972000" y="1436836"/>
            <a:ext cx="3865563" cy="166687"/>
          </a:xfrm>
          <a:prstGeom prst="rect">
            <a:avLst/>
          </a:prstGeom>
        </p:spPr>
        <p:txBody>
          <a:bodyPr lIns="0" tIns="0" rIns="0" bIns="0"/>
          <a:lstStyle>
            <a:lvl1pPr marL="0" indent="0">
              <a:buFontTx/>
              <a:buNone/>
              <a:defRPr kumimoji="0" lang="en-GB" sz="1150" b="0" i="0" u="none" strike="noStrike" kern="1200" cap="none" normalizeH="0" baseline="0" dirty="0">
                <a:ln>
                  <a:noFill/>
                </a:ln>
                <a:solidFill>
                  <a:schemeClr val="bg1"/>
                </a:solidFill>
                <a:effectLst/>
                <a:latin typeface="Verdana" pitchFamily="34"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t>Date Month Year</a:t>
            </a:r>
            <a:endParaRPr lang="en-GB" dirty="0"/>
          </a:p>
        </p:txBody>
      </p:sp>
    </p:spTree>
    <p:extLst>
      <p:ext uri="{BB962C8B-B14F-4D97-AF65-F5344CB8AC3E}">
        <p14:creationId xmlns:p14="http://schemas.microsoft.com/office/powerpoint/2010/main" val="14635116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lide Number Placeholder 11"/>
          <p:cNvSpPr>
            <a:spLocks noGrp="1"/>
          </p:cNvSpPr>
          <p:nvPr>
            <p:ph type="sldNum" sz="quarter" idx="4"/>
          </p:nvPr>
        </p:nvSpPr>
        <p:spPr>
          <a:xfrm>
            <a:off x="502131" y="6454140"/>
            <a:ext cx="353546" cy="166053"/>
          </a:xfrm>
          <a:prstGeom prst="rect">
            <a:avLst/>
          </a:prstGeom>
        </p:spPr>
        <p:txBody>
          <a:bodyPr vert="horz" lIns="0" tIns="0" rIns="0" bIns="0" rtlCol="0" anchor="b"/>
          <a:lstStyle>
            <a:lvl1pPr algn="l">
              <a:defRPr sz="1000">
                <a:solidFill>
                  <a:srgbClr val="909090"/>
                </a:solidFill>
                <a:latin typeface="Verdana" panose="020B0604030504040204" pitchFamily="34" charset="0"/>
                <a:ea typeface="Verdana" panose="020B0604030504040204" pitchFamily="34" charset="0"/>
                <a:cs typeface="Verdana" panose="020B0604030504040204" pitchFamily="34" charset="0"/>
              </a:defRPr>
            </a:lvl1pPr>
          </a:lstStyle>
          <a:p>
            <a:fld id="{BB20BAC0-81E7-465F-BD3E-11AB9657F160}" type="slidenum">
              <a:rPr lang="en-GB" smtClean="0"/>
              <a:pPr/>
              <a:t>‹#›</a:t>
            </a:fld>
            <a:endParaRPr lang="en-GB" dirty="0"/>
          </a:p>
        </p:txBody>
      </p:sp>
      <p:pic>
        <p:nvPicPr>
          <p:cNvPr id="4098"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3139" y="1099206"/>
            <a:ext cx="8421874" cy="21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973138" y="436283"/>
            <a:ext cx="7954962" cy="328421"/>
          </a:xfrm>
          <a:prstGeom prst="rect">
            <a:avLst/>
          </a:prstGeom>
        </p:spPr>
        <p:txBody>
          <a:bodyPr vert="horz" lIns="0" tIns="0" rIns="0" bIns="0" rtlCol="0" anchor="t">
            <a:noAutofit/>
          </a:bodyPr>
          <a:lstStyle/>
          <a:p>
            <a:r>
              <a:rPr lang="en-US" smtClean="0"/>
              <a:t>Click to edit Master title style</a:t>
            </a:r>
            <a:endParaRPr lang="en-GB" dirty="0"/>
          </a:p>
        </p:txBody>
      </p:sp>
      <p:sp>
        <p:nvSpPr>
          <p:cNvPr id="3" name="Footer Placeholder 2"/>
          <p:cNvSpPr>
            <a:spLocks noGrp="1"/>
          </p:cNvSpPr>
          <p:nvPr>
            <p:ph type="ftr" sz="quarter" idx="3"/>
          </p:nvPr>
        </p:nvSpPr>
        <p:spPr>
          <a:xfrm>
            <a:off x="973138" y="6454140"/>
            <a:ext cx="5545137" cy="166053"/>
          </a:xfrm>
          <a:prstGeom prst="rect">
            <a:avLst/>
          </a:prstGeom>
        </p:spPr>
        <p:txBody>
          <a:bodyPr vert="horz" lIns="0" tIns="0" rIns="0" bIns="0" rtlCol="0" anchor="b"/>
          <a:lstStyle>
            <a:lvl1pPr algn="l">
              <a:defRPr sz="1000">
                <a:solidFill>
                  <a:schemeClr val="tx1">
                    <a:tint val="75000"/>
                  </a:schemeClr>
                </a:solidFill>
              </a:defRPr>
            </a:lvl1pPr>
          </a:lstStyle>
          <a:p>
            <a:r>
              <a:rPr lang="en-GB" dirty="0" smtClean="0"/>
              <a:t>Presentation heading | Date Month Year</a:t>
            </a:r>
          </a:p>
        </p:txBody>
      </p:sp>
      <p:sp>
        <p:nvSpPr>
          <p:cNvPr id="4" name="Text Placeholder 3"/>
          <p:cNvSpPr>
            <a:spLocks noGrp="1"/>
          </p:cNvSpPr>
          <p:nvPr>
            <p:ph type="body" idx="1"/>
          </p:nvPr>
        </p:nvSpPr>
        <p:spPr>
          <a:xfrm>
            <a:off x="973139" y="1600200"/>
            <a:ext cx="7954962" cy="4551363"/>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960503550"/>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9" r:id="rId3"/>
    <p:sldLayoutId id="2147483671" r:id="rId4"/>
    <p:sldLayoutId id="2147483672" r:id="rId5"/>
    <p:sldLayoutId id="2147483654" r:id="rId6"/>
    <p:sldLayoutId id="2147483678" r:id="rId7"/>
    <p:sldLayoutId id="2147483670" r:id="rId8"/>
    <p:sldLayoutId id="2147483674" r:id="rId9"/>
    <p:sldLayoutId id="2147483675" r:id="rId10"/>
    <p:sldLayoutId id="2147483661" r:id="rId11"/>
    <p:sldLayoutId id="2147483657" r:id="rId12"/>
    <p:sldLayoutId id="2147483659" r:id="rId13"/>
    <p:sldLayoutId id="2147483660" r:id="rId14"/>
    <p:sldLayoutId id="2147483676" r:id="rId15"/>
    <p:sldLayoutId id="2147483677" r:id="rId16"/>
    <p:sldLayoutId id="2147483667" r:id="rId17"/>
    <p:sldLayoutId id="2147483679" r:id="rId18"/>
    <p:sldLayoutId id="2147483680" r:id="rId19"/>
    <p:sldLayoutId id="2147483681" r:id="rId20"/>
  </p:sldLayoutIdLst>
  <p:timing>
    <p:tnLst>
      <p:par>
        <p:cTn id="1" dur="indefinite" restart="never" nodeType="tmRoot"/>
      </p:par>
    </p:tnLst>
  </p:timing>
  <p:hf hdr="0" dt="0"/>
  <p:txStyles>
    <p:titleStyle>
      <a:lvl1pPr marL="0" algn="l" defTabSz="914400" rtl="0" eaLnBrk="1" latinLnBrk="0" hangingPunct="1">
        <a:spcBef>
          <a:spcPct val="0"/>
        </a:spcBef>
        <a:buNone/>
        <a:defRPr lang="en-GB" sz="2200" b="1" kern="1200" dirty="0">
          <a:solidFill>
            <a:schemeClr val="bg2"/>
          </a:solidFill>
          <a:latin typeface="Verdana"/>
          <a:ea typeface="+mn-ea"/>
          <a:cs typeface="+mn-cs"/>
        </a:defRPr>
      </a:lvl1pPr>
    </p:titleStyle>
    <p:bodyStyle>
      <a:lvl1pPr marL="0" indent="0" algn="l" defTabSz="914400" rtl="0" eaLnBrk="1" latinLnBrk="0" hangingPunct="1">
        <a:lnSpc>
          <a:spcPct val="110000"/>
        </a:lnSpc>
        <a:spcBef>
          <a:spcPts val="1000"/>
        </a:spcBef>
        <a:buFontTx/>
        <a:buNone/>
        <a:defRPr kumimoji="0" lang="en-US" sz="1400" b="1" i="0" u="none" strike="noStrike" kern="1200" cap="none" spc="0" normalizeH="0" baseline="0" dirty="0" smtClean="0">
          <a:ln>
            <a:noFill/>
          </a:ln>
          <a:solidFill>
            <a:schemeClr val="bg2"/>
          </a:solidFill>
          <a:effectLst/>
          <a:uLnTx/>
          <a:uFillTx/>
          <a:latin typeface="Verdana"/>
          <a:ea typeface="+mn-ea"/>
          <a:cs typeface="+mn-cs"/>
        </a:defRPr>
      </a:lvl1pPr>
      <a:lvl2pPr marL="0" indent="0" algn="l" defTabSz="914400" rtl="0" eaLnBrk="1" latinLnBrk="0" hangingPunct="1">
        <a:lnSpc>
          <a:spcPct val="110000"/>
        </a:lnSpc>
        <a:spcBef>
          <a:spcPts val="1000"/>
        </a:spcBef>
        <a:buFontTx/>
        <a:buNone/>
        <a:defRPr kumimoji="0" lang="en-US" sz="1400" b="0" i="0" u="none" strike="noStrike" kern="1200" cap="none" spc="0" normalizeH="0" baseline="0" dirty="0" smtClean="0">
          <a:ln>
            <a:noFill/>
          </a:ln>
          <a:solidFill>
            <a:schemeClr val="tx2"/>
          </a:solidFill>
          <a:effectLst/>
          <a:uLnTx/>
          <a:uFillTx/>
          <a:latin typeface="Verdana"/>
          <a:ea typeface="+mn-ea"/>
          <a:cs typeface="+mn-cs"/>
        </a:defRPr>
      </a:lvl2pPr>
      <a:lvl3pPr marL="270000" indent="-270000" algn="l" defTabSz="914400" rtl="0" eaLnBrk="1" latinLnBrk="0" hangingPunct="1">
        <a:lnSpc>
          <a:spcPct val="110000"/>
        </a:lnSpc>
        <a:spcBef>
          <a:spcPts val="1000"/>
        </a:spcBef>
        <a:buFont typeface="Wingdings 2" panose="05020102010507070707" pitchFamily="18" charset="2"/>
        <a:buChar char=""/>
        <a:defRPr kumimoji="0" lang="en-US" sz="1400" b="0" i="0" u="none" strike="noStrike" kern="1200" cap="none" spc="0" normalizeH="0" baseline="0" dirty="0" smtClean="0">
          <a:ln>
            <a:noFill/>
          </a:ln>
          <a:solidFill>
            <a:schemeClr val="tx2"/>
          </a:solidFill>
          <a:effectLst/>
          <a:uLnTx/>
          <a:uFillTx/>
          <a:latin typeface="Verdana"/>
          <a:ea typeface="+mn-ea"/>
          <a:cs typeface="+mn-cs"/>
        </a:defRPr>
      </a:lvl3pPr>
      <a:lvl4pPr marL="540000" indent="-270000" algn="l" defTabSz="914400" rtl="0" eaLnBrk="1" latinLnBrk="0" hangingPunct="1">
        <a:lnSpc>
          <a:spcPct val="110000"/>
        </a:lnSpc>
        <a:spcBef>
          <a:spcPts val="1000"/>
        </a:spcBef>
        <a:buFont typeface="Arial" panose="020B0604020202020204" pitchFamily="34" charset="0"/>
        <a:buChar char="–"/>
        <a:defRPr kumimoji="0" lang="en-US" sz="1400" b="0" i="0" u="none" strike="noStrike" kern="1200" cap="none" spc="0" normalizeH="0" baseline="0" dirty="0" smtClean="0">
          <a:ln>
            <a:noFill/>
          </a:ln>
          <a:solidFill>
            <a:schemeClr val="tx2"/>
          </a:solidFill>
          <a:effectLst/>
          <a:uLnTx/>
          <a:uFillTx/>
          <a:latin typeface="Verdana"/>
          <a:ea typeface="+mn-ea"/>
          <a:cs typeface="+mn-cs"/>
        </a:defRPr>
      </a:lvl4pPr>
      <a:lvl5pPr marL="810000" indent="-270000" algn="l" defTabSz="914400" rtl="0" eaLnBrk="1" latinLnBrk="0" hangingPunct="1">
        <a:lnSpc>
          <a:spcPct val="110000"/>
        </a:lnSpc>
        <a:spcBef>
          <a:spcPts val="1000"/>
        </a:spcBef>
        <a:buFont typeface="Wingdings 2" panose="05020102010507070707" pitchFamily="18" charset="2"/>
        <a:buChar char=""/>
        <a:defRPr kumimoji="0" lang="en-GB" sz="1400" b="0" i="0" u="none" strike="noStrike" kern="1200" cap="none" spc="0" normalizeH="0" baseline="0" dirty="0" smtClean="0">
          <a:ln>
            <a:noFill/>
          </a:ln>
          <a:solidFill>
            <a:schemeClr val="tx2"/>
          </a:solidFill>
          <a:effectLst/>
          <a:uLnTx/>
          <a:uFillTx/>
          <a:latin typeface="Verdana"/>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19.tiff"/><Relationship Id="rId6" Type="http://schemas.openxmlformats.org/officeDocument/2006/relationships/image" Target="../media/image11.png"/><Relationship Id="rId7" Type="http://schemas.openxmlformats.org/officeDocument/2006/relationships/image" Target="../media/image20.tiff"/><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11.png"/><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g"/><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21.xml"/><Relationship Id="rId5" Type="http://schemas.openxmlformats.org/officeDocument/2006/relationships/image" Target="../media/image27.tiff"/><Relationship Id="rId6" Type="http://schemas.openxmlformats.org/officeDocument/2006/relationships/image" Target="../media/image28.png"/><Relationship Id="rId7" Type="http://schemas.openxmlformats.org/officeDocument/2006/relationships/image" Target="../media/image10.png"/><Relationship Id="rId1" Type="http://schemas.microsoft.com/office/2007/relationships/media" Target="../media/media1.mp3"/><Relationship Id="rId2" Type="http://schemas.openxmlformats.org/officeDocument/2006/relationships/audio" Target="../media/media1.mp3"/></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26.jpg"/><Relationship Id="rId7" Type="http://schemas.openxmlformats.org/officeDocument/2006/relationships/image" Target="../media/image31.png"/><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2.png"/><Relationship Id="rId5" Type="http://schemas.openxmlformats.org/officeDocument/2006/relationships/image" Target="../media/image11.png"/><Relationship Id="rId6" Type="http://schemas.openxmlformats.org/officeDocument/2006/relationships/image" Target="../media/image26.jpg"/><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notesSlide" Target="../notesSlides/notesSlide25.xml"/><Relationship Id="rId5" Type="http://schemas.openxmlformats.org/officeDocument/2006/relationships/image" Target="../media/image28.png"/><Relationship Id="rId6" Type="http://schemas.openxmlformats.org/officeDocument/2006/relationships/image" Target="../media/image33.jpg"/><Relationship Id="rId7" Type="http://schemas.openxmlformats.org/officeDocument/2006/relationships/image" Target="../media/image34.png"/><Relationship Id="rId8" Type="http://schemas.microsoft.com/office/2007/relationships/hdphoto" Target="../media/hdphoto1.wdp"/><Relationship Id="rId1" Type="http://schemas.microsoft.com/office/2007/relationships/media" Target="../media/media1.mp3"/><Relationship Id="rId2" Type="http://schemas.openxmlformats.org/officeDocument/2006/relationships/audio" Target="../media/media1.mp3"/></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26.jpg"/><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8.png"/><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png"/><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0.png"/><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36563"/>
            <a:ext cx="7954963" cy="328612"/>
          </a:xfrm>
        </p:spPr>
        <p:txBody>
          <a:bodyPr/>
          <a:lstStyle/>
          <a:p>
            <a:r>
              <a:rPr lang="en-GB" dirty="0" smtClean="0"/>
              <a:t>Main heading goes here</a:t>
            </a:r>
            <a:endParaRPr lang="en-GB" dirty="0"/>
          </a:p>
        </p:txBody>
      </p:sp>
      <p:sp>
        <p:nvSpPr>
          <p:cNvPr id="8" name="Slide Number Placeholder 7"/>
          <p:cNvSpPr>
            <a:spLocks noGrp="1"/>
          </p:cNvSpPr>
          <p:nvPr>
            <p:ph type="sldNum" sz="quarter" idx="4294967295"/>
          </p:nvPr>
        </p:nvSpPr>
        <p:spPr>
          <a:xfrm>
            <a:off x="0" y="6454775"/>
            <a:ext cx="354013" cy="165100"/>
          </a:xfrm>
        </p:spPr>
        <p:txBody>
          <a:bodyPr/>
          <a:lstStyle/>
          <a:p>
            <a:fld id="{BB20BAC0-81E7-465F-BD3E-11AB9657F160}" type="slidenum">
              <a:rPr lang="en-GB" smtClean="0"/>
              <a:pPr/>
              <a:t>1</a:t>
            </a:fld>
            <a:endParaRPr lang="en-GB" dirty="0"/>
          </a:p>
        </p:txBody>
      </p:sp>
      <p:sp>
        <p:nvSpPr>
          <p:cNvPr id="9" name="Round Diagonal Corner Rectangle 8"/>
          <p:cNvSpPr/>
          <p:nvPr/>
        </p:nvSpPr>
        <p:spPr>
          <a:xfrm>
            <a:off x="10056586" y="11430"/>
            <a:ext cx="3253014" cy="2183130"/>
          </a:xfrm>
          <a:prstGeom prst="round2DiagRect">
            <a:avLst>
              <a:gd name="adj1" fmla="val 8617"/>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spcAft>
                <a:spcPts val="600"/>
              </a:spcAft>
            </a:pPr>
            <a:r>
              <a:rPr lang="en-GB" sz="1200" dirty="0" smtClean="0">
                <a:solidFill>
                  <a:schemeClr val="tx1"/>
                </a:solidFill>
              </a:rPr>
              <a:t>TEXT PAGE STANDARD</a:t>
            </a:r>
          </a:p>
          <a:p>
            <a:pPr>
              <a:spcAft>
                <a:spcPts val="600"/>
              </a:spcAft>
            </a:pPr>
            <a:r>
              <a:rPr lang="en-GB" sz="1050" dirty="0" smtClean="0"/>
              <a:t>This page will manage your text using the standard PPT text functions on your tool bar.</a:t>
            </a:r>
          </a:p>
          <a:p>
            <a:pPr>
              <a:spcAft>
                <a:spcPts val="600"/>
              </a:spcAft>
            </a:pPr>
            <a:endParaRPr lang="en-GB" sz="1050" dirty="0"/>
          </a:p>
          <a:p>
            <a:pPr>
              <a:spcAft>
                <a:spcPts val="600"/>
              </a:spcAft>
            </a:pPr>
            <a:r>
              <a:rPr lang="en-GB" sz="1050" dirty="0" smtClean="0"/>
              <a:t>The minimum size for presentations that will be projected to an audience should be 18.</a:t>
            </a:r>
          </a:p>
          <a:p>
            <a:pPr>
              <a:spcAft>
                <a:spcPts val="600"/>
              </a:spcAft>
            </a:pPr>
            <a:endParaRPr lang="en-GB" sz="1050" dirty="0"/>
          </a:p>
          <a:p>
            <a:pPr>
              <a:spcAft>
                <a:spcPts val="600"/>
              </a:spcAft>
            </a:pPr>
            <a:r>
              <a:rPr lang="en-GB" sz="1050" dirty="0" smtClean="0"/>
              <a:t>The minimum size for slide decks that will be read should be 10</a:t>
            </a:r>
          </a:p>
        </p:txBody>
      </p:sp>
      <p:pic>
        <p:nvPicPr>
          <p:cNvPr id="10" name="Picture 9"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
        <p:nvSpPr>
          <p:cNvPr id="3" name="Text Placeholder 2"/>
          <p:cNvSpPr>
            <a:spLocks noGrp="1"/>
          </p:cNvSpPr>
          <p:nvPr>
            <p:ph type="body" sz="quarter" idx="10"/>
          </p:nvPr>
        </p:nvSpPr>
        <p:spPr>
          <a:xfrm>
            <a:off x="0" y="402057"/>
            <a:ext cx="8056390" cy="550899"/>
          </a:xfrm>
        </p:spPr>
        <p:txBody>
          <a:bodyPr>
            <a:noAutofit/>
          </a:bodyPr>
          <a:lstStyle/>
          <a:p>
            <a:pPr algn="ctr"/>
            <a:r>
              <a:rPr lang="en-US" sz="3600" dirty="0">
                <a:ea typeface="Verdana" panose="020B0604030504040204" pitchFamily="34" charset="0"/>
                <a:cs typeface="Verdana" panose="020B0604030504040204" pitchFamily="34" charset="0"/>
              </a:rPr>
              <a:t>Activating Literacy Skills for Young Learners</a:t>
            </a:r>
          </a:p>
        </p:txBody>
      </p:sp>
    </p:spTree>
    <p:extLst>
      <p:ext uri="{BB962C8B-B14F-4D97-AF65-F5344CB8AC3E}">
        <p14:creationId xmlns:p14="http://schemas.microsoft.com/office/powerpoint/2010/main" val="8975988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8143" y="2854092"/>
            <a:ext cx="6728940" cy="4247317"/>
          </a:xfrm>
          <a:prstGeom prst="rect">
            <a:avLst/>
          </a:prstGeom>
          <a:noFill/>
        </p:spPr>
        <p:txBody>
          <a:bodyPr wrap="square" rtlCol="0">
            <a:spAutoFit/>
          </a:bodyPr>
          <a:lstStyle/>
          <a:p>
            <a:pPr algn="r"/>
            <a:r>
              <a:rPr lang="en-US" sz="5400" b="1" smtClean="0">
                <a:solidFill>
                  <a:srgbClr val="4E4E4E"/>
                </a:solidFill>
                <a:latin typeface="Verdana" panose="020B0604030504040204" pitchFamily="34" charset="0"/>
                <a:ea typeface="Verdana" panose="020B0604030504040204" pitchFamily="34" charset="0"/>
                <a:cs typeface="Verdana" panose="020B0604030504040204" pitchFamily="34" charset="0"/>
              </a:rPr>
              <a:t>Why is literacy key?</a:t>
            </a:r>
            <a:endPar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endPar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endPar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endPar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Tree>
    <p:extLst>
      <p:ext uri="{BB962C8B-B14F-4D97-AF65-F5344CB8AC3E}">
        <p14:creationId xmlns:p14="http://schemas.microsoft.com/office/powerpoint/2010/main" val="641607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0219" y="1668865"/>
            <a:ext cx="6480720" cy="646331"/>
          </a:xfrm>
          <a:prstGeom prst="rect">
            <a:avLst/>
          </a:prstGeom>
        </p:spPr>
        <p:txBody>
          <a:bodyPr wrap="square">
            <a:spAutoFit/>
          </a:bodyPr>
          <a:lstStyle/>
          <a:p>
            <a:pPr algn="just"/>
            <a:r>
              <a:rPr lang="en-US" sz="3600" dirty="0">
                <a:solidFill>
                  <a:schemeClr val="tx1">
                    <a:lumMod val="75000"/>
                    <a:lumOff val="25000"/>
                  </a:schemeClr>
                </a:solidFill>
                <a:latin typeface="Arial" charset="0"/>
              </a:rPr>
              <a:t>‘</a:t>
            </a:r>
            <a:endParaRPr lang="en-US" dirty="0"/>
          </a:p>
        </p:txBody>
      </p:sp>
      <p:pic>
        <p:nvPicPr>
          <p:cNvPr id="4" name="Picture 3"/>
          <p:cNvPicPr>
            <a:picLocks noChangeAspect="1"/>
          </p:cNvPicPr>
          <p:nvPr/>
        </p:nvPicPr>
        <p:blipFill>
          <a:blip r:embed="rId3"/>
          <a:stretch>
            <a:fillRect/>
          </a:stretch>
        </p:blipFill>
        <p:spPr>
          <a:xfrm>
            <a:off x="209829" y="199115"/>
            <a:ext cx="9691409" cy="6658885"/>
          </a:xfrm>
          <a:prstGeom prst="rect">
            <a:avLst/>
          </a:prstGeom>
          <a:ln>
            <a:noFill/>
          </a:ln>
          <a:effectLst>
            <a:softEdge rad="112500"/>
          </a:effectLst>
        </p:spPr>
      </p:pic>
      <p:sp>
        <p:nvSpPr>
          <p:cNvPr id="2" name="Rectangle 1"/>
          <p:cNvSpPr/>
          <p:nvPr/>
        </p:nvSpPr>
        <p:spPr>
          <a:xfrm>
            <a:off x="638355" y="1069675"/>
            <a:ext cx="4278701" cy="5078313"/>
          </a:xfrm>
          <a:prstGeom prst="rect">
            <a:avLst/>
          </a:prstGeom>
        </p:spPr>
        <p:txBody>
          <a:bodyPr wrap="square">
            <a:spAutoFit/>
          </a:bodyPr>
          <a:lstStyle/>
          <a:p>
            <a:pPr algn="just">
              <a:lnSpc>
                <a:spcPct val="150000"/>
              </a:lnSpc>
            </a:pPr>
            <a:r>
              <a:rPr lang="en-US" sz="2400" dirty="0">
                <a:solidFill>
                  <a:schemeClr val="accent1">
                    <a:lumMod val="50000"/>
                  </a:schemeClr>
                </a:solidFill>
                <a:latin typeface="+mj-lt"/>
                <a:ea typeface="Verdana" charset="0"/>
                <a:cs typeface="Verdana" charset="0"/>
              </a:rPr>
              <a:t>Writing was once seen as a skill  primarily taught to reinforce other language skills. However, in many settings writing has now moved to a more central place in the curriculum.’ </a:t>
            </a:r>
          </a:p>
          <a:p>
            <a:pPr algn="just">
              <a:lnSpc>
                <a:spcPct val="150000"/>
              </a:lnSpc>
            </a:pPr>
            <a:r>
              <a:rPr lang="en-US" sz="2400" dirty="0">
                <a:solidFill>
                  <a:schemeClr val="accent1">
                    <a:lumMod val="50000"/>
                  </a:schemeClr>
                </a:solidFill>
                <a:latin typeface="+mj-lt"/>
                <a:ea typeface="Verdana" charset="0"/>
                <a:cs typeface="Verdana" charset="0"/>
              </a:rPr>
              <a:t>						</a:t>
            </a:r>
            <a:r>
              <a:rPr lang="en-US" i="1" dirty="0">
                <a:solidFill>
                  <a:schemeClr val="accent1">
                    <a:lumMod val="50000"/>
                  </a:schemeClr>
                </a:solidFill>
                <a:latin typeface="+mj-lt"/>
                <a:ea typeface="Verdana" charset="0"/>
                <a:cs typeface="Verdana" charset="0"/>
              </a:rPr>
              <a:t>(Reid, 2001</a:t>
            </a:r>
            <a:r>
              <a:rPr lang="en-US" i="1" dirty="0" smtClean="0">
                <a:solidFill>
                  <a:schemeClr val="accent1">
                    <a:lumMod val="50000"/>
                  </a:schemeClr>
                </a:solidFill>
                <a:latin typeface="+mj-lt"/>
                <a:ea typeface="Verdana" charset="0"/>
                <a:cs typeface="Verdana" charset="0"/>
              </a:rPr>
              <a:t>)</a:t>
            </a:r>
            <a:endParaRPr lang="en-US" i="1" dirty="0">
              <a:latin typeface="+mj-lt"/>
            </a:endParaRPr>
          </a:p>
        </p:txBody>
      </p:sp>
      <p:pic>
        <p:nvPicPr>
          <p:cNvPr id="5" name="Picture 4" descr="Divisional_logo-01.png"/>
          <p:cNvPicPr>
            <a:picLocks noChangeAspect="1"/>
          </p:cNvPicPr>
          <p:nvPr/>
        </p:nvPicPr>
        <p:blipFill rotWithShape="1">
          <a:blip r:embed="rId4"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Tree>
    <p:extLst>
      <p:ext uri="{BB962C8B-B14F-4D97-AF65-F5344CB8AC3E}">
        <p14:creationId xmlns:p14="http://schemas.microsoft.com/office/powerpoint/2010/main" val="1658078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187" y="1124744"/>
            <a:ext cx="7740352" cy="5112568"/>
          </a:xfrm>
          <a:prstGeom prst="rect">
            <a:avLst/>
          </a:prstGeom>
        </p:spPr>
      </p:pic>
      <p:pic>
        <p:nvPicPr>
          <p:cNvPr id="2" name="Picture 1"/>
          <p:cNvPicPr>
            <a:picLocks noChangeAspect="1"/>
          </p:cNvPicPr>
          <p:nvPr/>
        </p:nvPicPr>
        <p:blipFill>
          <a:blip r:embed="rId4"/>
          <a:stretch>
            <a:fillRect/>
          </a:stretch>
        </p:blipFill>
        <p:spPr>
          <a:xfrm>
            <a:off x="0" y="0"/>
            <a:ext cx="9901237"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5693" y="6135242"/>
            <a:ext cx="2017043" cy="553129"/>
          </a:xfrm>
          <a:prstGeom prst="rect">
            <a:avLst/>
          </a:prstGeom>
        </p:spPr>
      </p:pic>
      <p:sp>
        <p:nvSpPr>
          <p:cNvPr id="7" name="Rectangle 6"/>
          <p:cNvSpPr/>
          <p:nvPr/>
        </p:nvSpPr>
        <p:spPr>
          <a:xfrm>
            <a:off x="558131" y="260649"/>
            <a:ext cx="8424936" cy="646331"/>
          </a:xfrm>
          <a:prstGeom prst="rect">
            <a:avLst/>
          </a:prstGeom>
          <a:solidFill>
            <a:schemeClr val="bg1">
              <a:alpha val="59000"/>
            </a:schemeClr>
          </a:solidFill>
          <a:ln w="12700" cmpd="sng">
            <a:solidFill>
              <a:srgbClr val="FFFFFF"/>
            </a:solidFill>
          </a:ln>
        </p:spPr>
        <p:txBody>
          <a:bodyPr wrap="square">
            <a:spAutoFit/>
          </a:bodyPr>
          <a:lstStyle/>
          <a:p>
            <a:pPr>
              <a:spcBef>
                <a:spcPct val="30000"/>
              </a:spcBef>
              <a:buClr>
                <a:srgbClr val="000000"/>
              </a:buClr>
              <a:buSzPct val="100000"/>
              <a:defRPr/>
            </a:pPr>
            <a:r>
              <a:rPr lang="en-US" sz="3600" b="1" dirty="0">
                <a:solidFill>
                  <a:srgbClr val="4E4E4E"/>
                </a:solidFill>
                <a:latin typeface="Verdana" panose="020B0604030504040204" pitchFamily="34" charset="0"/>
                <a:ea typeface="Verdana" panose="020B0604030504040204" pitchFamily="34" charset="0"/>
                <a:cs typeface="Verdana" panose="020B0604030504040204" pitchFamily="34" charset="0"/>
              </a:rPr>
              <a:t>So what does this mean for us?</a:t>
            </a:r>
          </a:p>
        </p:txBody>
      </p:sp>
    </p:spTree>
    <p:extLst>
      <p:ext uri="{BB962C8B-B14F-4D97-AF65-F5344CB8AC3E}">
        <p14:creationId xmlns:p14="http://schemas.microsoft.com/office/powerpoint/2010/main" val="727644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4155" y="764705"/>
            <a:ext cx="8424936" cy="4243213"/>
          </a:xfrm>
          <a:prstGeom prst="rect">
            <a:avLst/>
          </a:prstGeom>
          <a:noFill/>
        </p:spPr>
        <p:txBody>
          <a:bodyPr wrap="square" rtlCol="0">
            <a:spAutoFit/>
          </a:bodyPr>
          <a:lstStyle/>
          <a:p>
            <a:pPr marL="514350" indent="-514350" algn="just">
              <a:lnSpc>
                <a:spcPct val="130000"/>
              </a:lnSpc>
              <a:buFont typeface="+mj-lt"/>
              <a:buAutoNum type="arabicPeriod"/>
            </a:pPr>
            <a:endParaRPr lang="en-US" sz="2800"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40000"/>
              </a:lnSpc>
              <a:buFont typeface="+mj-lt"/>
              <a:buAutoNum type="arabicPeriod"/>
            </a:pPr>
            <a:r>
              <a:rPr lang="en-US" sz="2800" dirty="0">
                <a:solidFill>
                  <a:srgbClr val="4E4E4E"/>
                </a:solidFill>
                <a:latin typeface="Verdana" panose="020B0604030504040204" pitchFamily="34" charset="0"/>
                <a:ea typeface="Verdana" panose="020B0604030504040204" pitchFamily="34" charset="0"/>
                <a:cs typeface="Verdana" panose="020B0604030504040204" pitchFamily="34" charset="0"/>
              </a:rPr>
              <a:t>A child is a blank slate</a:t>
            </a:r>
          </a:p>
          <a:p>
            <a:pPr marL="514350" indent="-514350" algn="just">
              <a:lnSpc>
                <a:spcPct val="140000"/>
              </a:lnSpc>
              <a:buFont typeface="+mj-lt"/>
              <a:buAutoNum type="arabicPeriod"/>
            </a:pPr>
            <a:r>
              <a:rPr lang="en-US" sz="2800" dirty="0">
                <a:solidFill>
                  <a:srgbClr val="4E4E4E"/>
                </a:solidFill>
                <a:latin typeface="Verdana" panose="020B0604030504040204" pitchFamily="34" charset="0"/>
                <a:ea typeface="Verdana" panose="020B0604030504040204" pitchFamily="34" charset="0"/>
                <a:cs typeface="Verdana" panose="020B0604030504040204" pitchFamily="34" charset="0"/>
              </a:rPr>
              <a:t>L1 literacy skills are transferable to L2</a:t>
            </a:r>
          </a:p>
          <a:p>
            <a:pPr marL="514350" indent="-514350" algn="just">
              <a:lnSpc>
                <a:spcPct val="140000"/>
              </a:lnSpc>
              <a:buFont typeface="+mj-lt"/>
              <a:buAutoNum type="arabicPeriod"/>
            </a:pPr>
            <a:r>
              <a:rPr lang="en-US" sz="2800" dirty="0">
                <a:solidFill>
                  <a:srgbClr val="4E4E4E"/>
                </a:solidFill>
                <a:latin typeface="Verdana" panose="020B0604030504040204" pitchFamily="34" charset="0"/>
                <a:ea typeface="Verdana" panose="020B0604030504040204" pitchFamily="34" charset="0"/>
                <a:cs typeface="Verdana" panose="020B0604030504040204" pitchFamily="34" charset="0"/>
              </a:rPr>
              <a:t>L2 literacy development follows the same patterns as L1 literacy development</a:t>
            </a:r>
          </a:p>
          <a:p>
            <a:pPr marL="514350" indent="-514350" algn="just">
              <a:lnSpc>
                <a:spcPct val="140000"/>
              </a:lnSpc>
              <a:buFont typeface="+mj-lt"/>
              <a:buAutoNum type="arabicPeriod"/>
            </a:pPr>
            <a:r>
              <a:rPr lang="en-US" sz="2800" dirty="0">
                <a:solidFill>
                  <a:srgbClr val="4E4E4E"/>
                </a:solidFill>
                <a:latin typeface="Verdana" panose="020B0604030504040204" pitchFamily="34" charset="0"/>
                <a:ea typeface="Verdana" panose="020B0604030504040204" pitchFamily="34" charset="0"/>
                <a:cs typeface="Verdana" panose="020B0604030504040204" pitchFamily="34" charset="0"/>
              </a:rPr>
              <a:t>YLs need plenty of practice opportunities</a:t>
            </a:r>
          </a:p>
          <a:p>
            <a:pPr marL="514350" indent="-514350" algn="just">
              <a:lnSpc>
                <a:spcPct val="140000"/>
              </a:lnSpc>
              <a:buFont typeface="+mj-lt"/>
              <a:buAutoNum type="arabicPeriod"/>
            </a:pPr>
            <a:r>
              <a:rPr lang="en-US" sz="2800" dirty="0">
                <a:solidFill>
                  <a:srgbClr val="4E4E4E"/>
                </a:solidFill>
                <a:latin typeface="Verdana" panose="020B0604030504040204" pitchFamily="34" charset="0"/>
                <a:ea typeface="Verdana" panose="020B0604030504040204" pitchFamily="34" charset="0"/>
                <a:cs typeface="Verdana" panose="020B0604030504040204" pitchFamily="34" charset="0"/>
              </a:rPr>
              <a:t>YLs learn best through direct teaching </a:t>
            </a:r>
          </a:p>
        </p:txBody>
      </p:sp>
      <p:pic>
        <p:nvPicPr>
          <p:cNvPr id="3" name="Picture 2"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Tree>
    <p:extLst>
      <p:ext uri="{BB962C8B-B14F-4D97-AF65-F5344CB8AC3E}">
        <p14:creationId xmlns:p14="http://schemas.microsoft.com/office/powerpoint/2010/main" val="27371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4155" y="764705"/>
            <a:ext cx="8424936" cy="4243213"/>
          </a:xfrm>
          <a:prstGeom prst="rect">
            <a:avLst/>
          </a:prstGeom>
          <a:noFill/>
        </p:spPr>
        <p:txBody>
          <a:bodyPr wrap="square" rtlCol="0">
            <a:spAutoFit/>
          </a:bodyPr>
          <a:lstStyle/>
          <a:p>
            <a:pPr marL="514350" indent="-514350" algn="just">
              <a:lnSpc>
                <a:spcPct val="130000"/>
              </a:lnSpc>
              <a:buFont typeface="+mj-lt"/>
              <a:buAutoNum type="arabicPeriod"/>
            </a:pPr>
            <a:endParaRPr lang="en-US" sz="2800"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40000"/>
              </a:lnSpc>
              <a:buFont typeface="+mj-lt"/>
              <a:buAutoNum type="arabicPeriod"/>
            </a:pPr>
            <a:r>
              <a:rPr lang="en-US" sz="2800" dirty="0">
                <a:solidFill>
                  <a:srgbClr val="FF0000"/>
                </a:solidFill>
                <a:latin typeface="Verdana" panose="020B0604030504040204" pitchFamily="34" charset="0"/>
                <a:ea typeface="Verdana" panose="020B0604030504040204" pitchFamily="34" charset="0"/>
                <a:cs typeface="Verdana" panose="020B0604030504040204" pitchFamily="34" charset="0"/>
              </a:rPr>
              <a:t>A child is a blank slate</a:t>
            </a:r>
            <a:endParaRPr lang="en-US" sz="2800"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40000"/>
              </a:lnSpc>
              <a:buFont typeface="+mj-lt"/>
              <a:buAutoNum type="arabicPeriod"/>
            </a:pPr>
            <a:r>
              <a:rPr lang="en-US" sz="2800" dirty="0">
                <a:solidFill>
                  <a:srgbClr val="4E4E4E"/>
                </a:solidFill>
                <a:latin typeface="Verdana" panose="020B0604030504040204" pitchFamily="34" charset="0"/>
                <a:ea typeface="Verdana" panose="020B0604030504040204" pitchFamily="34" charset="0"/>
                <a:cs typeface="Verdana" panose="020B0604030504040204" pitchFamily="34" charset="0"/>
              </a:rPr>
              <a:t>L1 literacy skills are transferable to L2</a:t>
            </a:r>
          </a:p>
          <a:p>
            <a:pPr marL="514350" indent="-514350" algn="just">
              <a:lnSpc>
                <a:spcPct val="140000"/>
              </a:lnSpc>
              <a:buFont typeface="+mj-lt"/>
              <a:buAutoNum type="arabicPeriod"/>
            </a:pPr>
            <a:r>
              <a:rPr lang="en-US" sz="2800" dirty="0">
                <a:solidFill>
                  <a:srgbClr val="FF0000"/>
                </a:solidFill>
                <a:latin typeface="Verdana" panose="020B0604030504040204" pitchFamily="34" charset="0"/>
                <a:ea typeface="Verdana" panose="020B0604030504040204" pitchFamily="34" charset="0"/>
                <a:cs typeface="Verdana" panose="020B0604030504040204" pitchFamily="34" charset="0"/>
              </a:rPr>
              <a:t>L2 learning development follows the same patterns as L1 literacy development</a:t>
            </a:r>
            <a:r>
              <a:rPr lang="en-GB" sz="2800" dirty="0">
                <a:solidFill>
                  <a:srgbClr val="FF0000"/>
                </a:solidFill>
              </a:rPr>
              <a:t>. </a:t>
            </a:r>
            <a:endParaRPr lang="en-US" sz="28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40000"/>
              </a:lnSpc>
              <a:buFont typeface="+mj-lt"/>
              <a:buAutoNum type="arabicPeriod"/>
            </a:pPr>
            <a:r>
              <a:rPr lang="en-US" sz="2800" dirty="0">
                <a:solidFill>
                  <a:srgbClr val="4E4E4E"/>
                </a:solidFill>
                <a:latin typeface="Verdana" panose="020B0604030504040204" pitchFamily="34" charset="0"/>
                <a:ea typeface="Verdana" panose="020B0604030504040204" pitchFamily="34" charset="0"/>
                <a:cs typeface="Verdana" panose="020B0604030504040204" pitchFamily="34" charset="0"/>
              </a:rPr>
              <a:t>YLs need plenty of practice opportunities </a:t>
            </a:r>
          </a:p>
          <a:p>
            <a:pPr marL="514350" indent="-514350" algn="just">
              <a:lnSpc>
                <a:spcPct val="140000"/>
              </a:lnSpc>
              <a:buFont typeface="+mj-lt"/>
              <a:buAutoNum type="arabicPeriod"/>
            </a:pPr>
            <a:r>
              <a:rPr lang="en-US" sz="2800" dirty="0">
                <a:solidFill>
                  <a:srgbClr val="FF0000"/>
                </a:solidFill>
                <a:latin typeface="Verdana" panose="020B0604030504040204" pitchFamily="34" charset="0"/>
                <a:ea typeface="Verdana" panose="020B0604030504040204" pitchFamily="34" charset="0"/>
                <a:cs typeface="Verdana" panose="020B0604030504040204" pitchFamily="34" charset="0"/>
              </a:rPr>
              <a:t>YLs learn best through direct teaching </a:t>
            </a:r>
          </a:p>
        </p:txBody>
      </p:sp>
      <p:pic>
        <p:nvPicPr>
          <p:cNvPr id="3" name="Picture 2"/>
          <p:cNvPicPr>
            <a:picLocks noChangeAspect="1"/>
          </p:cNvPicPr>
          <p:nvPr/>
        </p:nvPicPr>
        <p:blipFill rotWithShape="1">
          <a:blip r:embed="rId3" cstate="print">
            <a:clrChange>
              <a:clrFrom>
                <a:srgbClr val="FEFEFE">
                  <a:alpha val="5490"/>
                </a:srgbClr>
              </a:clrFrom>
              <a:clrTo>
                <a:srgbClr val="FEFEFE">
                  <a:alpha val="0"/>
                </a:srgbClr>
              </a:clrTo>
            </a:clrChange>
            <a:extLst>
              <a:ext uri="{28A0092B-C50C-407E-A947-70E740481C1C}">
                <a14:useLocalDpi xmlns:a14="http://schemas.microsoft.com/office/drawing/2010/main" val="0"/>
              </a:ext>
            </a:extLst>
          </a:blip>
          <a:srcRect r="19153"/>
          <a:stretch/>
        </p:blipFill>
        <p:spPr>
          <a:xfrm>
            <a:off x="7974955" y="188641"/>
            <a:ext cx="1080120" cy="1555143"/>
          </a:xfrm>
          <a:prstGeom prst="rect">
            <a:avLst/>
          </a:prstGeom>
        </p:spPr>
      </p:pic>
      <p:pic>
        <p:nvPicPr>
          <p:cNvPr id="4" name="Picture 3" descr="Divisional_logo-01.png"/>
          <p:cNvPicPr>
            <a:picLocks noChangeAspect="1"/>
          </p:cNvPicPr>
          <p:nvPr/>
        </p:nvPicPr>
        <p:blipFill rotWithShape="1">
          <a:blip r:embed="rId4"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Tree>
    <p:extLst>
      <p:ext uri="{BB962C8B-B14F-4D97-AF65-F5344CB8AC3E}">
        <p14:creationId xmlns:p14="http://schemas.microsoft.com/office/powerpoint/2010/main" val="34317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8690" y="6165304"/>
            <a:ext cx="1644830" cy="451058"/>
          </a:xfrm>
          <a:prstGeom prst="rect">
            <a:avLst/>
          </a:prstGeom>
        </p:spPr>
      </p:pic>
      <p:pic>
        <p:nvPicPr>
          <p:cNvPr id="7" name="Picture 6"/>
          <p:cNvPicPr>
            <a:picLocks noChangeAspect="1"/>
          </p:cNvPicPr>
          <p:nvPr/>
        </p:nvPicPr>
        <p:blipFill>
          <a:blip r:embed="rId4"/>
          <a:stretch>
            <a:fillRect/>
          </a:stretch>
        </p:blipFill>
        <p:spPr>
          <a:xfrm rot="16200000">
            <a:off x="8966810" y="2205814"/>
            <a:ext cx="5806050" cy="2112929"/>
          </a:xfrm>
          <a:prstGeom prst="rect">
            <a:avLst/>
          </a:prstGeom>
        </p:spPr>
      </p:pic>
      <p:pic>
        <p:nvPicPr>
          <p:cNvPr id="2" name="Picture 1"/>
          <p:cNvPicPr>
            <a:picLocks noChangeAspect="1"/>
          </p:cNvPicPr>
          <p:nvPr/>
        </p:nvPicPr>
        <p:blipFill>
          <a:blip r:embed="rId5"/>
          <a:stretch>
            <a:fillRect/>
          </a:stretch>
        </p:blipFill>
        <p:spPr>
          <a:xfrm>
            <a:off x="1538090" y="2728464"/>
            <a:ext cx="6070600" cy="2781300"/>
          </a:xfrm>
          <a:prstGeom prst="rect">
            <a:avLst/>
          </a:prstGeom>
        </p:spPr>
      </p:pic>
      <p:sp>
        <p:nvSpPr>
          <p:cNvPr id="3" name="TextBox 2"/>
          <p:cNvSpPr txBox="1"/>
          <p:nvPr/>
        </p:nvSpPr>
        <p:spPr>
          <a:xfrm>
            <a:off x="431322" y="692697"/>
            <a:ext cx="6860392" cy="646331"/>
          </a:xfrm>
          <a:prstGeom prst="rect">
            <a:avLst/>
          </a:prstGeom>
          <a:noFill/>
        </p:spPr>
        <p:txBody>
          <a:bodyPr wrap="square" rtlCol="0">
            <a:spAutoFit/>
          </a:bodyPr>
          <a:lstStyle/>
          <a:p>
            <a:r>
              <a:rPr lang="en-US" sz="3600" b="1" dirty="0" smtClean="0">
                <a:solidFill>
                  <a:srgbClr val="C00000"/>
                </a:solidFill>
              </a:rPr>
              <a:t>Stepping in their shoes</a:t>
            </a:r>
            <a:endParaRPr lang="en-US" sz="3600" b="1" dirty="0">
              <a:solidFill>
                <a:srgbClr val="C00000"/>
              </a:solidFill>
            </a:endParaRPr>
          </a:p>
        </p:txBody>
      </p:sp>
      <p:pic>
        <p:nvPicPr>
          <p:cNvPr id="13" name="Picture 12"/>
          <p:cNvPicPr>
            <a:picLocks noChangeAspect="1"/>
          </p:cNvPicPr>
          <p:nvPr/>
        </p:nvPicPr>
        <p:blipFill rotWithShape="1">
          <a:blip r:embed="rId6" cstate="print">
            <a:clrChange>
              <a:clrFrom>
                <a:srgbClr val="FEFEFE">
                  <a:alpha val="5490"/>
                </a:srgbClr>
              </a:clrFrom>
              <a:clrTo>
                <a:srgbClr val="FEFEFE">
                  <a:alpha val="0"/>
                </a:srgbClr>
              </a:clrTo>
            </a:clrChange>
            <a:extLst>
              <a:ext uri="{28A0092B-C50C-407E-A947-70E740481C1C}">
                <a14:useLocalDpi xmlns:a14="http://schemas.microsoft.com/office/drawing/2010/main" val="0"/>
              </a:ext>
            </a:extLst>
          </a:blip>
          <a:srcRect r="19153"/>
          <a:stretch/>
        </p:blipFill>
        <p:spPr>
          <a:xfrm>
            <a:off x="7891045" y="359253"/>
            <a:ext cx="1080120" cy="1555143"/>
          </a:xfrm>
          <a:prstGeom prst="rect">
            <a:avLst/>
          </a:prstGeom>
        </p:spPr>
      </p:pic>
      <p:pic>
        <p:nvPicPr>
          <p:cNvPr id="14" name="Picture 13"/>
          <p:cNvPicPr>
            <a:picLocks noChangeAspect="1"/>
          </p:cNvPicPr>
          <p:nvPr/>
        </p:nvPicPr>
        <p:blipFill>
          <a:blip r:embed="rId7"/>
          <a:stretch>
            <a:fillRect/>
          </a:stretch>
        </p:blipFill>
        <p:spPr>
          <a:xfrm>
            <a:off x="-189311" y="58414"/>
            <a:ext cx="10090549" cy="6799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583722" y="5399845"/>
            <a:ext cx="6860392" cy="646331"/>
          </a:xfrm>
          <a:prstGeom prst="rect">
            <a:avLst/>
          </a:prstGeom>
          <a:solidFill>
            <a:schemeClr val="bg1">
              <a:alpha val="35000"/>
            </a:schemeClr>
          </a:solidFill>
          <a:ln w="34925">
            <a:solidFill>
              <a:srgbClr val="FFFFFF"/>
            </a:solidFill>
          </a:ln>
        </p:spPr>
        <p:txBody>
          <a:bodyPr wrap="square" rtlCol="0">
            <a:spAutoFit/>
          </a:bodyPr>
          <a:lstStyle/>
          <a:p>
            <a:r>
              <a:rPr lang="en-US" sz="3600" b="1" dirty="0" smtClean="0">
                <a:solidFill>
                  <a:schemeClr val="bg1"/>
                </a:solidFill>
              </a:rPr>
              <a:t>Stepping in their shoes</a:t>
            </a:r>
            <a:endParaRPr lang="en-US" sz="3600" b="1" dirty="0">
              <a:solidFill>
                <a:schemeClr val="bg1"/>
              </a:solidFill>
            </a:endParaRPr>
          </a:p>
        </p:txBody>
      </p:sp>
    </p:spTree>
    <p:extLst>
      <p:ext uri="{BB962C8B-B14F-4D97-AF65-F5344CB8AC3E}">
        <p14:creationId xmlns:p14="http://schemas.microsoft.com/office/powerpoint/2010/main" val="61398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1206203" y="2060848"/>
            <a:ext cx="1944216" cy="1872208"/>
          </a:xfrm>
          <a:prstGeom prst="round2DiagRect">
            <a:avLst/>
          </a:prstGeom>
          <a:solidFill>
            <a:schemeClr val="accent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say</a:t>
            </a:r>
          </a:p>
        </p:txBody>
      </p:sp>
      <p:sp>
        <p:nvSpPr>
          <p:cNvPr id="4" name="Round Diagonal Corner Rectangle 3"/>
          <p:cNvSpPr/>
          <p:nvPr/>
        </p:nvSpPr>
        <p:spPr bwMode="auto">
          <a:xfrm>
            <a:off x="3798491" y="620688"/>
            <a:ext cx="1944216" cy="1800200"/>
          </a:xfrm>
          <a:prstGeom prst="round2DiagRect">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hear</a:t>
            </a:r>
          </a:p>
        </p:txBody>
      </p:sp>
      <p:sp>
        <p:nvSpPr>
          <p:cNvPr id="6" name="Round Diagonal Corner Rectangle 5"/>
          <p:cNvSpPr/>
          <p:nvPr/>
        </p:nvSpPr>
        <p:spPr bwMode="auto">
          <a:xfrm>
            <a:off x="6318771" y="2060848"/>
            <a:ext cx="1979712" cy="1872208"/>
          </a:xfrm>
          <a:prstGeom prst="round2DiagRect">
            <a:avLst/>
          </a:prstGeom>
          <a:solidFill>
            <a:schemeClr val="tx1">
              <a:lumMod val="65000"/>
              <a:lumOff val="3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read</a:t>
            </a:r>
          </a:p>
        </p:txBody>
      </p:sp>
      <p:sp>
        <p:nvSpPr>
          <p:cNvPr id="7" name="Round Diagonal Corner Rectangle 6"/>
          <p:cNvSpPr/>
          <p:nvPr/>
        </p:nvSpPr>
        <p:spPr bwMode="auto">
          <a:xfrm>
            <a:off x="3726483" y="4077072"/>
            <a:ext cx="1872208" cy="1872208"/>
          </a:xfrm>
          <a:prstGeom prst="round2DiagRect">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write</a:t>
            </a:r>
          </a:p>
        </p:txBody>
      </p:sp>
      <p:pic>
        <p:nvPicPr>
          <p:cNvPr id="8" name="Picture 7"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Tree>
    <p:extLst>
      <p:ext uri="{BB962C8B-B14F-4D97-AF65-F5344CB8AC3E}">
        <p14:creationId xmlns:p14="http://schemas.microsoft.com/office/powerpoint/2010/main" val="1471805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1926283" y="2901138"/>
            <a:ext cx="5904656" cy="1200329"/>
          </a:xfrm>
          <a:prstGeom prst="rect">
            <a:avLst/>
          </a:prstGeom>
          <a:noFill/>
        </p:spPr>
        <p:txBody>
          <a:bodyPr wrap="square" rtlCol="0">
            <a:spAutoFit/>
          </a:bodyPr>
          <a:lstStyle/>
          <a:p>
            <a:pPr algn="ctr"/>
            <a:r>
              <a:rPr lang="en-US" sz="3600" dirty="0">
                <a:solidFill>
                  <a:srgbClr val="000000"/>
                </a:solidFill>
                <a:latin typeface="Verdana"/>
                <a:cs typeface="Verdana"/>
              </a:rPr>
              <a:t>Literacy is the ability read and write.</a:t>
            </a:r>
          </a:p>
        </p:txBody>
      </p:sp>
      <p:sp>
        <p:nvSpPr>
          <p:cNvPr id="6" name="Round Diagonal Corner Rectangle 5"/>
          <p:cNvSpPr/>
          <p:nvPr/>
        </p:nvSpPr>
        <p:spPr bwMode="auto">
          <a:xfrm>
            <a:off x="846162" y="1628800"/>
            <a:ext cx="8677399" cy="4892770"/>
          </a:xfrm>
          <a:prstGeom prst="round2DiagRect">
            <a:avLst/>
          </a:prstGeom>
          <a:solidFill>
            <a:srgbClr val="F5822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57200" indent="-457200" algn="just">
              <a:lnSpc>
                <a:spcPct val="140000"/>
              </a:lnSpc>
              <a:buFont typeface="Arial"/>
              <a:buChar char="•"/>
            </a:pPr>
            <a:endParaRPr lang="en-US" sz="3200" dirty="0" smtClean="0">
              <a:solidFill>
                <a:srgbClr val="000000"/>
              </a:solidFill>
            </a:endParaRPr>
          </a:p>
          <a:p>
            <a:pPr marL="457200" indent="-457200" algn="just">
              <a:lnSpc>
                <a:spcPct val="140000"/>
              </a:lnSpc>
              <a:buFont typeface="Arial"/>
              <a:buChar char="•"/>
            </a:pPr>
            <a:r>
              <a:rPr lang="en-US" sz="3200" dirty="0" smtClean="0">
                <a:solidFill>
                  <a:srgbClr val="000000"/>
                </a:solidFill>
              </a:rPr>
              <a:t>____ </a:t>
            </a:r>
            <a:r>
              <a:rPr lang="en-US" sz="3200" dirty="0">
                <a:solidFill>
                  <a:srgbClr val="000000"/>
                </a:solidFill>
              </a:rPr>
              <a:t>a word before they can ___ it.</a:t>
            </a:r>
          </a:p>
          <a:p>
            <a:pPr marL="457200" indent="-457200" algn="just">
              <a:lnSpc>
                <a:spcPct val="140000"/>
              </a:lnSpc>
              <a:buFont typeface="Arial"/>
              <a:buChar char="•"/>
            </a:pPr>
            <a:r>
              <a:rPr lang="en-US" sz="3200" dirty="0">
                <a:solidFill>
                  <a:srgbClr val="000000"/>
                </a:solidFill>
              </a:rPr>
              <a:t>____ a word before they can ___ it.</a:t>
            </a:r>
          </a:p>
          <a:p>
            <a:pPr marL="457200" indent="-457200" algn="just">
              <a:lnSpc>
                <a:spcPct val="140000"/>
              </a:lnSpc>
              <a:buFont typeface="Arial"/>
              <a:buChar char="•"/>
            </a:pPr>
            <a:r>
              <a:rPr lang="en-US" sz="3200" dirty="0">
                <a:solidFill>
                  <a:srgbClr val="000000"/>
                </a:solidFill>
              </a:rPr>
              <a:t>____ a word before they can ___ it.</a:t>
            </a:r>
          </a:p>
          <a:p>
            <a:pPr>
              <a:lnSpc>
                <a:spcPct val="130000"/>
              </a:lnSpc>
            </a:pPr>
            <a:r>
              <a:rPr lang="en-US" sz="3200" b="1" dirty="0">
                <a:latin typeface="Verdana"/>
                <a:cs typeface="Verdana"/>
              </a:rPr>
              <a:t>								        	</a:t>
            </a:r>
            <a:endParaRPr lang="en-US" sz="3200" i="1" dirty="0">
              <a:solidFill>
                <a:srgbClr val="000000"/>
              </a:solidFill>
              <a:latin typeface="Verdana"/>
              <a:cs typeface="Verdana"/>
            </a:endParaRPr>
          </a:p>
        </p:txBody>
      </p:sp>
      <p:sp>
        <p:nvSpPr>
          <p:cNvPr id="5" name="Round Diagonal Corner Rectangle 4"/>
          <p:cNvSpPr/>
          <p:nvPr/>
        </p:nvSpPr>
        <p:spPr bwMode="auto">
          <a:xfrm>
            <a:off x="846162" y="1628800"/>
            <a:ext cx="8677399" cy="4892769"/>
          </a:xfrm>
          <a:prstGeom prst="round2DiagRect">
            <a:avLst>
              <a:gd name="adj1" fmla="val 16667"/>
              <a:gd name="adj2" fmla="val 8340"/>
            </a:avLst>
          </a:prstGeom>
          <a:solidFill>
            <a:srgbClr val="F5822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457200" indent="-457200">
              <a:lnSpc>
                <a:spcPct val="140000"/>
              </a:lnSpc>
              <a:buFont typeface="Arial"/>
              <a:buChar char="•"/>
            </a:pPr>
            <a:endParaRPr lang="en-US" sz="3200" b="1" dirty="0" smtClean="0">
              <a:solidFill>
                <a:srgbClr val="000000"/>
              </a:solidFill>
            </a:endParaRPr>
          </a:p>
          <a:p>
            <a:pPr marL="457200" indent="-457200">
              <a:lnSpc>
                <a:spcPct val="140000"/>
              </a:lnSpc>
              <a:buFont typeface="Arial"/>
              <a:buChar char="•"/>
            </a:pPr>
            <a:r>
              <a:rPr lang="en-US" sz="3200" b="1" dirty="0" smtClean="0">
                <a:solidFill>
                  <a:srgbClr val="000000"/>
                </a:solidFill>
              </a:rPr>
              <a:t>Hear</a:t>
            </a:r>
            <a:r>
              <a:rPr lang="en-US" sz="3200" dirty="0" smtClean="0">
                <a:solidFill>
                  <a:srgbClr val="000000"/>
                </a:solidFill>
              </a:rPr>
              <a:t> </a:t>
            </a:r>
            <a:r>
              <a:rPr lang="en-US" sz="3200" dirty="0">
                <a:solidFill>
                  <a:srgbClr val="000000"/>
                </a:solidFill>
              </a:rPr>
              <a:t>a word before they can </a:t>
            </a:r>
            <a:r>
              <a:rPr lang="en-US" sz="3200" b="1" dirty="0">
                <a:solidFill>
                  <a:srgbClr val="000000"/>
                </a:solidFill>
              </a:rPr>
              <a:t>say</a:t>
            </a:r>
            <a:r>
              <a:rPr lang="en-US" sz="3200" dirty="0">
                <a:solidFill>
                  <a:srgbClr val="000000"/>
                </a:solidFill>
              </a:rPr>
              <a:t> it.</a:t>
            </a:r>
          </a:p>
          <a:p>
            <a:pPr marL="457200" indent="-457200">
              <a:lnSpc>
                <a:spcPct val="140000"/>
              </a:lnSpc>
              <a:buFont typeface="Arial"/>
              <a:buChar char="•"/>
            </a:pPr>
            <a:r>
              <a:rPr lang="en-US" sz="3200" b="1" dirty="0">
                <a:solidFill>
                  <a:srgbClr val="000000"/>
                </a:solidFill>
              </a:rPr>
              <a:t>Say </a:t>
            </a:r>
            <a:r>
              <a:rPr lang="en-US" sz="3200" dirty="0">
                <a:solidFill>
                  <a:srgbClr val="000000"/>
                </a:solidFill>
              </a:rPr>
              <a:t>a word before they can </a:t>
            </a:r>
            <a:r>
              <a:rPr lang="en-US" sz="3200" b="1" dirty="0">
                <a:solidFill>
                  <a:srgbClr val="000000"/>
                </a:solidFill>
              </a:rPr>
              <a:t>read</a:t>
            </a:r>
            <a:r>
              <a:rPr lang="en-US" sz="3200" dirty="0">
                <a:solidFill>
                  <a:srgbClr val="000000"/>
                </a:solidFill>
              </a:rPr>
              <a:t> it.</a:t>
            </a:r>
          </a:p>
          <a:p>
            <a:pPr marL="457200" indent="-457200">
              <a:lnSpc>
                <a:spcPct val="140000"/>
              </a:lnSpc>
              <a:buFont typeface="Arial"/>
              <a:buChar char="•"/>
            </a:pPr>
            <a:r>
              <a:rPr lang="en-US" sz="3200" b="1" dirty="0">
                <a:solidFill>
                  <a:srgbClr val="000000"/>
                </a:solidFill>
              </a:rPr>
              <a:t>Read</a:t>
            </a:r>
            <a:r>
              <a:rPr lang="en-US" sz="3200" dirty="0">
                <a:solidFill>
                  <a:srgbClr val="000000"/>
                </a:solidFill>
              </a:rPr>
              <a:t> a word before they can </a:t>
            </a:r>
            <a:r>
              <a:rPr lang="en-US" sz="3200" b="1" dirty="0">
                <a:solidFill>
                  <a:srgbClr val="000000"/>
                </a:solidFill>
              </a:rPr>
              <a:t>write</a:t>
            </a:r>
            <a:r>
              <a:rPr lang="en-US" sz="3200" dirty="0">
                <a:solidFill>
                  <a:srgbClr val="000000"/>
                </a:solidFill>
              </a:rPr>
              <a:t> it</a:t>
            </a:r>
            <a:r>
              <a:rPr lang="en-US" sz="3200" dirty="0" smtClean="0">
                <a:solidFill>
                  <a:srgbClr val="000000"/>
                </a:solidFill>
              </a:rPr>
              <a:t>.                  											</a:t>
            </a:r>
            <a:r>
              <a:rPr lang="en-US" sz="2000" i="1" dirty="0" smtClean="0">
                <a:solidFill>
                  <a:srgbClr val="000000"/>
                </a:solidFill>
                <a:latin typeface="Verdana"/>
                <a:cs typeface="Verdana"/>
              </a:rPr>
              <a:t>(</a:t>
            </a:r>
            <a:r>
              <a:rPr lang="en-US" sz="2000" i="1" dirty="0" err="1">
                <a:solidFill>
                  <a:srgbClr val="000000"/>
                </a:solidFill>
                <a:latin typeface="Verdana"/>
                <a:cs typeface="Verdana"/>
              </a:rPr>
              <a:t>Linse</a:t>
            </a:r>
            <a:r>
              <a:rPr lang="en-US" sz="2000" i="1" dirty="0">
                <a:solidFill>
                  <a:srgbClr val="000000"/>
                </a:solidFill>
                <a:latin typeface="Verdana"/>
                <a:cs typeface="Verdana"/>
              </a:rPr>
              <a:t>, 1995)</a:t>
            </a:r>
          </a:p>
        </p:txBody>
      </p:sp>
      <p:pic>
        <p:nvPicPr>
          <p:cNvPr id="8" name="Picture 7"/>
          <p:cNvPicPr>
            <a:picLocks noChangeAspect="1"/>
          </p:cNvPicPr>
          <p:nvPr/>
        </p:nvPicPr>
        <p:blipFill rotWithShape="1">
          <a:blip r:embed="rId3" cstate="print">
            <a:clrChange>
              <a:clrFrom>
                <a:srgbClr val="FEFEFE">
                  <a:alpha val="5490"/>
                </a:srgbClr>
              </a:clrFrom>
              <a:clrTo>
                <a:srgbClr val="FEFEFE">
                  <a:alpha val="0"/>
                </a:srgbClr>
              </a:clrTo>
            </a:clrChange>
            <a:extLst>
              <a:ext uri="{28A0092B-C50C-407E-A947-70E740481C1C}">
                <a14:useLocalDpi xmlns:a14="http://schemas.microsoft.com/office/drawing/2010/main" val="0"/>
              </a:ext>
            </a:extLst>
          </a:blip>
          <a:srcRect r="19153"/>
          <a:stretch/>
        </p:blipFill>
        <p:spPr>
          <a:xfrm>
            <a:off x="8118971" y="1804"/>
            <a:ext cx="1080120" cy="1555143"/>
          </a:xfrm>
          <a:prstGeom prst="rect">
            <a:avLst/>
          </a:prstGeom>
        </p:spPr>
      </p:pic>
      <p:sp>
        <p:nvSpPr>
          <p:cNvPr id="9" name="Title 3"/>
          <p:cNvSpPr txBox="1">
            <a:spLocks/>
          </p:cNvSpPr>
          <p:nvPr/>
        </p:nvSpPr>
        <p:spPr>
          <a:xfrm>
            <a:off x="835114" y="764087"/>
            <a:ext cx="7954962" cy="328421"/>
          </a:xfrm>
          <a:prstGeom prst="rect">
            <a:avLst/>
          </a:prstGeom>
        </p:spPr>
        <p:txBody>
          <a:bodyPr vert="horz" lIns="0" tIns="0" rIns="0" bIns="0" rtlCol="0" anchor="b">
            <a:noAutofit/>
          </a:bodyPr>
          <a:lstStyle>
            <a:lvl1pPr marL="0" algn="l" defTabSz="914400" rtl="0" eaLnBrk="1" latinLnBrk="0" hangingPunct="1">
              <a:spcBef>
                <a:spcPct val="0"/>
              </a:spcBef>
              <a:buNone/>
              <a:defRPr lang="en-GB" sz="5360" b="1" kern="1200">
                <a:solidFill>
                  <a:schemeClr val="bg2"/>
                </a:solidFill>
                <a:latin typeface="Verdana"/>
                <a:ea typeface="+mn-ea"/>
                <a:cs typeface="+mn-cs"/>
              </a:defRPr>
            </a:lvl1pPr>
          </a:lstStyle>
          <a:p>
            <a:r>
              <a:rPr lang="en-GB" sz="4000" dirty="0" smtClean="0"/>
              <a:t>Young learners need to</a:t>
            </a:r>
            <a:r>
              <a:rPr lang="mr-IN" sz="4000" dirty="0" smtClean="0"/>
              <a:t>…</a:t>
            </a:r>
            <a:endParaRPr lang="en-GB" sz="4000" dirty="0"/>
          </a:p>
        </p:txBody>
      </p:sp>
    </p:spTree>
    <p:extLst>
      <p:ext uri="{BB962C8B-B14F-4D97-AF65-F5344CB8AC3E}">
        <p14:creationId xmlns:p14="http://schemas.microsoft.com/office/powerpoint/2010/main" val="109079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0800000" flipV="1">
            <a:off x="983411" y="4576556"/>
            <a:ext cx="8402129" cy="770339"/>
          </a:xfrm>
          <a:prstGeom prst="rect">
            <a:avLst/>
          </a:prstGeom>
        </p:spPr>
        <p:txBody>
          <a:bodyPr wrap="square">
            <a:spAutoFit/>
          </a:bodyPr>
          <a:lstStyle/>
          <a:p>
            <a:pPr algn="just">
              <a:lnSpc>
                <a:spcPct val="130000"/>
              </a:lnSpc>
              <a:buClr>
                <a:srgbClr val="000000"/>
              </a:buClr>
              <a:buSzPct val="100000"/>
            </a:pPr>
            <a:endParaRPr lang="en-US" dirty="0">
              <a:solidFill>
                <a:srgbClr val="000000"/>
              </a:solidFill>
              <a:cs typeface="Verdana"/>
            </a:endParaRPr>
          </a:p>
          <a:p>
            <a:pPr algn="just">
              <a:lnSpc>
                <a:spcPct val="130000"/>
              </a:lnSpc>
            </a:pPr>
            <a:endParaRPr lang="en-US" dirty="0">
              <a:solidFill>
                <a:srgbClr val="000000"/>
              </a:solidFill>
              <a:cs typeface="Verdana"/>
            </a:endParaRPr>
          </a:p>
        </p:txBody>
      </p:sp>
      <p:pic>
        <p:nvPicPr>
          <p:cNvPr id="3" name="Picture 2"/>
          <p:cNvPicPr>
            <a:picLocks noChangeAspect="1"/>
          </p:cNvPicPr>
          <p:nvPr/>
        </p:nvPicPr>
        <p:blipFill>
          <a:blip r:embed="rId3">
            <a:alphaModFix amt="70000"/>
          </a:blip>
          <a:stretch>
            <a:fillRect/>
          </a:stretch>
        </p:blipFill>
        <p:spPr>
          <a:xfrm>
            <a:off x="41233" y="0"/>
            <a:ext cx="10044946"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1138687" y="1155942"/>
            <a:ext cx="7850038" cy="4293483"/>
          </a:xfrm>
          <a:prstGeom prst="rect">
            <a:avLst/>
          </a:prstGeom>
          <a:solidFill>
            <a:schemeClr val="bg1">
              <a:alpha val="39000"/>
            </a:schemeClr>
          </a:solidFill>
          <a:ln w="34925">
            <a:solidFill>
              <a:schemeClr val="bg1"/>
            </a:solidFill>
          </a:ln>
        </p:spPr>
        <p:txBody>
          <a:bodyPr wrap="square">
            <a:spAutoFit/>
          </a:bodyPr>
          <a:lstStyle/>
          <a:p>
            <a:pPr algn="just">
              <a:lnSpc>
                <a:spcPct val="130000"/>
              </a:lnSpc>
              <a:buClr>
                <a:srgbClr val="000000"/>
              </a:buClr>
              <a:buSzPct val="100000"/>
            </a:pPr>
            <a:endParaRPr lang="en-US" sz="3200" dirty="0" smtClean="0"/>
          </a:p>
          <a:p>
            <a:pPr algn="just">
              <a:lnSpc>
                <a:spcPct val="130000"/>
              </a:lnSpc>
              <a:buClr>
                <a:srgbClr val="000000"/>
              </a:buClr>
              <a:buSzPct val="100000"/>
            </a:pPr>
            <a:r>
              <a:rPr lang="en-US" sz="3200" dirty="0" smtClean="0"/>
              <a:t>Young learners need a firm foundation and understanding of the spoken language before they can become proficient readers and writers of any language.</a:t>
            </a:r>
            <a:endParaRPr lang="en-US" sz="3200" dirty="0">
              <a:solidFill>
                <a:srgbClr val="000000"/>
              </a:solidFill>
              <a:cs typeface="Verdana"/>
            </a:endParaRPr>
          </a:p>
          <a:p>
            <a:pPr algn="just">
              <a:lnSpc>
                <a:spcPct val="130000"/>
              </a:lnSpc>
            </a:pPr>
            <a:endParaRPr lang="en-US" dirty="0">
              <a:solidFill>
                <a:srgbClr val="000000"/>
              </a:solidFill>
              <a:cs typeface="Verdana"/>
            </a:endParaRPr>
          </a:p>
        </p:txBody>
      </p:sp>
      <p:sp>
        <p:nvSpPr>
          <p:cNvPr id="6" name="Rectangle 5"/>
          <p:cNvSpPr/>
          <p:nvPr/>
        </p:nvSpPr>
        <p:spPr>
          <a:xfrm>
            <a:off x="1138688" y="1190448"/>
            <a:ext cx="7850037" cy="4293483"/>
          </a:xfrm>
          <a:prstGeom prst="rect">
            <a:avLst/>
          </a:prstGeom>
          <a:solidFill>
            <a:schemeClr val="bg1">
              <a:alpha val="98000"/>
            </a:schemeClr>
          </a:solidFill>
          <a:ln w="34925">
            <a:solidFill>
              <a:schemeClr val="bg1"/>
            </a:solidFill>
          </a:ln>
        </p:spPr>
        <p:txBody>
          <a:bodyPr wrap="square">
            <a:spAutoFit/>
          </a:bodyPr>
          <a:lstStyle/>
          <a:p>
            <a:pPr algn="just">
              <a:lnSpc>
                <a:spcPct val="130000"/>
              </a:lnSpc>
              <a:buClr>
                <a:srgbClr val="000000"/>
              </a:buClr>
              <a:buSzPct val="100000"/>
            </a:pPr>
            <a:endParaRPr lang="en-US" sz="3200" dirty="0" smtClean="0"/>
          </a:p>
          <a:p>
            <a:pPr algn="just">
              <a:lnSpc>
                <a:spcPct val="130000"/>
              </a:lnSpc>
              <a:buClr>
                <a:srgbClr val="000000"/>
              </a:buClr>
              <a:buSzPct val="100000"/>
            </a:pPr>
            <a:r>
              <a:rPr lang="en-US" sz="3200" dirty="0" smtClean="0"/>
              <a:t>younglearnersneedafirmfoundationandunderstandingofthespokenlanguagebeforetheycanbecomeproficientreadersandwritersofanylanguage</a:t>
            </a:r>
          </a:p>
          <a:p>
            <a:pPr algn="just">
              <a:lnSpc>
                <a:spcPct val="130000"/>
              </a:lnSpc>
              <a:buClr>
                <a:srgbClr val="000000"/>
              </a:buClr>
              <a:buSzPct val="100000"/>
            </a:pPr>
            <a:endParaRPr lang="en-US" sz="3200" dirty="0">
              <a:solidFill>
                <a:srgbClr val="000000"/>
              </a:solidFill>
              <a:cs typeface="Verdana"/>
            </a:endParaRPr>
          </a:p>
          <a:p>
            <a:pPr algn="just">
              <a:lnSpc>
                <a:spcPct val="130000"/>
              </a:lnSpc>
            </a:pPr>
            <a:endParaRPr lang="en-US" dirty="0">
              <a:solidFill>
                <a:srgbClr val="000000"/>
              </a:solidFill>
              <a:cs typeface="Verdana"/>
            </a:endParaRPr>
          </a:p>
        </p:txBody>
      </p:sp>
      <p:pic>
        <p:nvPicPr>
          <p:cNvPr id="7" name="Picture 6"/>
          <p:cNvPicPr>
            <a:picLocks noChangeAspect="1"/>
          </p:cNvPicPr>
          <p:nvPr/>
        </p:nvPicPr>
        <p:blipFill rotWithShape="1">
          <a:blip r:embed="rId4" cstate="print">
            <a:clrChange>
              <a:clrFrom>
                <a:srgbClr val="FEFEFE">
                  <a:alpha val="5490"/>
                </a:srgbClr>
              </a:clrFrom>
              <a:clrTo>
                <a:srgbClr val="FEFEFE">
                  <a:alpha val="0"/>
                </a:srgbClr>
              </a:clrTo>
            </a:clrChange>
            <a:extLst>
              <a:ext uri="{28A0092B-C50C-407E-A947-70E740481C1C}">
                <a14:useLocalDpi xmlns:a14="http://schemas.microsoft.com/office/drawing/2010/main" val="0"/>
              </a:ext>
            </a:extLst>
          </a:blip>
          <a:srcRect r="19153"/>
          <a:stretch/>
        </p:blipFill>
        <p:spPr>
          <a:xfrm>
            <a:off x="8288168" y="122574"/>
            <a:ext cx="1080120" cy="1555143"/>
          </a:xfrm>
          <a:prstGeom prst="rect">
            <a:avLst/>
          </a:prstGeom>
        </p:spPr>
      </p:pic>
    </p:spTree>
    <p:extLst>
      <p:ext uri="{BB962C8B-B14F-4D97-AF65-F5344CB8AC3E}">
        <p14:creationId xmlns:p14="http://schemas.microsoft.com/office/powerpoint/2010/main" val="46208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6283" y="2854092"/>
            <a:ext cx="7200800" cy="4247317"/>
          </a:xfrm>
          <a:prstGeom prst="rect">
            <a:avLst/>
          </a:prstGeom>
          <a:noFill/>
        </p:spPr>
        <p:txBody>
          <a:bodyPr wrap="square" rtlCol="0">
            <a:spAutoFit/>
          </a:bodyPr>
          <a:lstStyle/>
          <a:p>
            <a:pPr algn="r"/>
            <a:r>
              <a:rPr lang="en-US" sz="5400" b="1" dirty="0" smtClean="0">
                <a:solidFill>
                  <a:srgbClr val="4E4E4E"/>
                </a:solidFill>
                <a:latin typeface="Verdana" panose="020B0604030504040204" pitchFamily="34" charset="0"/>
                <a:ea typeface="Verdana" panose="020B0604030504040204" pitchFamily="34" charset="0"/>
                <a:cs typeface="Verdana" panose="020B0604030504040204" pitchFamily="34" charset="0"/>
              </a:rPr>
              <a:t>How to teach literacy</a:t>
            </a:r>
            <a:r>
              <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rPr>
              <a:t>?</a:t>
            </a:r>
          </a:p>
          <a:p>
            <a:pPr algn="r"/>
            <a:endPar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endPar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endPar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Tree>
    <p:extLst>
      <p:ext uri="{BB962C8B-B14F-4D97-AF65-F5344CB8AC3E}">
        <p14:creationId xmlns:p14="http://schemas.microsoft.com/office/powerpoint/2010/main" val="1608229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p:cNvSpPr/>
          <p:nvPr/>
        </p:nvSpPr>
        <p:spPr>
          <a:xfrm>
            <a:off x="10056586" y="237707"/>
            <a:ext cx="3253014" cy="1154523"/>
          </a:xfrm>
          <a:prstGeom prst="round2DiagRect">
            <a:avLst>
              <a:gd name="adj1" fmla="val 8617"/>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spcAft>
                <a:spcPts val="600"/>
              </a:spcAft>
            </a:pPr>
            <a:r>
              <a:rPr lang="en-GB" sz="1200" dirty="0" smtClean="0">
                <a:solidFill>
                  <a:schemeClr val="tx1"/>
                </a:solidFill>
              </a:rPr>
              <a:t>PLAIN COVER</a:t>
            </a:r>
          </a:p>
          <a:p>
            <a:pPr>
              <a:spcAft>
                <a:spcPts val="600"/>
              </a:spcAft>
            </a:pPr>
            <a:r>
              <a:rPr lang="en-GB" sz="1050" dirty="0" smtClean="0"/>
              <a:t>Use this cover where you do not want to use and image. Add the Macmillan Education logo and a single sub brand or lock up to the base logo strip as required</a:t>
            </a:r>
          </a:p>
        </p:txBody>
      </p:sp>
      <p:pic>
        <p:nvPicPr>
          <p:cNvPr id="9" name="Picture 8" descr="Divisional_logo-01.png"/>
          <p:cNvPicPr>
            <a:picLocks noChangeAspect="1"/>
          </p:cNvPicPr>
          <p:nvPr/>
        </p:nvPicPr>
        <p:blipFill rotWithShape="1">
          <a:blip r:embed="rId2"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
        <p:nvSpPr>
          <p:cNvPr id="2" name="Rectangle 1"/>
          <p:cNvSpPr/>
          <p:nvPr/>
        </p:nvSpPr>
        <p:spPr>
          <a:xfrm>
            <a:off x="362309" y="3105509"/>
            <a:ext cx="8695427" cy="1938992"/>
          </a:xfrm>
          <a:prstGeom prst="rect">
            <a:avLst/>
          </a:prstGeom>
        </p:spPr>
        <p:txBody>
          <a:bodyPr wrap="square">
            <a:spAutoFit/>
          </a:bodyPr>
          <a:lstStyle/>
          <a:p>
            <a:endParaRPr lang="en-US" sz="4000" b="1" dirty="0" smtClean="0">
              <a:solidFill>
                <a:schemeClr val="bg1"/>
              </a:solidFill>
              <a:ea typeface="Verdana" panose="020B0604030504040204" pitchFamily="34" charset="0"/>
              <a:cs typeface="Verdana" panose="020B0604030504040204" pitchFamily="34" charset="0"/>
            </a:endParaRPr>
          </a:p>
          <a:p>
            <a:r>
              <a:rPr lang="en-US" sz="4000" b="1" dirty="0">
                <a:solidFill>
                  <a:schemeClr val="bg1"/>
                </a:solidFill>
                <a:ea typeface="Verdana" panose="020B0604030504040204" pitchFamily="34" charset="0"/>
                <a:cs typeface="Verdana" panose="020B0604030504040204" pitchFamily="34" charset="0"/>
              </a:rPr>
              <a:t>Anna Hasper</a:t>
            </a:r>
          </a:p>
          <a:p>
            <a:r>
              <a:rPr lang="en-US" sz="4000" b="1" dirty="0" smtClean="0">
                <a:solidFill>
                  <a:schemeClr val="bg1"/>
                </a:solidFill>
                <a:ea typeface="Verdana" panose="020B0604030504040204" pitchFamily="34" charset="0"/>
                <a:cs typeface="Verdana" panose="020B0604030504040204" pitchFamily="34" charset="0"/>
              </a:rPr>
              <a:t>ELT Consultant for Macmillan</a:t>
            </a:r>
          </a:p>
        </p:txBody>
      </p:sp>
    </p:spTree>
    <p:extLst>
      <p:ext uri="{BB962C8B-B14F-4D97-AF65-F5344CB8AC3E}">
        <p14:creationId xmlns:p14="http://schemas.microsoft.com/office/powerpoint/2010/main" val="794096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55275" y="342737"/>
            <a:ext cx="9605394" cy="1347103"/>
          </a:xfrm>
        </p:spPr>
        <p:txBody>
          <a:bodyPr>
            <a:normAutofit/>
          </a:bodyPr>
          <a:lstStyle/>
          <a:p>
            <a:r>
              <a:rPr lang="en-US" sz="4000" dirty="0"/>
              <a:t>  </a:t>
            </a:r>
            <a:r>
              <a:rPr lang="en-US" sz="4000" dirty="0" smtClean="0"/>
              <a:t>A structured approach</a:t>
            </a:r>
            <a:endParaRPr lang="en-US" sz="4000" dirty="0"/>
          </a:p>
        </p:txBody>
      </p:sp>
      <p:grpSp>
        <p:nvGrpSpPr>
          <p:cNvPr id="15" name="Group 14"/>
          <p:cNvGrpSpPr/>
          <p:nvPr/>
        </p:nvGrpSpPr>
        <p:grpSpPr>
          <a:xfrm>
            <a:off x="155275" y="4513259"/>
            <a:ext cx="6584263" cy="3215631"/>
            <a:chOff x="976784" y="2725458"/>
            <a:chExt cx="7294021" cy="3871894"/>
          </a:xfrm>
        </p:grpSpPr>
        <p:sp>
          <p:nvSpPr>
            <p:cNvPr id="3" name="Round Diagonal Corner Rectangle 2"/>
            <p:cNvSpPr/>
            <p:nvPr/>
          </p:nvSpPr>
          <p:spPr>
            <a:xfrm>
              <a:off x="976784" y="2725458"/>
              <a:ext cx="3379192" cy="2116456"/>
            </a:xfrm>
            <a:prstGeom prst="round2DiagRect">
              <a:avLst/>
            </a:prstGeom>
            <a:solidFill>
              <a:srgbClr val="C8D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573" b="1" dirty="0" smtClean="0">
                  <a:solidFill>
                    <a:prstClr val="white"/>
                  </a:solidFill>
                </a:rPr>
                <a:t>Small</a:t>
              </a:r>
              <a:endParaRPr lang="zh-TW" altLang="en-US" sz="3573" b="1" dirty="0">
                <a:solidFill>
                  <a:prstClr val="white"/>
                </a:solidFill>
              </a:endParaRPr>
            </a:p>
          </p:txBody>
        </p:sp>
        <p:sp>
          <p:nvSpPr>
            <p:cNvPr id="16" name="Round Diagonal Corner Rectangle 15"/>
            <p:cNvSpPr/>
            <p:nvPr/>
          </p:nvSpPr>
          <p:spPr>
            <a:xfrm>
              <a:off x="7805258" y="5881011"/>
              <a:ext cx="465547" cy="601777"/>
            </a:xfrm>
            <a:prstGeom prst="round2DiagRect">
              <a:avLst>
                <a:gd name="adj1" fmla="val 50000"/>
                <a:gd name="adj2" fmla="val 0"/>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62">
                <a:solidFill>
                  <a:prstClr val="white"/>
                </a:solidFill>
              </a:endParaRPr>
            </a:p>
          </p:txBody>
        </p:sp>
        <p:sp>
          <p:nvSpPr>
            <p:cNvPr id="19" name="Round Diagonal Corner Rectangle 18"/>
            <p:cNvSpPr/>
            <p:nvPr/>
          </p:nvSpPr>
          <p:spPr>
            <a:xfrm>
              <a:off x="5852146" y="6101954"/>
              <a:ext cx="556058" cy="495398"/>
            </a:xfrm>
            <a:prstGeom prst="round2DiagRect">
              <a:avLst>
                <a:gd name="adj1" fmla="val 50000"/>
                <a:gd name="adj2" fmla="val 0"/>
              </a:avLst>
            </a:prstGeom>
            <a:solidFill>
              <a:srgbClr val="00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62">
                <a:solidFill>
                  <a:prstClr val="white"/>
                </a:solidFill>
              </a:endParaRPr>
            </a:p>
          </p:txBody>
        </p:sp>
      </p:grpSp>
      <p:grpSp>
        <p:nvGrpSpPr>
          <p:cNvPr id="2" name="Group 1"/>
          <p:cNvGrpSpPr/>
          <p:nvPr/>
        </p:nvGrpSpPr>
        <p:grpSpPr>
          <a:xfrm>
            <a:off x="3205649" y="2555155"/>
            <a:ext cx="5731317" cy="2384873"/>
            <a:chOff x="2931394" y="1434744"/>
            <a:chExt cx="6025765" cy="2714336"/>
          </a:xfrm>
        </p:grpSpPr>
        <p:sp>
          <p:nvSpPr>
            <p:cNvPr id="9" name="Round Diagonal Corner Rectangle 8"/>
            <p:cNvSpPr/>
            <p:nvPr/>
          </p:nvSpPr>
          <p:spPr>
            <a:xfrm>
              <a:off x="2931394" y="2268238"/>
              <a:ext cx="3287428" cy="1880842"/>
            </a:xfrm>
            <a:prstGeom prst="round2Diag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573" b="1" dirty="0" smtClean="0">
                  <a:solidFill>
                    <a:prstClr val="white"/>
                  </a:solidFill>
                </a:rPr>
                <a:t>Gradual </a:t>
              </a:r>
              <a:endParaRPr lang="zh-TW" altLang="en-US" sz="3573" b="1" dirty="0">
                <a:solidFill>
                  <a:prstClr val="white"/>
                </a:solidFill>
              </a:endParaRPr>
            </a:p>
          </p:txBody>
        </p:sp>
        <p:sp>
          <p:nvSpPr>
            <p:cNvPr id="14" name="TextBox 13"/>
            <p:cNvSpPr txBox="1"/>
            <p:nvPr/>
          </p:nvSpPr>
          <p:spPr>
            <a:xfrm>
              <a:off x="7320943" y="1434744"/>
              <a:ext cx="1636216" cy="2365497"/>
            </a:xfrm>
            <a:prstGeom prst="rect">
              <a:avLst/>
            </a:prstGeom>
            <a:noFill/>
            <a:ln>
              <a:noFill/>
            </a:ln>
          </p:spPr>
          <p:txBody>
            <a:bodyPr wrap="square" rtlCol="0">
              <a:spAutoFit/>
            </a:bodyPr>
            <a:lstStyle/>
            <a:p>
              <a:r>
                <a:rPr lang="en-US" altLang="zh-TW" sz="12182" b="1" dirty="0">
                  <a:solidFill>
                    <a:prstClr val="white"/>
                  </a:solidFill>
                  <a:latin typeface="Rockwell Extra Bold" panose="02060903040505020403" pitchFamily="18" charset="0"/>
                  <a:ea typeface="Batang" panose="02030600000101010101" pitchFamily="18" charset="-127"/>
                  <a:cs typeface="Times New Roman" panose="02020603050405020304" pitchFamily="18" charset="0"/>
                </a:rPr>
                <a:t>2</a:t>
              </a:r>
              <a:endParaRPr lang="zh-TW" altLang="en-US" sz="12182" b="1" dirty="0">
                <a:solidFill>
                  <a:prstClr val="white"/>
                </a:solidFill>
                <a:latin typeface="Rockwell Extra Bold" panose="02060903040505020403" pitchFamily="18" charset="0"/>
                <a:ea typeface="Batang" panose="02030600000101010101" pitchFamily="18" charset="-127"/>
                <a:cs typeface="Times New Roman" panose="02020603050405020304" pitchFamily="18" charset="0"/>
              </a:endParaRPr>
            </a:p>
          </p:txBody>
        </p:sp>
      </p:grpSp>
      <p:grpSp>
        <p:nvGrpSpPr>
          <p:cNvPr id="5" name="Group 4"/>
          <p:cNvGrpSpPr/>
          <p:nvPr/>
        </p:nvGrpSpPr>
        <p:grpSpPr>
          <a:xfrm>
            <a:off x="6319292" y="2122343"/>
            <a:ext cx="4992094" cy="2853927"/>
            <a:chOff x="2886779" y="3823294"/>
            <a:chExt cx="4886627" cy="2658800"/>
          </a:xfrm>
        </p:grpSpPr>
        <p:sp>
          <p:nvSpPr>
            <p:cNvPr id="10" name="Round Diagonal Corner Rectangle 9"/>
            <p:cNvSpPr/>
            <p:nvPr/>
          </p:nvSpPr>
          <p:spPr>
            <a:xfrm>
              <a:off x="2886779" y="3823294"/>
              <a:ext cx="3312368" cy="1800200"/>
            </a:xfrm>
            <a:prstGeom prst="round2DiagRect">
              <a:avLst/>
            </a:prstGeom>
            <a:solidFill>
              <a:srgbClr val="00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sz="3573" b="1" dirty="0" smtClean="0">
                  <a:solidFill>
                    <a:prstClr val="white"/>
                  </a:solidFill>
                </a:rPr>
                <a:t>Supported</a:t>
              </a:r>
              <a:endParaRPr lang="en-US" altLang="zh-TW" sz="3573" b="1" dirty="0">
                <a:solidFill>
                  <a:prstClr val="white"/>
                </a:solidFill>
              </a:endParaRPr>
            </a:p>
          </p:txBody>
        </p:sp>
        <p:sp>
          <p:nvSpPr>
            <p:cNvPr id="17" name="TextBox 16"/>
            <p:cNvSpPr txBox="1"/>
            <p:nvPr/>
          </p:nvSpPr>
          <p:spPr>
            <a:xfrm>
              <a:off x="7472064" y="4649568"/>
              <a:ext cx="301342" cy="1832526"/>
            </a:xfrm>
            <a:prstGeom prst="rect">
              <a:avLst/>
            </a:prstGeom>
            <a:noFill/>
          </p:spPr>
          <p:txBody>
            <a:bodyPr wrap="square" rtlCol="0">
              <a:spAutoFit/>
            </a:bodyPr>
            <a:lstStyle/>
            <a:p>
              <a:endParaRPr lang="zh-TW" altLang="en-US" sz="12182" b="1" dirty="0">
                <a:solidFill>
                  <a:prstClr val="white"/>
                </a:solidFill>
                <a:latin typeface="Rockwell Extra Bold" panose="02060903040505020403" pitchFamily="18" charset="0"/>
                <a:ea typeface="Batang" panose="02030600000101010101" pitchFamily="18" charset="-127"/>
                <a:cs typeface="Times New Roman" panose="02020603050405020304" pitchFamily="18" charset="0"/>
              </a:endParaRPr>
            </a:p>
          </p:txBody>
        </p:sp>
      </p:grpSp>
      <p:pic>
        <p:nvPicPr>
          <p:cNvPr id="18" name="Picture 9" descr="girl%20climbing%20stai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49" y="2518913"/>
            <a:ext cx="1651734" cy="1901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9" descr="girl%20climbing%20stai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813" y="219597"/>
            <a:ext cx="1572305" cy="1810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9" descr="girl%20climbing%20stai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944" y="1293271"/>
            <a:ext cx="1651734" cy="1901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descr="packing0915-trave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5886" y="7062870"/>
            <a:ext cx="9852311" cy="5706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895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922274" cy="6858000"/>
          </a:xfrm>
          <a:prstGeom prst="rect">
            <a:avLst/>
          </a:prstGeom>
        </p:spPr>
      </p:pic>
      <p:pic>
        <p:nvPicPr>
          <p:cNvPr id="3" name="Picture 2"/>
          <p:cNvPicPr>
            <a:picLocks noChangeAspect="1"/>
          </p:cNvPicPr>
          <p:nvPr/>
        </p:nvPicPr>
        <p:blipFill>
          <a:blip r:embed="rId4"/>
          <a:stretch>
            <a:fillRect/>
          </a:stretch>
        </p:blipFill>
        <p:spPr>
          <a:xfrm>
            <a:off x="4988996" y="0"/>
            <a:ext cx="4912242"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2497" y="0"/>
            <a:ext cx="1438741" cy="748505"/>
          </a:xfrm>
          <a:prstGeom prst="rect">
            <a:avLst/>
          </a:prstGeom>
        </p:spPr>
      </p:pic>
    </p:spTree>
    <p:extLst>
      <p:ext uri="{BB962C8B-B14F-4D97-AF65-F5344CB8AC3E}">
        <p14:creationId xmlns:p14="http://schemas.microsoft.com/office/powerpoint/2010/main" val="1991715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8906" y="534838"/>
            <a:ext cx="7714677" cy="646331"/>
          </a:xfrm>
          <a:prstGeom prst="rect">
            <a:avLst/>
          </a:prstGeom>
          <a:noFill/>
          <a:ln>
            <a:noFill/>
          </a:ln>
        </p:spPr>
        <p:txBody>
          <a:bodyPr wrap="square">
            <a:spAutoFit/>
          </a:bodyPr>
          <a:lstStyle/>
          <a:p>
            <a:pPr eaLnBrk="1" hangingPunct="1">
              <a:defRPr/>
            </a:pPr>
            <a:r>
              <a:rPr lang="en-GB" sz="3600" b="1" dirty="0" smtClean="0">
                <a:solidFill>
                  <a:srgbClr val="C00000"/>
                </a:solidFill>
                <a:latin typeface="+mj-lt"/>
                <a:ea typeface="MS PGothic" panose="020B0600070205080204" pitchFamily="34" charset="-128"/>
              </a:rPr>
              <a:t>Letter </a:t>
            </a:r>
            <a:r>
              <a:rPr lang="en-GB" sz="3600" b="1" dirty="0">
                <a:solidFill>
                  <a:srgbClr val="C00000"/>
                </a:solidFill>
                <a:latin typeface="+mj-lt"/>
                <a:ea typeface="MS PGothic" panose="020B0600070205080204" pitchFamily="34" charset="-128"/>
              </a:rPr>
              <a:t>gym</a:t>
            </a:r>
          </a:p>
        </p:txBody>
      </p:sp>
      <p:pic>
        <p:nvPicPr>
          <p:cNvPr id="10" name="Picture 9"/>
          <p:cNvPicPr>
            <a:picLocks noChangeAspect="1"/>
          </p:cNvPicPr>
          <p:nvPr/>
        </p:nvPicPr>
        <p:blipFill>
          <a:blip r:embed="rId5"/>
          <a:stretch>
            <a:fillRect/>
          </a:stretch>
        </p:blipFill>
        <p:spPr>
          <a:xfrm>
            <a:off x="1004407" y="1690778"/>
            <a:ext cx="8087835" cy="4399472"/>
          </a:xfrm>
          <a:prstGeom prst="rect">
            <a:avLst/>
          </a:prstGeom>
        </p:spPr>
      </p:pic>
      <p:pic>
        <p:nvPicPr>
          <p:cNvPr id="6" name="DDL_SB3_023 alphab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3630" y="774769"/>
            <a:ext cx="812800" cy="812800"/>
          </a:xfrm>
          <a:prstGeom prst="rect">
            <a:avLst/>
          </a:prstGeom>
        </p:spPr>
      </p:pic>
      <p:pic>
        <p:nvPicPr>
          <p:cNvPr id="7" name="Picture 6" descr="Divisional_logo-01.png"/>
          <p:cNvPicPr>
            <a:picLocks noChangeAspect="1"/>
          </p:cNvPicPr>
          <p:nvPr/>
        </p:nvPicPr>
        <p:blipFill rotWithShape="1">
          <a:blip r:embed="rId7"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Tree>
    <p:extLst>
      <p:ext uri="{BB962C8B-B14F-4D97-AF65-F5344CB8AC3E}">
        <p14:creationId xmlns:p14="http://schemas.microsoft.com/office/powerpoint/2010/main" val="728194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09" r="9305"/>
          <a:stretch/>
        </p:blipFill>
        <p:spPr>
          <a:xfrm>
            <a:off x="10552541" y="1635234"/>
            <a:ext cx="7385810" cy="5394602"/>
          </a:xfrm>
          <a:prstGeom prst="rect">
            <a:avLst/>
          </a:prstGeom>
          <a:solidFill>
            <a:srgbClr val="D00000"/>
          </a:solidFill>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4875" y="6165304"/>
            <a:ext cx="2063884" cy="565974"/>
          </a:xfrm>
          <a:prstGeom prst="rect">
            <a:avLst/>
          </a:prstGeom>
        </p:spPr>
      </p:pic>
      <p:pic>
        <p:nvPicPr>
          <p:cNvPr id="6" name="Picture 5"/>
          <p:cNvPicPr>
            <a:picLocks noChangeAspect="1"/>
          </p:cNvPicPr>
          <p:nvPr/>
        </p:nvPicPr>
        <p:blipFill>
          <a:blip r:embed="rId5"/>
          <a:stretch>
            <a:fillRect/>
          </a:stretch>
        </p:blipFill>
        <p:spPr>
          <a:xfrm>
            <a:off x="4815524" y="1504291"/>
            <a:ext cx="4737100" cy="4076700"/>
          </a:xfrm>
          <a:prstGeom prst="rect">
            <a:avLst/>
          </a:prstGeom>
        </p:spPr>
      </p:pic>
      <p:sp>
        <p:nvSpPr>
          <p:cNvPr id="9" name="TextBox 8"/>
          <p:cNvSpPr txBox="1"/>
          <p:nvPr/>
        </p:nvSpPr>
        <p:spPr>
          <a:xfrm>
            <a:off x="1" y="2743200"/>
            <a:ext cx="5202300" cy="1938992"/>
          </a:xfrm>
          <a:prstGeom prst="rect">
            <a:avLst/>
          </a:prstGeom>
          <a:noFill/>
        </p:spPr>
        <p:txBody>
          <a:bodyPr wrap="square" rtlCol="0">
            <a:spAutoFit/>
          </a:bodyPr>
          <a:lstStyle/>
          <a:p>
            <a:pPr marL="342900" indent="-342900">
              <a:buFont typeface="Arial" charset="0"/>
              <a:buChar char="•"/>
            </a:pPr>
            <a:r>
              <a:rPr lang="en-US" sz="2400" dirty="0" smtClean="0"/>
              <a:t>They are eating apples</a:t>
            </a:r>
          </a:p>
          <a:p>
            <a:pPr marL="342900" indent="-342900">
              <a:buFont typeface="Arial" charset="0"/>
              <a:buChar char="•"/>
            </a:pPr>
            <a:r>
              <a:rPr lang="en-US" sz="2400" dirty="0" smtClean="0"/>
              <a:t>She’s standing on a ladder</a:t>
            </a:r>
          </a:p>
          <a:p>
            <a:pPr marL="342900" indent="-342900">
              <a:buFont typeface="Arial" charset="0"/>
              <a:buChar char="•"/>
            </a:pPr>
            <a:r>
              <a:rPr lang="en-US" sz="2400" dirty="0" smtClean="0"/>
              <a:t>She’s picking flowers.</a:t>
            </a:r>
          </a:p>
          <a:p>
            <a:pPr marL="342900" indent="-342900">
              <a:buFont typeface="Arial" charset="0"/>
              <a:buChar char="•"/>
            </a:pPr>
            <a:endParaRPr lang="en-US" sz="2400" dirty="0" smtClean="0"/>
          </a:p>
          <a:p>
            <a:pPr marL="342900" indent="-342900">
              <a:buFont typeface="Arial" charset="0"/>
              <a:buChar char="•"/>
            </a:pPr>
            <a:endParaRPr lang="en-US" sz="2400"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7947" y="149297"/>
            <a:ext cx="2777477" cy="1147682"/>
          </a:xfrm>
          <a:prstGeom prst="rect">
            <a:avLst/>
          </a:prstGeom>
        </p:spPr>
      </p:pic>
      <p:pic>
        <p:nvPicPr>
          <p:cNvPr id="14" name="Picture 13"/>
          <p:cNvPicPr>
            <a:picLocks noChangeAspect="1"/>
          </p:cNvPicPr>
          <p:nvPr/>
        </p:nvPicPr>
        <p:blipFill>
          <a:blip r:embed="rId7"/>
          <a:stretch>
            <a:fillRect/>
          </a:stretch>
        </p:blipFill>
        <p:spPr>
          <a:xfrm>
            <a:off x="0" y="0"/>
            <a:ext cx="9901237"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378619" y="5589240"/>
            <a:ext cx="9177814" cy="584776"/>
          </a:xfrm>
          <a:prstGeom prst="rect">
            <a:avLst/>
          </a:prstGeom>
          <a:solidFill>
            <a:srgbClr val="D00000"/>
          </a:solid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 She’s got a red pencil.</a:t>
            </a:r>
            <a:endParaRPr lang="en-US" sz="3200" b="1" dirty="0"/>
          </a:p>
        </p:txBody>
      </p:sp>
      <p:sp>
        <p:nvSpPr>
          <p:cNvPr id="18" name="Rectangle 17"/>
          <p:cNvSpPr/>
          <p:nvPr/>
        </p:nvSpPr>
        <p:spPr>
          <a:xfrm>
            <a:off x="358501" y="4797152"/>
            <a:ext cx="9143999" cy="584776"/>
          </a:xfrm>
          <a:prstGeom prst="rect">
            <a:avLst/>
          </a:prstGeom>
          <a:solidFill>
            <a:srgbClr val="D00000"/>
          </a:solidFill>
        </p:spPr>
        <p:txBody>
          <a:bodyPr wrap="square">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She’s got a green </a:t>
            </a:r>
            <a:r>
              <a:rPr lang="en-US" sz="3200" b="1" dirty="0" smtClean="0">
                <a:latin typeface="Verdana" panose="020B0604030504040204" pitchFamily="34" charset="0"/>
                <a:ea typeface="Verdana" panose="020B0604030504040204" pitchFamily="34" charset="0"/>
                <a:cs typeface="Verdana" panose="020B0604030504040204" pitchFamily="34" charset="0"/>
              </a:rPr>
              <a:t>pen</a:t>
            </a:r>
            <a:r>
              <a:rPr lang="en-US" sz="3200" b="1" dirty="0">
                <a:latin typeface="Verdana" panose="020B0604030504040204" pitchFamily="34" charset="0"/>
                <a:ea typeface="Verdana" panose="020B0604030504040204" pitchFamily="34" charset="0"/>
                <a:cs typeface="Verdana" panose="020B0604030504040204" pitchFamily="34" charset="0"/>
              </a:rPr>
              <a:t>.</a:t>
            </a:r>
            <a:endParaRPr lang="en-US" sz="3200" b="1" dirty="0"/>
          </a:p>
        </p:txBody>
      </p:sp>
    </p:spTree>
    <p:extLst>
      <p:ext uri="{BB962C8B-B14F-4D97-AF65-F5344CB8AC3E}">
        <p14:creationId xmlns:p14="http://schemas.microsoft.com/office/powerpoint/2010/main" val="58592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additive="base">
                                        <p:cTn id="3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 calcmode="lin" valueType="num">
                                      <p:cBhvr additive="base">
                                        <p:cTn id="3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1" end="1"/>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 calcmode="lin" valueType="num">
                                      <p:cBhvr additive="base">
                                        <p:cTn id="38"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7034" y="500332"/>
            <a:ext cx="5703150" cy="646331"/>
          </a:xfrm>
          <a:prstGeom prst="rect">
            <a:avLst/>
          </a:prstGeom>
        </p:spPr>
        <p:txBody>
          <a:bodyPr wrap="square">
            <a:spAutoFit/>
          </a:bodyPr>
          <a:lstStyle/>
          <a:p>
            <a:r>
              <a:rPr lang="en-US" sz="3600" b="1" dirty="0" smtClean="0">
                <a:solidFill>
                  <a:schemeClr val="bg2"/>
                </a:solidFill>
              </a:rPr>
              <a:t>   Story </a:t>
            </a:r>
            <a:r>
              <a:rPr lang="en-US" sz="3600" b="1" dirty="0">
                <a:solidFill>
                  <a:schemeClr val="bg2"/>
                </a:solidFill>
              </a:rPr>
              <a:t>Dictation</a:t>
            </a:r>
          </a:p>
        </p:txBody>
      </p:sp>
      <p:pic>
        <p:nvPicPr>
          <p:cNvPr id="11" name="Picture 10"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pic>
        <p:nvPicPr>
          <p:cNvPr id="12" name="Picture 11"/>
          <p:cNvPicPr>
            <a:picLocks noChangeAspect="1"/>
          </p:cNvPicPr>
          <p:nvPr/>
        </p:nvPicPr>
        <p:blipFill>
          <a:blip r:embed="rId4"/>
          <a:stretch>
            <a:fillRect/>
          </a:stretch>
        </p:blipFill>
        <p:spPr>
          <a:xfrm>
            <a:off x="451603" y="1301912"/>
            <a:ext cx="7263144" cy="5106188"/>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5" cstate="print">
            <a:clrChange>
              <a:clrFrom>
                <a:srgbClr val="FEFEFE">
                  <a:alpha val="5490"/>
                </a:srgbClr>
              </a:clrFrom>
              <a:clrTo>
                <a:srgbClr val="FEFEFE">
                  <a:alpha val="0"/>
                </a:srgbClr>
              </a:clrTo>
            </a:clrChange>
            <a:extLst>
              <a:ext uri="{28A0092B-C50C-407E-A947-70E740481C1C}">
                <a14:useLocalDpi xmlns:a14="http://schemas.microsoft.com/office/drawing/2010/main" val="0"/>
              </a:ext>
            </a:extLst>
          </a:blip>
          <a:srcRect r="19153"/>
          <a:stretch/>
        </p:blipFill>
        <p:spPr>
          <a:xfrm>
            <a:off x="8462497" y="109078"/>
            <a:ext cx="1080120" cy="155514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0511" y="5495357"/>
            <a:ext cx="1438741" cy="748505"/>
          </a:xfrm>
          <a:prstGeom prst="rect">
            <a:avLst/>
          </a:prstGeom>
        </p:spPr>
      </p:pic>
      <p:sp>
        <p:nvSpPr>
          <p:cNvPr id="10" name="TextBox 9"/>
          <p:cNvSpPr txBox="1"/>
          <p:nvPr/>
        </p:nvSpPr>
        <p:spPr>
          <a:xfrm>
            <a:off x="1880556" y="1812708"/>
            <a:ext cx="5661662" cy="523220"/>
          </a:xfrm>
          <a:prstGeom prst="rect">
            <a:avLst/>
          </a:prstGeom>
          <a:solidFill>
            <a:schemeClr val="bg1"/>
          </a:solidFill>
          <a:ln>
            <a:solidFill>
              <a:schemeClr val="accent1"/>
            </a:solidFill>
          </a:ln>
        </p:spPr>
        <p:txBody>
          <a:bodyPr wrap="square" rtlCol="0">
            <a:spAutoFit/>
          </a:bodyPr>
          <a:lstStyle/>
          <a:p>
            <a:r>
              <a:rPr lang="en-US" sz="2800" b="1" dirty="0" smtClean="0">
                <a:solidFill>
                  <a:schemeClr val="tx1">
                    <a:lumMod val="85000"/>
                    <a:lumOff val="15000"/>
                  </a:schemeClr>
                </a:solidFill>
              </a:rPr>
              <a:t>Say/ wear/ go/ have/ see </a:t>
            </a:r>
            <a:endParaRPr lang="en-US" sz="2800" b="1" dirty="0">
              <a:solidFill>
                <a:schemeClr val="tx1">
                  <a:lumMod val="85000"/>
                  <a:lumOff val="15000"/>
                </a:schemeClr>
              </a:solidFill>
            </a:endParaRPr>
          </a:p>
        </p:txBody>
      </p:sp>
    </p:spTree>
    <p:extLst>
      <p:ext uri="{BB962C8B-B14F-4D97-AF65-F5344CB8AC3E}">
        <p14:creationId xmlns:p14="http://schemas.microsoft.com/office/powerpoint/2010/main" val="21446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22" y="569343"/>
            <a:ext cx="7421764" cy="719400"/>
          </a:xfrm>
          <a:prstGeom prst="rect">
            <a:avLst/>
          </a:prstGeom>
          <a:noFill/>
        </p:spPr>
        <p:txBody>
          <a:bodyPr wrap="square" rtlCol="0">
            <a:spAutoFit/>
          </a:bodyPr>
          <a:lstStyle/>
          <a:p>
            <a:r>
              <a:rPr lang="en-US" sz="4000" b="1" dirty="0" err="1">
                <a:solidFill>
                  <a:srgbClr val="FF0000"/>
                </a:solidFill>
                <a:latin typeface="Verdana"/>
                <a:cs typeface="Verdana"/>
              </a:rPr>
              <a:t>Dictogloss</a:t>
            </a:r>
            <a:endParaRPr lang="en-US" sz="4000" b="1" dirty="0">
              <a:solidFill>
                <a:srgbClr val="FF0000"/>
              </a:solidFill>
              <a:latin typeface="Verdana"/>
              <a:cs typeface="Verdana"/>
            </a:endParaRPr>
          </a:p>
        </p:txBody>
      </p:sp>
      <p:sp>
        <p:nvSpPr>
          <p:cNvPr id="4" name="TextBox 3"/>
          <p:cNvSpPr txBox="1"/>
          <p:nvPr/>
        </p:nvSpPr>
        <p:spPr>
          <a:xfrm>
            <a:off x="1566244" y="1700809"/>
            <a:ext cx="7267205" cy="4475071"/>
          </a:xfrm>
          <a:prstGeom prst="rect">
            <a:avLst/>
          </a:prstGeom>
          <a:noFill/>
        </p:spPr>
        <p:txBody>
          <a:bodyPr wrap="square" rtlCol="0">
            <a:spAutoFit/>
          </a:bodyPr>
          <a:lstStyle/>
          <a:p>
            <a:pPr marL="457200" indent="-457200">
              <a:lnSpc>
                <a:spcPct val="120000"/>
              </a:lnSpc>
              <a:buFont typeface="Arial"/>
              <a:buChar char="•"/>
            </a:pPr>
            <a:r>
              <a:rPr lang="en-GB" sz="2400" dirty="0">
                <a:solidFill>
                  <a:srgbClr val="000000"/>
                </a:solidFill>
              </a:rPr>
              <a:t>Read the text </a:t>
            </a:r>
            <a:r>
              <a:rPr lang="en-GB" sz="2400" dirty="0" smtClean="0">
                <a:solidFill>
                  <a:srgbClr val="000000"/>
                </a:solidFill>
              </a:rPr>
              <a:t>aloud at </a:t>
            </a:r>
            <a:r>
              <a:rPr lang="en-GB" sz="2400" dirty="0">
                <a:solidFill>
                  <a:srgbClr val="000000"/>
                </a:solidFill>
              </a:rPr>
              <a:t>normal speed </a:t>
            </a:r>
            <a:r>
              <a:rPr lang="mr-IN" sz="2400" dirty="0" smtClean="0">
                <a:solidFill>
                  <a:srgbClr val="000000"/>
                </a:solidFill>
              </a:rPr>
              <a:t>–</a:t>
            </a:r>
            <a:r>
              <a:rPr lang="en-GB" sz="2400" dirty="0" smtClean="0">
                <a:solidFill>
                  <a:srgbClr val="000000"/>
                </a:solidFill>
              </a:rPr>
              <a:t> students only listen</a:t>
            </a:r>
            <a:endParaRPr lang="en-GB" sz="2400" dirty="0">
              <a:solidFill>
                <a:srgbClr val="000000"/>
              </a:solidFill>
            </a:endParaRPr>
          </a:p>
          <a:p>
            <a:pPr marL="457200" indent="-457200">
              <a:lnSpc>
                <a:spcPct val="120000"/>
              </a:lnSpc>
              <a:buFont typeface="Arial"/>
              <a:buChar char="•"/>
            </a:pPr>
            <a:r>
              <a:rPr lang="en-GB" sz="2400" dirty="0">
                <a:solidFill>
                  <a:srgbClr val="000000"/>
                </a:solidFill>
              </a:rPr>
              <a:t>Read the text again – students write down key words</a:t>
            </a:r>
          </a:p>
          <a:p>
            <a:pPr marL="457200" indent="-457200">
              <a:lnSpc>
                <a:spcPct val="120000"/>
              </a:lnSpc>
              <a:buFont typeface="Arial"/>
              <a:buChar char="•"/>
            </a:pPr>
            <a:r>
              <a:rPr lang="en-GB" sz="2400" dirty="0">
                <a:solidFill>
                  <a:srgbClr val="000000"/>
                </a:solidFill>
              </a:rPr>
              <a:t>In pairs students reconstruct the text</a:t>
            </a:r>
          </a:p>
          <a:p>
            <a:pPr marL="457200" indent="-457200">
              <a:lnSpc>
                <a:spcPct val="120000"/>
              </a:lnSpc>
              <a:buFont typeface="Arial"/>
              <a:buChar char="•"/>
            </a:pPr>
            <a:r>
              <a:rPr lang="en-GB" sz="2400" dirty="0">
                <a:solidFill>
                  <a:srgbClr val="000000"/>
                </a:solidFill>
              </a:rPr>
              <a:t>Give them 30 seconds to ‘glance’ if needed</a:t>
            </a:r>
          </a:p>
          <a:p>
            <a:pPr marL="457200" indent="-457200">
              <a:lnSpc>
                <a:spcPct val="120000"/>
              </a:lnSpc>
              <a:buFont typeface="Arial"/>
              <a:buChar char="•"/>
            </a:pPr>
            <a:r>
              <a:rPr lang="en-GB" sz="2400" dirty="0">
                <a:solidFill>
                  <a:srgbClr val="000000"/>
                </a:solidFill>
              </a:rPr>
              <a:t>Elicit the text back &amp; feedback</a:t>
            </a:r>
          </a:p>
          <a:p>
            <a:pPr algn="just">
              <a:lnSpc>
                <a:spcPct val="130000"/>
              </a:lnSpc>
            </a:pPr>
            <a:endParaRPr lang="en-US" sz="3200" dirty="0">
              <a:solidFill>
                <a:srgbClr val="000000"/>
              </a:solidFill>
              <a:latin typeface="Verdana"/>
              <a:cs typeface="Verdana"/>
            </a:endParaRPr>
          </a:p>
          <a:p>
            <a:pPr algn="just">
              <a:lnSpc>
                <a:spcPct val="130000"/>
              </a:lnSpc>
            </a:pPr>
            <a:endParaRPr lang="en-US" sz="3200" dirty="0">
              <a:solidFill>
                <a:srgbClr val="000000"/>
              </a:solidFill>
              <a:latin typeface="Verdana"/>
              <a:cs typeface="Verdana"/>
            </a:endParaRPr>
          </a:p>
        </p:txBody>
      </p:sp>
      <p:sp>
        <p:nvSpPr>
          <p:cNvPr id="7" name="Rounded Rectangle 6"/>
          <p:cNvSpPr/>
          <p:nvPr/>
        </p:nvSpPr>
        <p:spPr bwMode="auto">
          <a:xfrm>
            <a:off x="972000" y="1288744"/>
            <a:ext cx="7956100" cy="4594472"/>
          </a:xfrm>
          <a:prstGeom prst="roundRect">
            <a:avLst>
              <a:gd name="adj" fmla="val 7781"/>
            </a:avLst>
          </a:prstGeom>
          <a:solidFill>
            <a:srgbClr val="CC4E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just" eaLnBrk="1" hangingPunct="1">
              <a:lnSpc>
                <a:spcPct val="130000"/>
              </a:lnSpc>
              <a:buClr>
                <a:srgbClr val="000000"/>
              </a:buClr>
              <a:buSzPct val="100000"/>
            </a:pPr>
            <a:r>
              <a:rPr lang="en-US" sz="2800" dirty="0">
                <a:solidFill>
                  <a:srgbClr val="000000"/>
                </a:solidFill>
                <a:latin typeface="Verdana"/>
                <a:cs typeface="Verdana"/>
              </a:rPr>
              <a:t>Young learners should write about what they have talked or read about; listening, speaking and reading activities can be used to prepare for writing. It is also key to develop writing skills to express ideas rather than just using writing to reinforce language points. </a:t>
            </a:r>
            <a:endParaRPr lang="en-US" sz="2800" dirty="0"/>
          </a:p>
        </p:txBody>
      </p:sp>
      <p:pic>
        <p:nvPicPr>
          <p:cNvPr id="5" name="Picture 4"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7714747" y="6093296"/>
            <a:ext cx="2186491" cy="772020"/>
          </a:xfrm>
          <a:prstGeom prst="rect">
            <a:avLst/>
          </a:prstGeom>
        </p:spPr>
      </p:pic>
      <p:pic>
        <p:nvPicPr>
          <p:cNvPr id="6" name="Picture 5"/>
          <p:cNvPicPr>
            <a:picLocks noChangeAspect="1"/>
          </p:cNvPicPr>
          <p:nvPr/>
        </p:nvPicPr>
        <p:blipFill rotWithShape="1">
          <a:blip r:embed="rId4" cstate="print">
            <a:clrChange>
              <a:clrFrom>
                <a:srgbClr val="FEFEFE">
                  <a:alpha val="5490"/>
                </a:srgbClr>
              </a:clrFrom>
              <a:clrTo>
                <a:srgbClr val="FEFEFE">
                  <a:alpha val="0"/>
                </a:srgbClr>
              </a:clrTo>
            </a:clrChange>
            <a:extLst>
              <a:ext uri="{28A0092B-C50C-407E-A947-70E740481C1C}">
                <a14:useLocalDpi xmlns:a14="http://schemas.microsoft.com/office/drawing/2010/main" val="0"/>
              </a:ext>
            </a:extLst>
          </a:blip>
          <a:srcRect r="19153"/>
          <a:stretch/>
        </p:blipFill>
        <p:spPr>
          <a:xfrm>
            <a:off x="8388040" y="145666"/>
            <a:ext cx="1080120" cy="1555143"/>
          </a:xfrm>
          <a:prstGeom prst="rect">
            <a:avLst/>
          </a:prstGeom>
        </p:spPr>
      </p:pic>
      <p:sp>
        <p:nvSpPr>
          <p:cNvPr id="2" name="Title 1"/>
          <p:cNvSpPr>
            <a:spLocks noGrp="1"/>
          </p:cNvSpPr>
          <p:nvPr>
            <p:ph type="title"/>
          </p:nvPr>
        </p:nvSpPr>
        <p:spPr/>
        <p:txBody>
          <a:bodyPr/>
          <a:lstStyle/>
          <a:p>
            <a:endParaRPr lang="en-US"/>
          </a:p>
        </p:txBody>
      </p:sp>
      <p:sp>
        <p:nvSpPr>
          <p:cNvPr id="8" name="Text Placeholder 7"/>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122619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linds(horizontal)">
                                      <p:cBhvr>
                                        <p:cTn id="23" dur="500"/>
                                        <p:tgtEl>
                                          <p:spTgt spid="4">
                                            <p:txEl>
                                              <p:pRg st="0" end="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blinds(horizontal)">
                                      <p:cBhvr>
                                        <p:cTn id="26" dur="500"/>
                                        <p:tgtEl>
                                          <p:spTgt spid="4">
                                            <p:txEl>
                                              <p:pRg st="1" end="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blinds(horizontal)">
                                      <p:cBhvr>
                                        <p:cTn id="29" dur="500"/>
                                        <p:tgtEl>
                                          <p:spTgt spid="4">
                                            <p:txEl>
                                              <p:pRg st="2" end="2"/>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linds(horizontal)">
                                      <p:cBhvr>
                                        <p:cTn id="32" dur="500"/>
                                        <p:tgtEl>
                                          <p:spTgt spid="4">
                                            <p:txEl>
                                              <p:pRg st="3" end="3"/>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blinds(horizontal)">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DL_SB3_023 alphab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44219" y="3022600"/>
            <a:ext cx="812800" cy="8128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68" y="0"/>
            <a:ext cx="990123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10000" b="94400" l="5749" r="93840"/>
                    </a14:imgEffect>
                  </a14:imgLayer>
                </a14:imgProps>
              </a:ext>
            </a:extLst>
          </a:blip>
          <a:stretch>
            <a:fillRect/>
          </a:stretch>
        </p:blipFill>
        <p:spPr>
          <a:xfrm>
            <a:off x="1788998" y="2516747"/>
            <a:ext cx="6407132" cy="3289082"/>
          </a:xfrm>
          <a:prstGeom prst="rect">
            <a:avLst/>
          </a:prstGeom>
        </p:spPr>
      </p:pic>
      <p:sp>
        <p:nvSpPr>
          <p:cNvPr id="7" name="Rectangle 6"/>
          <p:cNvSpPr/>
          <p:nvPr/>
        </p:nvSpPr>
        <p:spPr>
          <a:xfrm>
            <a:off x="1638533" y="1169845"/>
            <a:ext cx="6708062" cy="707886"/>
          </a:xfrm>
          <a:prstGeom prst="rect">
            <a:avLst/>
          </a:prstGeom>
          <a:solidFill>
            <a:schemeClr val="bg1">
              <a:alpha val="67000"/>
            </a:schemeClr>
          </a:solidFill>
          <a:ln w="34925">
            <a:solidFill>
              <a:schemeClr val="bg1"/>
            </a:solidFill>
          </a:ln>
        </p:spPr>
        <p:txBody>
          <a:bodyPr wrap="square">
            <a:spAutoFit/>
          </a:bodyPr>
          <a:lstStyle/>
          <a:p>
            <a:pPr algn="ctr"/>
            <a:r>
              <a:rPr lang="en-US" sz="4000" b="1" dirty="0" smtClean="0">
                <a:solidFill>
                  <a:schemeClr val="accent1">
                    <a:lumMod val="50000"/>
                  </a:schemeClr>
                </a:solidFill>
              </a:rPr>
              <a:t>Scaffolding </a:t>
            </a:r>
            <a:endParaRPr lang="en-US" sz="4000" b="1" dirty="0">
              <a:solidFill>
                <a:schemeClr val="accent1">
                  <a:lumMod val="50000"/>
                </a:schemeClr>
              </a:solidFill>
            </a:endParaRPr>
          </a:p>
        </p:txBody>
      </p:sp>
    </p:spTree>
    <p:extLst>
      <p:ext uri="{BB962C8B-B14F-4D97-AF65-F5344CB8AC3E}">
        <p14:creationId xmlns:p14="http://schemas.microsoft.com/office/powerpoint/2010/main" val="892866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5275" y="1478498"/>
            <a:ext cx="8585200" cy="388620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stretch>
            <a:fillRect/>
          </a:stretch>
        </p:blipFill>
        <p:spPr>
          <a:xfrm>
            <a:off x="2229301" y="2348086"/>
            <a:ext cx="6897699" cy="4216398"/>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3442" y="106184"/>
            <a:ext cx="2637796" cy="1372314"/>
          </a:xfrm>
          <a:prstGeom prst="rect">
            <a:avLst/>
          </a:prstGeom>
        </p:spPr>
      </p:pic>
    </p:spTree>
    <p:extLst>
      <p:ext uri="{BB962C8B-B14F-4D97-AF65-F5344CB8AC3E}">
        <p14:creationId xmlns:p14="http://schemas.microsoft.com/office/powerpoint/2010/main" val="55295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53033471"/>
              </p:ext>
            </p:extLst>
          </p:nvPr>
        </p:nvGraphicFramePr>
        <p:xfrm>
          <a:off x="630139" y="332656"/>
          <a:ext cx="8640960"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403945" y="358900"/>
            <a:ext cx="3312368" cy="830997"/>
          </a:xfrm>
          <a:prstGeom prst="rect">
            <a:avLst/>
          </a:prstGeom>
          <a:solidFill>
            <a:srgbClr val="CC4E33"/>
          </a:solidFill>
        </p:spPr>
        <p:txBody>
          <a:bodyPr wrap="square" rtlCol="0">
            <a:spAutoFit/>
          </a:bodyPr>
          <a:lstStyle/>
          <a:p>
            <a:pPr algn="ctr"/>
            <a:r>
              <a:rPr lang="en-US" sz="2400" b="1" dirty="0"/>
              <a:t>Processes &amp;  Strategies </a:t>
            </a:r>
          </a:p>
        </p:txBody>
      </p:sp>
      <p:pic>
        <p:nvPicPr>
          <p:cNvPr id="7" name="Picture 6" descr="Divisional_logo-01.png"/>
          <p:cNvPicPr>
            <a:picLocks noChangeAspect="1"/>
          </p:cNvPicPr>
          <p:nvPr/>
        </p:nvPicPr>
        <p:blipFill rotWithShape="1">
          <a:blip r:embed="rId8" cstate="print">
            <a:extLst>
              <a:ext uri="{28A0092B-C50C-407E-A947-70E740481C1C}">
                <a14:useLocalDpi xmlns:a14="http://schemas.microsoft.com/office/drawing/2010/main" val="0"/>
              </a:ext>
            </a:extLst>
          </a:blip>
          <a:srcRect r="7798"/>
          <a:stretch/>
        </p:blipFill>
        <p:spPr>
          <a:xfrm>
            <a:off x="7714747" y="6093296"/>
            <a:ext cx="2186491" cy="772020"/>
          </a:xfrm>
          <a:prstGeom prst="rect">
            <a:avLst/>
          </a:prstGeom>
        </p:spPr>
      </p:pic>
    </p:spTree>
    <p:extLst>
      <p:ext uri="{BB962C8B-B14F-4D97-AF65-F5344CB8AC3E}">
        <p14:creationId xmlns:p14="http://schemas.microsoft.com/office/powerpoint/2010/main" val="726951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9343" y="1367955"/>
            <a:ext cx="8629748" cy="4013406"/>
          </a:xfrm>
          <a:prstGeom prst="rect">
            <a:avLst/>
          </a:prstGeom>
          <a:noFill/>
        </p:spPr>
        <p:txBody>
          <a:bodyPr wrap="square" rtlCol="0">
            <a:spAutoFit/>
          </a:bodyPr>
          <a:lstStyle/>
          <a:p>
            <a:pPr algn="just">
              <a:lnSpc>
                <a:spcPct val="130000"/>
              </a:lnSpc>
            </a:pPr>
            <a:endParaRPr lang="en-US" sz="2800" dirty="0">
              <a:solidFill>
                <a:srgbClr val="000000"/>
              </a:solidFill>
              <a:latin typeface="Verdana"/>
              <a:cs typeface="Verdana"/>
            </a:endParaRPr>
          </a:p>
          <a:p>
            <a:pPr marL="457200" indent="-457200">
              <a:lnSpc>
                <a:spcPct val="130000"/>
              </a:lnSpc>
              <a:buFont typeface="Arial" charset="0"/>
              <a:buChar char="•"/>
            </a:pPr>
            <a:r>
              <a:rPr lang="en-US" sz="2800" dirty="0" smtClean="0">
                <a:solidFill>
                  <a:srgbClr val="000000"/>
                </a:solidFill>
                <a:latin typeface="Verdana"/>
                <a:cs typeface="Verdana"/>
              </a:rPr>
              <a:t>Give it plenty of </a:t>
            </a:r>
            <a:r>
              <a:rPr lang="en-US" sz="2800" b="1" dirty="0">
                <a:solidFill>
                  <a:srgbClr val="000000"/>
                </a:solidFill>
                <a:latin typeface="Verdana"/>
                <a:cs typeface="Verdana"/>
              </a:rPr>
              <a:t>T</a:t>
            </a:r>
            <a:r>
              <a:rPr lang="en-US" sz="2800" dirty="0" smtClean="0">
                <a:solidFill>
                  <a:srgbClr val="000000"/>
                </a:solidFill>
                <a:latin typeface="Verdana"/>
                <a:cs typeface="Verdana"/>
              </a:rPr>
              <a:t>ime </a:t>
            </a:r>
          </a:p>
          <a:p>
            <a:pPr marL="457200" indent="-457200">
              <a:lnSpc>
                <a:spcPct val="130000"/>
              </a:lnSpc>
              <a:buFont typeface="Arial" charset="0"/>
              <a:buChar char="•"/>
            </a:pPr>
            <a:r>
              <a:rPr lang="en-US" sz="2800" dirty="0" smtClean="0">
                <a:solidFill>
                  <a:srgbClr val="000000"/>
                </a:solidFill>
                <a:latin typeface="Verdana"/>
                <a:cs typeface="Verdana"/>
              </a:rPr>
              <a:t>Select appropriate </a:t>
            </a:r>
            <a:r>
              <a:rPr lang="en-US" sz="2800" b="1" dirty="0" smtClean="0">
                <a:solidFill>
                  <a:srgbClr val="000000"/>
                </a:solidFill>
                <a:latin typeface="Verdana"/>
                <a:cs typeface="Verdana"/>
              </a:rPr>
              <a:t>T</a:t>
            </a:r>
            <a:r>
              <a:rPr lang="en-US" sz="2800" dirty="0" smtClean="0">
                <a:solidFill>
                  <a:srgbClr val="000000"/>
                </a:solidFill>
                <a:latin typeface="Verdana"/>
                <a:cs typeface="Verdana"/>
              </a:rPr>
              <a:t>exts</a:t>
            </a:r>
          </a:p>
          <a:p>
            <a:pPr marL="457200" indent="-457200">
              <a:lnSpc>
                <a:spcPct val="130000"/>
              </a:lnSpc>
              <a:buFont typeface="Arial" charset="0"/>
              <a:buChar char="•"/>
            </a:pPr>
            <a:r>
              <a:rPr lang="en-US" sz="2800" b="1" dirty="0" smtClean="0">
                <a:solidFill>
                  <a:schemeClr val="tx1">
                    <a:lumMod val="85000"/>
                    <a:lumOff val="15000"/>
                  </a:schemeClr>
                </a:solidFill>
                <a:latin typeface="Verdana"/>
                <a:cs typeface="Verdana"/>
              </a:rPr>
              <a:t>T</a:t>
            </a:r>
            <a:r>
              <a:rPr lang="en-US" sz="2800" dirty="0" smtClean="0">
                <a:solidFill>
                  <a:srgbClr val="000000"/>
                </a:solidFill>
                <a:latin typeface="Verdana"/>
                <a:cs typeface="Verdana"/>
              </a:rPr>
              <a:t>each reading &amp; writing explicitly</a:t>
            </a:r>
          </a:p>
          <a:p>
            <a:pPr marL="457200" indent="-457200">
              <a:lnSpc>
                <a:spcPct val="130000"/>
              </a:lnSpc>
              <a:buFont typeface="Arial" charset="0"/>
              <a:buChar char="•"/>
            </a:pPr>
            <a:r>
              <a:rPr lang="en-US" sz="2800" dirty="0">
                <a:solidFill>
                  <a:srgbClr val="000000"/>
                </a:solidFill>
                <a:latin typeface="Verdana"/>
                <a:cs typeface="Verdana"/>
              </a:rPr>
              <a:t>U</a:t>
            </a:r>
            <a:r>
              <a:rPr lang="en-US" sz="2800" dirty="0" smtClean="0">
                <a:solidFill>
                  <a:srgbClr val="000000"/>
                </a:solidFill>
                <a:latin typeface="Verdana"/>
                <a:cs typeface="Verdana"/>
              </a:rPr>
              <a:t>se </a:t>
            </a:r>
            <a:r>
              <a:rPr lang="en-US" sz="2800" b="1" dirty="0" smtClean="0">
                <a:solidFill>
                  <a:srgbClr val="000000"/>
                </a:solidFill>
                <a:latin typeface="Verdana"/>
                <a:cs typeface="Verdana"/>
              </a:rPr>
              <a:t>T</a:t>
            </a:r>
            <a:r>
              <a:rPr lang="en-US" sz="2800" dirty="0" smtClean="0">
                <a:solidFill>
                  <a:srgbClr val="000000"/>
                </a:solidFill>
                <a:latin typeface="Verdana"/>
                <a:cs typeface="Verdana"/>
              </a:rPr>
              <a:t>alk to </a:t>
            </a:r>
            <a:r>
              <a:rPr lang="en-US" sz="2800" i="1" dirty="0" smtClean="0">
                <a:solidFill>
                  <a:srgbClr val="000000"/>
                </a:solidFill>
                <a:latin typeface="Verdana"/>
                <a:cs typeface="Verdana"/>
              </a:rPr>
              <a:t>think aloud </a:t>
            </a:r>
            <a:r>
              <a:rPr lang="en-US" sz="2800" dirty="0" smtClean="0">
                <a:solidFill>
                  <a:srgbClr val="000000"/>
                </a:solidFill>
                <a:latin typeface="Verdana"/>
                <a:cs typeface="Verdana"/>
              </a:rPr>
              <a:t>&amp; model</a:t>
            </a:r>
          </a:p>
          <a:p>
            <a:pPr marL="457200" indent="-457200">
              <a:lnSpc>
                <a:spcPct val="130000"/>
              </a:lnSpc>
              <a:buFont typeface="Arial" charset="0"/>
              <a:buChar char="•"/>
            </a:pPr>
            <a:r>
              <a:rPr lang="en-US" sz="2800" dirty="0" smtClean="0">
                <a:solidFill>
                  <a:srgbClr val="000000"/>
                </a:solidFill>
                <a:latin typeface="Verdana"/>
                <a:cs typeface="Verdana"/>
              </a:rPr>
              <a:t>Are selective with </a:t>
            </a:r>
            <a:r>
              <a:rPr lang="en-US" sz="2800" b="1" dirty="0" smtClean="0">
                <a:solidFill>
                  <a:srgbClr val="000000"/>
                </a:solidFill>
                <a:latin typeface="Verdana"/>
                <a:cs typeface="Verdana"/>
              </a:rPr>
              <a:t>T</a:t>
            </a:r>
            <a:r>
              <a:rPr lang="en-US" sz="2800" dirty="0" smtClean="0">
                <a:solidFill>
                  <a:srgbClr val="000000"/>
                </a:solidFill>
                <a:latin typeface="Verdana"/>
                <a:cs typeface="Verdana"/>
              </a:rPr>
              <a:t>asks: less can be more</a:t>
            </a:r>
          </a:p>
          <a:p>
            <a:pPr marL="457200" indent="-457200">
              <a:lnSpc>
                <a:spcPct val="130000"/>
              </a:lnSpc>
              <a:buFont typeface="Arial" charset="0"/>
              <a:buChar char="•"/>
            </a:pPr>
            <a:r>
              <a:rPr lang="en-US" sz="2800" b="1" dirty="0" smtClean="0">
                <a:solidFill>
                  <a:srgbClr val="000000"/>
                </a:solidFill>
                <a:latin typeface="Verdana"/>
                <a:cs typeface="Verdana"/>
              </a:rPr>
              <a:t>T</a:t>
            </a:r>
            <a:r>
              <a:rPr lang="en-US" sz="2800" dirty="0" smtClean="0">
                <a:solidFill>
                  <a:srgbClr val="000000"/>
                </a:solidFill>
                <a:latin typeface="Verdana"/>
                <a:cs typeface="Verdana"/>
              </a:rPr>
              <a:t>est for </a:t>
            </a:r>
            <a:r>
              <a:rPr lang="en-US" sz="2800" dirty="0" smtClean="0">
                <a:solidFill>
                  <a:srgbClr val="000000"/>
                </a:solidFill>
                <a:latin typeface="Verdana"/>
                <a:cs typeface="Verdana"/>
              </a:rPr>
              <a:t>progress </a:t>
            </a:r>
            <a:r>
              <a:rPr lang="en-US" sz="2800" b="1" dirty="0" smtClean="0">
                <a:solidFill>
                  <a:srgbClr val="000000"/>
                </a:solidFill>
                <a:latin typeface="Verdana"/>
                <a:cs typeface="Verdana"/>
              </a:rPr>
              <a:t>and</a:t>
            </a:r>
            <a:r>
              <a:rPr lang="en-US" sz="2800" dirty="0" smtClean="0">
                <a:solidFill>
                  <a:srgbClr val="000000"/>
                </a:solidFill>
                <a:latin typeface="Verdana"/>
                <a:cs typeface="Verdana"/>
              </a:rPr>
              <a:t> </a:t>
            </a:r>
            <a:r>
              <a:rPr lang="en-US" sz="2800" dirty="0" smtClean="0">
                <a:solidFill>
                  <a:srgbClr val="000000"/>
                </a:solidFill>
                <a:latin typeface="Verdana"/>
                <a:cs typeface="Verdana"/>
              </a:rPr>
              <a:t>to identify next steps</a:t>
            </a:r>
            <a:endParaRPr lang="en-US" sz="2800" dirty="0">
              <a:solidFill>
                <a:srgbClr val="000000"/>
              </a:solidFill>
              <a:latin typeface="Verdana"/>
              <a:cs typeface="Verdana"/>
            </a:endParaRPr>
          </a:p>
        </p:txBody>
      </p:sp>
      <p:sp>
        <p:nvSpPr>
          <p:cNvPr id="2" name="Title 1"/>
          <p:cNvSpPr>
            <a:spLocks noGrp="1"/>
          </p:cNvSpPr>
          <p:nvPr>
            <p:ph type="title"/>
          </p:nvPr>
        </p:nvSpPr>
        <p:spPr>
          <a:xfrm>
            <a:off x="724619" y="569343"/>
            <a:ext cx="8203481" cy="195361"/>
          </a:xfrm>
        </p:spPr>
        <p:txBody>
          <a:bodyPr/>
          <a:lstStyle/>
          <a:p>
            <a:r>
              <a:rPr lang="en-US" sz="3600" dirty="0" smtClean="0"/>
              <a:t>Effective teachers of literacy</a:t>
            </a:r>
            <a:endParaRPr lang="en-US" sz="3600" dirty="0"/>
          </a:p>
        </p:txBody>
      </p:sp>
      <p:pic>
        <p:nvPicPr>
          <p:cNvPr id="9" name="Picture 8"/>
          <p:cNvPicPr>
            <a:picLocks noChangeAspect="1"/>
          </p:cNvPicPr>
          <p:nvPr/>
        </p:nvPicPr>
        <p:blipFill>
          <a:blip r:embed="rId3"/>
          <a:stretch>
            <a:fillRect/>
          </a:stretch>
        </p:blipFill>
        <p:spPr>
          <a:xfrm>
            <a:off x="7549760" y="1367955"/>
            <a:ext cx="1378340" cy="1378340"/>
          </a:xfrm>
          <a:prstGeom prst="rect">
            <a:avLst/>
          </a:prstGeom>
        </p:spPr>
      </p:pic>
      <p:pic>
        <p:nvPicPr>
          <p:cNvPr id="5" name="Picture 4" descr="Divisional_logo-01.png"/>
          <p:cNvPicPr>
            <a:picLocks noChangeAspect="1"/>
          </p:cNvPicPr>
          <p:nvPr/>
        </p:nvPicPr>
        <p:blipFill rotWithShape="1">
          <a:blip r:embed="rId4"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Tree>
    <p:extLst>
      <p:ext uri="{BB962C8B-B14F-4D97-AF65-F5344CB8AC3E}">
        <p14:creationId xmlns:p14="http://schemas.microsoft.com/office/powerpoint/2010/main" val="147606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linds(horizontal)">
                                      <p:cBhvr>
                                        <p:cTn id="13" dur="500"/>
                                        <p:tgtEl>
                                          <p:spTgt spid="4">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blinds(horizontal)">
                                      <p:cBhvr>
                                        <p:cTn id="16" dur="500"/>
                                        <p:tgtEl>
                                          <p:spTgt spid="4">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blinds(horizontal)">
                                      <p:cBhvr>
                                        <p:cTn id="19" dur="500"/>
                                        <p:tgtEl>
                                          <p:spTgt spid="4">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300"/>
          <p:cNvSpPr/>
          <p:nvPr/>
        </p:nvSpPr>
        <p:spPr>
          <a:xfrm>
            <a:off x="1293019" y="2372317"/>
            <a:ext cx="1722960" cy="1676489"/>
          </a:xfrm>
          <a:prstGeom prst="ellipse">
            <a:avLst/>
          </a:prstGeom>
          <a:solidFill>
            <a:srgbClr val="C00000"/>
          </a:solidFill>
          <a:ln w="12700" cap="flat">
            <a:noFill/>
            <a:miter lim="400000"/>
          </a:ln>
          <a:effectLst/>
        </p:spPr>
        <p:txBody>
          <a:bodyPr wrap="square" lIns="0" tIns="0" rIns="0" bIns="0" numCol="1" anchor="ctr">
            <a:noAutofit/>
          </a:bodyPr>
          <a:lstStyle/>
          <a:p>
            <a:pPr lvl="0" algn="ctr"/>
            <a:endParaRPr/>
          </a:p>
        </p:txBody>
      </p:sp>
      <p:sp>
        <p:nvSpPr>
          <p:cNvPr id="5" name="TextBox 4"/>
          <p:cNvSpPr txBox="1"/>
          <p:nvPr/>
        </p:nvSpPr>
        <p:spPr>
          <a:xfrm>
            <a:off x="1445419" y="2970340"/>
            <a:ext cx="136314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latinLnBrk="1" hangingPunct="0"/>
            <a:r>
              <a:rPr lang="en-US" altLang="zh-CN" sz="2400" dirty="0" smtClean="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sym typeface="Calibri"/>
              </a:rPr>
              <a:t>Session</a:t>
            </a:r>
            <a:endParaRPr lang="zh-CN" altLang="en-US" sz="2400" b="1" dirty="0">
              <a:solidFill>
                <a:srgbClr val="FFFFFF"/>
              </a:solidFill>
              <a:uFill>
                <a:solidFill>
                  <a:srgbClr val="000000"/>
                </a:solidFill>
              </a:uFill>
              <a:latin typeface="Verdana" panose="020B0604030504040204" pitchFamily="34" charset="0"/>
              <a:cs typeface="Verdana" panose="020B0604030504040204" pitchFamily="34" charset="0"/>
              <a:sym typeface="Calibri"/>
            </a:endParaRPr>
          </a:p>
        </p:txBody>
      </p:sp>
      <p:grpSp>
        <p:nvGrpSpPr>
          <p:cNvPr id="6" name="Group 3299"/>
          <p:cNvGrpSpPr/>
          <p:nvPr/>
        </p:nvGrpSpPr>
        <p:grpSpPr>
          <a:xfrm>
            <a:off x="3555151" y="637697"/>
            <a:ext cx="4491812" cy="2414872"/>
            <a:chOff x="-17768" y="-183983"/>
            <a:chExt cx="2242927" cy="1407011"/>
          </a:xfrm>
          <a:solidFill>
            <a:srgbClr val="4E4E4E"/>
          </a:solidFill>
        </p:grpSpPr>
        <p:sp>
          <p:nvSpPr>
            <p:cNvPr id="7" name="Shape 3296"/>
            <p:cNvSpPr/>
            <p:nvPr/>
          </p:nvSpPr>
          <p:spPr>
            <a:xfrm rot="16200000" flipH="1">
              <a:off x="1226931" y="-215285"/>
              <a:ext cx="966925" cy="1029530"/>
            </a:xfrm>
            <a:prstGeom prst="round2DiagRect">
              <a:avLst>
                <a:gd name="adj1" fmla="val 26905"/>
                <a:gd name="adj2" fmla="val 0"/>
              </a:avLst>
            </a:prstGeom>
            <a:grpFill/>
            <a:ln w="12700" cap="flat">
              <a:noFill/>
              <a:miter lim="400000"/>
            </a:ln>
            <a:effectLst/>
          </p:spPr>
          <p:txBody>
            <a:bodyPr wrap="square" lIns="0" tIns="0" rIns="0" bIns="0" numCol="1" anchor="ctr">
              <a:noAutofit/>
            </a:bodyPr>
            <a:lstStyle/>
            <a:p>
              <a:pPr lvl="0" algn="ctr"/>
              <a:endParaRPr/>
            </a:p>
          </p:txBody>
        </p:sp>
        <p:sp>
          <p:nvSpPr>
            <p:cNvPr id="8" name="Shape 3297"/>
            <p:cNvSpPr/>
            <p:nvPr/>
          </p:nvSpPr>
          <p:spPr>
            <a:xfrm flipV="1">
              <a:off x="-17768" y="707880"/>
              <a:ext cx="1083570" cy="515148"/>
            </a:xfrm>
            <a:prstGeom prst="line">
              <a:avLst/>
            </a:prstGeom>
            <a:grpFill/>
            <a:ln w="6350" cap="flat">
              <a:solidFill>
                <a:srgbClr val="BFBFBF"/>
              </a:solidFill>
              <a:prstDash val="solid"/>
              <a:round/>
              <a:tailEnd type="oval" w="med" len="med"/>
            </a:ln>
            <a:effectLst/>
          </p:spPr>
          <p:txBody>
            <a:bodyPr wrap="square" lIns="0" tIns="0" rIns="0" bIns="0" numCol="1" anchor="t">
              <a:noAutofit/>
            </a:bodyPr>
            <a:lstStyle/>
            <a:p>
              <a:pPr lvl="0">
                <a:defRPr sz="1200">
                  <a:uFillTx/>
                  <a:latin typeface="+mj-lt"/>
                  <a:ea typeface="+mj-ea"/>
                  <a:cs typeface="+mj-cs"/>
                  <a:sym typeface="Helvetica"/>
                </a:defRPr>
              </a:pPr>
              <a:endParaRPr sz="1200"/>
            </a:p>
          </p:txBody>
        </p:sp>
      </p:grpSp>
      <p:grpSp>
        <p:nvGrpSpPr>
          <p:cNvPr id="12" name="Group 3316"/>
          <p:cNvGrpSpPr/>
          <p:nvPr/>
        </p:nvGrpSpPr>
        <p:grpSpPr>
          <a:xfrm>
            <a:off x="3469399" y="2510342"/>
            <a:ext cx="4505558" cy="1632797"/>
            <a:chOff x="0" y="25402"/>
            <a:chExt cx="2024129" cy="1079040"/>
          </a:xfrm>
          <a:solidFill>
            <a:srgbClr val="4E4E4E"/>
          </a:solidFill>
        </p:grpSpPr>
        <p:sp>
          <p:nvSpPr>
            <p:cNvPr id="13" name="Shape 3310"/>
            <p:cNvSpPr/>
            <p:nvPr/>
          </p:nvSpPr>
          <p:spPr>
            <a:xfrm rot="16200000" flipH="1">
              <a:off x="1042469" y="122781"/>
              <a:ext cx="1079040" cy="884281"/>
            </a:xfrm>
            <a:prstGeom prst="round2DiagRect">
              <a:avLst>
                <a:gd name="adj1" fmla="val 30212"/>
                <a:gd name="adj2" fmla="val 0"/>
              </a:avLst>
            </a:prstGeom>
            <a:grpFill/>
            <a:ln w="12700" cap="flat">
              <a:noFill/>
              <a:miter lim="400000"/>
            </a:ln>
            <a:effectLst/>
          </p:spPr>
          <p:txBody>
            <a:bodyPr wrap="square" lIns="0" tIns="0" rIns="0" bIns="0" numCol="1" anchor="ctr">
              <a:noAutofit/>
            </a:bodyPr>
            <a:lstStyle/>
            <a:p>
              <a:pPr lvl="0" algn="ctr"/>
              <a:endParaRPr/>
            </a:p>
          </p:txBody>
        </p:sp>
        <p:sp>
          <p:nvSpPr>
            <p:cNvPr id="14" name="Shape 3311"/>
            <p:cNvSpPr/>
            <p:nvPr/>
          </p:nvSpPr>
          <p:spPr>
            <a:xfrm>
              <a:off x="0" y="491345"/>
              <a:ext cx="1036566" cy="12897"/>
            </a:xfrm>
            <a:prstGeom prst="line">
              <a:avLst/>
            </a:prstGeom>
            <a:grpFill/>
            <a:ln w="6350" cap="flat">
              <a:solidFill>
                <a:srgbClr val="BFBFBF"/>
              </a:solidFill>
              <a:prstDash val="solid"/>
              <a:round/>
              <a:tailEnd type="oval" w="med" len="med"/>
            </a:ln>
            <a:effectLst/>
          </p:spPr>
          <p:txBody>
            <a:bodyPr wrap="square" lIns="0" tIns="0" rIns="0" bIns="0" numCol="1" anchor="t">
              <a:noAutofit/>
            </a:bodyPr>
            <a:lstStyle/>
            <a:p>
              <a:pPr lvl="0">
                <a:defRPr sz="1200">
                  <a:uFillTx/>
                  <a:latin typeface="+mj-lt"/>
                  <a:ea typeface="+mj-ea"/>
                  <a:cs typeface="+mj-cs"/>
                  <a:sym typeface="Helvetica"/>
                </a:defRPr>
              </a:pPr>
              <a:endParaRPr sz="1200"/>
            </a:p>
          </p:txBody>
        </p:sp>
      </p:grpSp>
      <p:grpSp>
        <p:nvGrpSpPr>
          <p:cNvPr id="19" name="Group 3329"/>
          <p:cNvGrpSpPr/>
          <p:nvPr/>
        </p:nvGrpSpPr>
        <p:grpSpPr>
          <a:xfrm>
            <a:off x="3555152" y="3830446"/>
            <a:ext cx="4448874" cy="2130096"/>
            <a:chOff x="-1" y="0"/>
            <a:chExt cx="2306666" cy="1281185"/>
          </a:xfrm>
          <a:solidFill>
            <a:srgbClr val="4E4E4E"/>
          </a:solidFill>
        </p:grpSpPr>
        <p:sp>
          <p:nvSpPr>
            <p:cNvPr id="20" name="Shape 3326"/>
            <p:cNvSpPr/>
            <p:nvPr/>
          </p:nvSpPr>
          <p:spPr>
            <a:xfrm rot="5400000" flipH="1">
              <a:off x="1279286" y="253807"/>
              <a:ext cx="977653" cy="1077104"/>
            </a:xfrm>
            <a:prstGeom prst="round2DiagRect">
              <a:avLst>
                <a:gd name="adj1" fmla="val 23936"/>
                <a:gd name="adj2" fmla="val 0"/>
              </a:avLst>
            </a:prstGeom>
            <a:grpFill/>
            <a:ln w="12700" cap="flat">
              <a:noFill/>
              <a:miter lim="400000"/>
            </a:ln>
            <a:effectLst/>
          </p:spPr>
          <p:txBody>
            <a:bodyPr wrap="square" lIns="0" tIns="0" rIns="0" bIns="0" numCol="1" anchor="ctr">
              <a:noAutofit/>
            </a:bodyPr>
            <a:lstStyle/>
            <a:p>
              <a:pPr lvl="0" algn="ctr"/>
              <a:endParaRPr/>
            </a:p>
          </p:txBody>
        </p:sp>
        <p:sp>
          <p:nvSpPr>
            <p:cNvPr id="21" name="Shape 3327"/>
            <p:cNvSpPr/>
            <p:nvPr/>
          </p:nvSpPr>
          <p:spPr>
            <a:xfrm>
              <a:off x="-1" y="0"/>
              <a:ext cx="1065802" cy="413737"/>
            </a:xfrm>
            <a:prstGeom prst="line">
              <a:avLst/>
            </a:prstGeom>
            <a:grpFill/>
            <a:ln w="6350" cap="flat">
              <a:solidFill>
                <a:srgbClr val="BFBFBF"/>
              </a:solidFill>
              <a:prstDash val="solid"/>
              <a:round/>
              <a:tailEnd type="oval" w="med" len="med"/>
            </a:ln>
            <a:effectLst/>
          </p:spPr>
          <p:txBody>
            <a:bodyPr wrap="square" lIns="0" tIns="0" rIns="0" bIns="0" numCol="1" anchor="t">
              <a:noAutofit/>
            </a:bodyPr>
            <a:lstStyle/>
            <a:p>
              <a:pPr lvl="0">
                <a:defRPr sz="1200">
                  <a:uFillTx/>
                  <a:latin typeface="+mj-lt"/>
                  <a:ea typeface="+mj-ea"/>
                  <a:cs typeface="+mj-cs"/>
                  <a:sym typeface="Helvetica"/>
                </a:defRPr>
              </a:pPr>
              <a:endParaRPr sz="1200"/>
            </a:p>
          </p:txBody>
        </p:sp>
      </p:grpSp>
      <p:sp>
        <p:nvSpPr>
          <p:cNvPr id="23" name="TextBox 22"/>
          <p:cNvSpPr txBox="1"/>
          <p:nvPr/>
        </p:nvSpPr>
        <p:spPr>
          <a:xfrm>
            <a:off x="6102746" y="922732"/>
            <a:ext cx="1773763"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latinLnBrk="1" hangingPunct="0"/>
            <a:r>
              <a:rPr lang="en-US" altLang="zh-CN" sz="2400" b="1" dirty="0" smtClean="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rPr>
              <a:t>Over to </a:t>
            </a:r>
          </a:p>
          <a:p>
            <a:pPr algn="ctr" defTabSz="457200" latinLnBrk="1" hangingPunct="0"/>
            <a:r>
              <a:rPr lang="en-US" altLang="zh-CN" sz="2400" b="1" dirty="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sym typeface="Calibri"/>
              </a:rPr>
              <a:t>y</a:t>
            </a:r>
            <a:r>
              <a:rPr lang="en-US" altLang="zh-CN" sz="2400" b="1" dirty="0" smtClean="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sym typeface="Calibri"/>
              </a:rPr>
              <a:t>ou</a:t>
            </a:r>
            <a:r>
              <a:rPr lang="mr-IN" altLang="zh-CN" sz="2400" b="1" dirty="0" smtClean="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sym typeface="Calibri"/>
              </a:rPr>
              <a:t>…</a:t>
            </a:r>
            <a:endParaRPr lang="zh-CN" altLang="en-US" sz="2400" b="1" dirty="0">
              <a:solidFill>
                <a:srgbClr val="FFFFFF"/>
              </a:solidFill>
              <a:uFill>
                <a:solidFill>
                  <a:srgbClr val="000000"/>
                </a:solidFill>
              </a:uFill>
              <a:latin typeface="Verdana" panose="020B0604030504040204" pitchFamily="34" charset="0"/>
              <a:cs typeface="Verdana" panose="020B0604030504040204" pitchFamily="34" charset="0"/>
              <a:sym typeface="Calibri"/>
            </a:endParaRPr>
          </a:p>
        </p:txBody>
      </p:sp>
      <p:sp>
        <p:nvSpPr>
          <p:cNvPr id="24" name="TextBox 23"/>
          <p:cNvSpPr txBox="1"/>
          <p:nvPr/>
        </p:nvSpPr>
        <p:spPr>
          <a:xfrm>
            <a:off x="6044388" y="2768143"/>
            <a:ext cx="1872209"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latinLnBrk="1" hangingPunct="0"/>
            <a:r>
              <a:rPr lang="en-US" altLang="zh-CN" sz="2400" b="1" dirty="0" smtClean="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sym typeface="Calibri"/>
              </a:rPr>
              <a:t>What </a:t>
            </a:r>
          </a:p>
          <a:p>
            <a:pPr algn="ctr" defTabSz="457200" latinLnBrk="1" hangingPunct="0"/>
            <a:r>
              <a:rPr lang="en-US" altLang="zh-CN" sz="2400" b="1" dirty="0" smtClean="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sym typeface="Calibri"/>
              </a:rPr>
              <a:t>&amp; </a:t>
            </a:r>
          </a:p>
          <a:p>
            <a:pPr algn="ctr" defTabSz="457200" latinLnBrk="1" hangingPunct="0"/>
            <a:r>
              <a:rPr lang="en-US" altLang="zh-CN" sz="2400" b="1" dirty="0" smtClean="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sym typeface="Calibri"/>
              </a:rPr>
              <a:t>why? </a:t>
            </a:r>
            <a:endParaRPr lang="zh-CN" altLang="en-US" sz="2400" b="1" dirty="0">
              <a:solidFill>
                <a:srgbClr val="FFFFFF"/>
              </a:solidFill>
              <a:uFill>
                <a:solidFill>
                  <a:srgbClr val="000000"/>
                </a:solidFill>
              </a:uFill>
              <a:latin typeface="Verdana" panose="020B0604030504040204" pitchFamily="34" charset="0"/>
              <a:cs typeface="Verdana" panose="020B0604030504040204" pitchFamily="34" charset="0"/>
              <a:sym typeface="Calibri"/>
            </a:endParaRPr>
          </a:p>
        </p:txBody>
      </p:sp>
      <p:sp>
        <p:nvSpPr>
          <p:cNvPr id="25" name="TextBox 24"/>
          <p:cNvSpPr txBox="1"/>
          <p:nvPr/>
        </p:nvSpPr>
        <p:spPr>
          <a:xfrm>
            <a:off x="5921382" y="4538854"/>
            <a:ext cx="2125580"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latinLnBrk="1" hangingPunct="0"/>
            <a:r>
              <a:rPr lang="en-US" altLang="zh-CN" sz="2400" b="1" dirty="0" smtClean="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rPr>
              <a:t>The </a:t>
            </a:r>
          </a:p>
          <a:p>
            <a:pPr algn="ctr" defTabSz="457200" latinLnBrk="1" hangingPunct="0"/>
            <a:r>
              <a:rPr lang="en-US" altLang="zh-CN" sz="2400" b="1" dirty="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rPr>
              <a:t>j</a:t>
            </a:r>
            <a:r>
              <a:rPr lang="en-US" altLang="zh-CN" sz="2400" b="1" dirty="0" smtClean="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rPr>
              <a:t>ourney-</a:t>
            </a:r>
          </a:p>
          <a:p>
            <a:pPr algn="ctr" defTabSz="457200" latinLnBrk="1" hangingPunct="0"/>
            <a:r>
              <a:rPr lang="en-US" altLang="zh-CN" sz="2400" b="1" dirty="0" smtClean="0">
                <a:solidFill>
                  <a:srgbClr val="FFFFFF"/>
                </a:solidFill>
                <a:uFill>
                  <a:solidFill>
                    <a:srgbClr val="000000"/>
                  </a:solidFill>
                </a:uFill>
                <a:latin typeface="Verdana" panose="020B0604030504040204" pitchFamily="34" charset="0"/>
                <a:ea typeface="Verdana" panose="020B0604030504040204" pitchFamily="34" charset="0"/>
                <a:cs typeface="Verdana" panose="020B0604030504040204" pitchFamily="34" charset="0"/>
              </a:rPr>
              <a:t>How? </a:t>
            </a:r>
            <a:endParaRPr lang="zh-CN" altLang="en-US" sz="2400" b="1" dirty="0">
              <a:solidFill>
                <a:srgbClr val="FFFFFF"/>
              </a:solidFill>
              <a:uFill>
                <a:solidFill>
                  <a:srgbClr val="000000"/>
                </a:solidFill>
              </a:uFill>
              <a:latin typeface="Verdana" panose="020B0604030504040204" pitchFamily="34" charset="0"/>
              <a:cs typeface="Verdana" panose="020B0604030504040204" pitchFamily="34" charset="0"/>
              <a:sym typeface="Calibri"/>
            </a:endParaRPr>
          </a:p>
        </p:txBody>
      </p:sp>
      <p:pic>
        <p:nvPicPr>
          <p:cNvPr id="16" name="Picture 15"/>
          <p:cNvPicPr>
            <a:picLocks noChangeAspect="1"/>
          </p:cNvPicPr>
          <p:nvPr/>
        </p:nvPicPr>
        <p:blipFill rotWithShape="1">
          <a:blip r:embed="rId3" cstate="print">
            <a:clrChange>
              <a:clrFrom>
                <a:srgbClr val="FEFEFE">
                  <a:alpha val="5490"/>
                </a:srgbClr>
              </a:clrFrom>
              <a:clrTo>
                <a:srgbClr val="FEFEFE">
                  <a:alpha val="0"/>
                </a:srgbClr>
              </a:clrTo>
            </a:clrChange>
            <a:extLst>
              <a:ext uri="{28A0092B-C50C-407E-A947-70E740481C1C}">
                <a14:useLocalDpi xmlns:a14="http://schemas.microsoft.com/office/drawing/2010/main" val="0"/>
              </a:ext>
            </a:extLst>
          </a:blip>
          <a:srcRect r="19153"/>
          <a:stretch/>
        </p:blipFill>
        <p:spPr>
          <a:xfrm>
            <a:off x="-485463" y="-376431"/>
            <a:ext cx="4445658" cy="6858000"/>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883425362"/>
              </p:ext>
            </p:extLst>
          </p:nvPr>
        </p:nvGraphicFramePr>
        <p:xfrm>
          <a:off x="10662249" y="937288"/>
          <a:ext cx="3105505" cy="4907460"/>
        </p:xfrm>
        <a:graphic>
          <a:graphicData uri="http://schemas.openxmlformats.org/drawingml/2006/table">
            <a:tbl>
              <a:tblPr firstRow="1" firstCol="1" bandRow="1"/>
              <a:tblGrid>
                <a:gridCol w="3105505"/>
              </a:tblGrid>
              <a:tr h="735864">
                <a:tc>
                  <a:txBody>
                    <a:bodyPr/>
                    <a:lstStyle/>
                    <a:p>
                      <a:pPr marL="0" marR="0" algn="ctr">
                        <a:lnSpc>
                          <a:spcPct val="115000"/>
                        </a:lnSpc>
                        <a:spcBef>
                          <a:spcPts val="0"/>
                        </a:spcBef>
                        <a:spcAft>
                          <a:spcPts val="0"/>
                        </a:spcAft>
                      </a:pPr>
                      <a:r>
                        <a:rPr lang="en-US" sz="2400" b="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Over to</a:t>
                      </a:r>
                      <a:r>
                        <a:rPr lang="en-US" sz="2400" b="1" baseline="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you</a:t>
                      </a:r>
                      <a:endParaRPr lang="en-US" sz="24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0728" marR="607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r>
              <a:tr h="792469">
                <a:tc>
                  <a:txBody>
                    <a:bodyPr/>
                    <a:lstStyle/>
                    <a:p>
                      <a:pPr marL="0" marR="0" algn="ctr">
                        <a:lnSpc>
                          <a:spcPct val="115000"/>
                        </a:lnSpc>
                        <a:spcBef>
                          <a:spcPts val="0"/>
                        </a:spcBef>
                        <a:spcAft>
                          <a:spcPts val="0"/>
                        </a:spcAft>
                      </a:pPr>
                      <a:r>
                        <a:rPr lang="en-US" sz="2400" b="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Literacy is…</a:t>
                      </a:r>
                      <a:endParaRPr lang="en-US" sz="24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0728" marR="607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r>
              <a:tr h="792469">
                <a:tc>
                  <a:txBody>
                    <a:bodyPr/>
                    <a:lstStyle/>
                    <a:p>
                      <a:pPr marL="0" marR="0" algn="ctr">
                        <a:lnSpc>
                          <a:spcPct val="115000"/>
                        </a:lnSpc>
                        <a:spcBef>
                          <a:spcPts val="0"/>
                        </a:spcBef>
                        <a:spcAft>
                          <a:spcPts val="0"/>
                        </a:spcAft>
                      </a:pPr>
                      <a:r>
                        <a:rPr lang="en-US" sz="2400" b="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The journey</a:t>
                      </a:r>
                    </a:p>
                  </a:txBody>
                  <a:tcPr marL="60728" marR="607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r>
              <a:tr h="11236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Upgrading</a:t>
                      </a:r>
                      <a:r>
                        <a:rPr lang="en-US" sz="2400" b="1" baseline="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baseline="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0728" marR="607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r>
              <a:tr h="11236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Comment</a:t>
                      </a:r>
                      <a:r>
                        <a:rPr lang="en-US" sz="2400" b="1" baseline="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&amp; questions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baseline="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0728" marR="607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r>
            </a:tbl>
          </a:graphicData>
        </a:graphic>
      </p:graphicFrame>
    </p:spTree>
    <p:extLst>
      <p:ext uri="{BB962C8B-B14F-4D97-AF65-F5344CB8AC3E}">
        <p14:creationId xmlns:p14="http://schemas.microsoft.com/office/powerpoint/2010/main" val="1994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4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90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140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4156" y="2855838"/>
            <a:ext cx="8208912" cy="707886"/>
          </a:xfrm>
          <a:prstGeom prst="rect">
            <a:avLst/>
          </a:prstGeom>
        </p:spPr>
        <p:txBody>
          <a:bodyPr wrap="square">
            <a:spAutoFit/>
          </a:bodyPr>
          <a:lstStyle/>
          <a:p>
            <a:pPr algn="r"/>
            <a:endParaRPr lang="en-US" sz="40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3"/>
          <a:srcRect r="3907"/>
          <a:stretch/>
        </p:blipFill>
        <p:spPr>
          <a:xfrm>
            <a:off x="0" y="0"/>
            <a:ext cx="990123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5693" y="6135242"/>
            <a:ext cx="2017043" cy="553129"/>
          </a:xfrm>
          <a:prstGeom prst="rect">
            <a:avLst/>
          </a:prstGeom>
        </p:spPr>
      </p:pic>
    </p:spTree>
    <p:extLst>
      <p:ext uri="{BB962C8B-B14F-4D97-AF65-F5344CB8AC3E}">
        <p14:creationId xmlns:p14="http://schemas.microsoft.com/office/powerpoint/2010/main" val="2105238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GB" smtClean="0"/>
              <a:t>NAME PERSON</a:t>
            </a:r>
            <a:endParaRPr lang="en-GB" dirty="0"/>
          </a:p>
        </p:txBody>
      </p:sp>
      <p:sp>
        <p:nvSpPr>
          <p:cNvPr id="8" name="Text Placeholder 7"/>
          <p:cNvSpPr>
            <a:spLocks noGrp="1"/>
          </p:cNvSpPr>
          <p:nvPr>
            <p:ph type="body" sz="quarter" idx="14"/>
          </p:nvPr>
        </p:nvSpPr>
        <p:spPr/>
        <p:txBody>
          <a:bodyPr/>
          <a:lstStyle/>
          <a:p>
            <a:pPr lvl="0"/>
            <a:r>
              <a:rPr lang="en-US" smtClean="0"/>
              <a:t>M +44 (0) 000 000 000</a:t>
            </a:r>
          </a:p>
          <a:p>
            <a:pPr lvl="0"/>
            <a:r>
              <a:rPr lang="en-US" smtClean="0"/>
              <a:t>T +44 (0) 000 000 000</a:t>
            </a:r>
          </a:p>
          <a:p>
            <a:pPr lvl="0"/>
            <a:r>
              <a:rPr lang="en-US" smtClean="0"/>
              <a:t>E name.person@macmillan.com</a:t>
            </a:r>
            <a:endParaRPr lang="en-US" dirty="0"/>
          </a:p>
        </p:txBody>
      </p:sp>
      <p:sp>
        <p:nvSpPr>
          <p:cNvPr id="9" name="Text Placeholder 8"/>
          <p:cNvSpPr>
            <a:spLocks noGrp="1"/>
          </p:cNvSpPr>
          <p:nvPr>
            <p:ph type="body" sz="quarter" idx="15"/>
          </p:nvPr>
        </p:nvSpPr>
        <p:spPr/>
        <p:txBody>
          <a:bodyPr/>
          <a:lstStyle/>
          <a:p>
            <a:r>
              <a:rPr lang="en-GB" dirty="0" smtClean="0"/>
              <a:t>Job Title</a:t>
            </a:r>
            <a:endParaRPr lang="en-GB" dirty="0"/>
          </a:p>
        </p:txBody>
      </p:sp>
      <p:sp>
        <p:nvSpPr>
          <p:cNvPr id="5" name="Round Diagonal Corner Rectangle 4"/>
          <p:cNvSpPr/>
          <p:nvPr/>
        </p:nvSpPr>
        <p:spPr>
          <a:xfrm>
            <a:off x="10056586" y="11430"/>
            <a:ext cx="3253014" cy="1280160"/>
          </a:xfrm>
          <a:prstGeom prst="round2DiagRect">
            <a:avLst>
              <a:gd name="adj1" fmla="val 8617"/>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spcAft>
                <a:spcPts val="600"/>
              </a:spcAft>
            </a:pPr>
            <a:r>
              <a:rPr lang="en-GB" sz="1200" dirty="0" smtClean="0">
                <a:solidFill>
                  <a:schemeClr val="tx1"/>
                </a:solidFill>
              </a:rPr>
              <a:t>BACK PAGE</a:t>
            </a:r>
          </a:p>
          <a:p>
            <a:pPr>
              <a:spcAft>
                <a:spcPts val="600"/>
              </a:spcAft>
            </a:pPr>
            <a:r>
              <a:rPr lang="en-GB" sz="1050" dirty="0" smtClean="0"/>
              <a:t>Please add the Macmillan Education logo and any additional logos to the logo strip at the bottom of this page as required. </a:t>
            </a:r>
          </a:p>
          <a:p>
            <a:pPr>
              <a:spcAft>
                <a:spcPts val="600"/>
              </a:spcAft>
            </a:pPr>
            <a:endParaRPr lang="en-GB" sz="1050" dirty="0"/>
          </a:p>
        </p:txBody>
      </p:sp>
      <p:pic>
        <p:nvPicPr>
          <p:cNvPr id="6" name="Picture 5" descr="Divisional_logo-01.png"/>
          <p:cNvPicPr>
            <a:picLocks noChangeAspect="1"/>
          </p:cNvPicPr>
          <p:nvPr/>
        </p:nvPicPr>
        <p:blipFill rotWithShape="1">
          <a:blip r:embed="rId2"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pic>
        <p:nvPicPr>
          <p:cNvPr id="10" name="Picture 9"/>
          <p:cNvPicPr>
            <a:picLocks noChangeAspect="1"/>
          </p:cNvPicPr>
          <p:nvPr/>
        </p:nvPicPr>
        <p:blipFill>
          <a:blip r:embed="rId3">
            <a:alphaModFix/>
          </a:blip>
          <a:stretch>
            <a:fillRect/>
          </a:stretch>
        </p:blipFill>
        <p:spPr>
          <a:xfrm>
            <a:off x="822628" y="651510"/>
            <a:ext cx="5716195" cy="3107950"/>
          </a:xfrm>
          <a:prstGeom prst="rect">
            <a:avLst/>
          </a:prstGeom>
          <a:ln>
            <a:noFill/>
          </a:ln>
          <a:effectLst>
            <a:outerShdw blurRad="190500" algn="tl" rotWithShape="0">
              <a:srgbClr val="000000">
                <a:alpha val="70000"/>
              </a:srgbClr>
            </a:outerShdw>
          </a:effectLst>
        </p:spPr>
      </p:pic>
      <p:sp>
        <p:nvSpPr>
          <p:cNvPr id="2" name="Rectangle 1"/>
          <p:cNvSpPr/>
          <p:nvPr/>
        </p:nvSpPr>
        <p:spPr>
          <a:xfrm rot="10800000" flipV="1">
            <a:off x="459793" y="3882689"/>
            <a:ext cx="6964946" cy="1938992"/>
          </a:xfrm>
          <a:prstGeom prst="rect">
            <a:avLst/>
          </a:prstGeom>
        </p:spPr>
        <p:txBody>
          <a:bodyPr wrap="square">
            <a:spAutoFit/>
          </a:bodyPr>
          <a:lstStyle/>
          <a:p>
            <a:pPr algn="ctr"/>
            <a:r>
              <a:rPr lang="en-US" sz="3200" b="1" dirty="0">
                <a:solidFill>
                  <a:schemeClr val="bg1"/>
                </a:solidFill>
                <a:cs typeface="Verdana"/>
              </a:rPr>
              <a:t>Thank you for your </a:t>
            </a:r>
            <a:r>
              <a:rPr lang="en-US" sz="3200" b="1" dirty="0" smtClean="0">
                <a:solidFill>
                  <a:schemeClr val="bg1"/>
                </a:solidFill>
                <a:cs typeface="Verdana"/>
              </a:rPr>
              <a:t>active participation!</a:t>
            </a:r>
          </a:p>
          <a:p>
            <a:pPr algn="ctr"/>
            <a:endParaRPr lang="en-US" sz="3200" b="1" dirty="0">
              <a:solidFill>
                <a:schemeClr val="bg1"/>
              </a:solidFill>
            </a:endParaRPr>
          </a:p>
          <a:p>
            <a:pPr algn="ctr"/>
            <a:r>
              <a:rPr lang="en-US" sz="2400" b="1" i="1" dirty="0" err="1">
                <a:solidFill>
                  <a:schemeClr val="bg1"/>
                </a:solidFill>
                <a:cs typeface="Verdana"/>
              </a:rPr>
              <a:t>anna@teachertrain.org</a:t>
            </a:r>
            <a:endParaRPr lang="en-US" sz="2400" b="1" i="1" dirty="0">
              <a:solidFill>
                <a:schemeClr val="bg1"/>
              </a:solidFill>
              <a:cs typeface="Verdana"/>
            </a:endParaRPr>
          </a:p>
        </p:txBody>
      </p:sp>
    </p:spTree>
    <p:extLst>
      <p:ext uri="{BB962C8B-B14F-4D97-AF65-F5344CB8AC3E}">
        <p14:creationId xmlns:p14="http://schemas.microsoft.com/office/powerpoint/2010/main" val="2902131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p:cNvSpPr/>
          <p:nvPr/>
        </p:nvSpPr>
        <p:spPr>
          <a:xfrm>
            <a:off x="10044705" y="237709"/>
            <a:ext cx="3004226" cy="1154523"/>
          </a:xfrm>
          <a:prstGeom prst="round2DiagRect">
            <a:avLst>
              <a:gd name="adj1" fmla="val 8617"/>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spcAft>
                <a:spcPts val="600"/>
              </a:spcAft>
            </a:pPr>
            <a:r>
              <a:rPr lang="en-GB" sz="1200" dirty="0">
                <a:solidFill>
                  <a:schemeClr val="tx1"/>
                </a:solidFill>
              </a:rPr>
              <a:t>PLAIN COVER</a:t>
            </a:r>
          </a:p>
          <a:p>
            <a:pPr>
              <a:spcAft>
                <a:spcPts val="600"/>
              </a:spcAft>
            </a:pPr>
            <a:r>
              <a:rPr lang="en-GB" sz="1050" dirty="0"/>
              <a:t>Use this cover where you do not want to use and image. Add the Macmillan Education logo and a single sub brand or lock up to the base logo strip as required</a:t>
            </a:r>
          </a:p>
        </p:txBody>
      </p:sp>
      <p:sp>
        <p:nvSpPr>
          <p:cNvPr id="3" name="TextBox 2"/>
          <p:cNvSpPr txBox="1"/>
          <p:nvPr/>
        </p:nvSpPr>
        <p:spPr>
          <a:xfrm>
            <a:off x="885848" y="1603526"/>
            <a:ext cx="7338976" cy="646331"/>
          </a:xfrm>
          <a:prstGeom prst="rect">
            <a:avLst/>
          </a:prstGeom>
          <a:noFill/>
        </p:spPr>
        <p:txBody>
          <a:bodyPr wrap="square" rtlCol="0">
            <a:spAutoFit/>
          </a:bodyPr>
          <a:lstStyle/>
          <a:p>
            <a:endParaRPr lang="en-US" dirty="0"/>
          </a:p>
          <a:p>
            <a:endParaRPr lang="en-US" dirty="0"/>
          </a:p>
        </p:txBody>
      </p:sp>
      <p:pic>
        <p:nvPicPr>
          <p:cNvPr id="9" name="Picture 8" descr="EL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483" y="5943570"/>
            <a:ext cx="3482137" cy="914431"/>
          </a:xfrm>
          <a:prstGeom prst="rect">
            <a:avLst/>
          </a:prstGeom>
        </p:spPr>
      </p:pic>
      <p:sp>
        <p:nvSpPr>
          <p:cNvPr id="6" name="TextBox 5"/>
          <p:cNvSpPr txBox="1"/>
          <p:nvPr/>
        </p:nvSpPr>
        <p:spPr>
          <a:xfrm>
            <a:off x="505428" y="2968868"/>
            <a:ext cx="5078675" cy="523220"/>
          </a:xfrm>
          <a:prstGeom prst="rect">
            <a:avLst/>
          </a:prstGeom>
          <a:noFill/>
        </p:spPr>
        <p:txBody>
          <a:bodyPr wrap="square" rtlCol="0">
            <a:spAutoFit/>
          </a:bodyPr>
          <a:lstStyle/>
          <a:p>
            <a:endParaRPr lang="en-US" sz="2800" b="1" dirty="0"/>
          </a:p>
        </p:txBody>
      </p:sp>
      <p:sp>
        <p:nvSpPr>
          <p:cNvPr id="2" name="TextBox 1"/>
          <p:cNvSpPr txBox="1"/>
          <p:nvPr/>
        </p:nvSpPr>
        <p:spPr>
          <a:xfrm>
            <a:off x="1614991" y="6066813"/>
            <a:ext cx="184666" cy="369332"/>
          </a:xfrm>
          <a:prstGeom prst="rect">
            <a:avLst/>
          </a:prstGeom>
          <a:noFill/>
        </p:spPr>
        <p:txBody>
          <a:bodyPr wrap="none" rtlCol="0">
            <a:spAutoFit/>
          </a:bodyPr>
          <a:lstStyle/>
          <a:p>
            <a:endParaRPr lang="en-US" dirty="0"/>
          </a:p>
        </p:txBody>
      </p:sp>
      <p:pic>
        <p:nvPicPr>
          <p:cNvPr id="12" name="Picture 11"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2435">
            <a:off x="5689543" y="770786"/>
            <a:ext cx="3004764" cy="1934269"/>
          </a:xfrm>
          <a:prstGeom prst="rect">
            <a:avLst/>
          </a:prstGeom>
          <a:ln>
            <a:noFill/>
          </a:ln>
          <a:effectLst>
            <a:outerShdw blurRad="190500" algn="tl" rotWithShape="0">
              <a:srgbClr val="000000">
                <a:alpha val="70000"/>
              </a:srgbClr>
            </a:outerShdw>
          </a:effectLst>
        </p:spPr>
      </p:pic>
      <p:sp>
        <p:nvSpPr>
          <p:cNvPr id="7" name="TextBox 6"/>
          <p:cNvSpPr txBox="1"/>
          <p:nvPr/>
        </p:nvSpPr>
        <p:spPr>
          <a:xfrm>
            <a:off x="648086" y="3492090"/>
            <a:ext cx="9754877" cy="1754326"/>
          </a:xfrm>
          <a:prstGeom prst="rect">
            <a:avLst/>
          </a:prstGeom>
          <a:noFill/>
        </p:spPr>
        <p:txBody>
          <a:bodyPr wrap="square" rtlCol="0">
            <a:spAutoFit/>
          </a:bodyPr>
          <a:lstStyle/>
          <a:p>
            <a:r>
              <a:rPr lang="en-US" sz="3600" dirty="0"/>
              <a:t>One idea I’d like to try out after this session is … </a:t>
            </a:r>
          </a:p>
          <a:p>
            <a:endParaRPr lang="en-US" sz="3600" dirty="0"/>
          </a:p>
        </p:txBody>
      </p:sp>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165214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3138" y="436283"/>
            <a:ext cx="7954962" cy="328421"/>
          </a:xfrm>
        </p:spPr>
        <p:txBody>
          <a:bodyPr/>
          <a:lstStyle/>
          <a:p>
            <a:r>
              <a:rPr lang="en-GB" sz="3600" dirty="0" smtClean="0"/>
              <a:t>Over to you</a:t>
            </a:r>
            <a:r>
              <a:rPr lang="mr-IN" sz="3600" dirty="0" smtClean="0"/>
              <a:t>…</a:t>
            </a:r>
            <a:endParaRPr lang="en-GB" sz="3600" dirty="0"/>
          </a:p>
        </p:txBody>
      </p:sp>
      <p:sp>
        <p:nvSpPr>
          <p:cNvPr id="6" name="Text Placeholder 5"/>
          <p:cNvSpPr>
            <a:spLocks noGrp="1"/>
          </p:cNvSpPr>
          <p:nvPr>
            <p:ph type="body" sz="quarter" idx="13"/>
          </p:nvPr>
        </p:nvSpPr>
        <p:spPr>
          <a:xfrm>
            <a:off x="502131" y="2380891"/>
            <a:ext cx="8986925" cy="4073250"/>
          </a:xfrm>
        </p:spPr>
        <p:txBody>
          <a:bodyPr>
            <a:normAutofit/>
          </a:bodyPr>
          <a:lstStyle/>
          <a:p>
            <a:pPr algn="ctr">
              <a:lnSpc>
                <a:spcPct val="140000"/>
              </a:lnSpc>
            </a:pPr>
            <a:r>
              <a:rPr lang="en-GB" sz="3600" b="0" dirty="0">
                <a:solidFill>
                  <a:schemeClr val="tx1">
                    <a:lumMod val="85000"/>
                    <a:lumOff val="15000"/>
                  </a:schemeClr>
                </a:solidFill>
                <a:cs typeface="Verdana"/>
              </a:rPr>
              <a:t>How many words can you make? </a:t>
            </a:r>
          </a:p>
          <a:p>
            <a:pPr algn="ctr">
              <a:lnSpc>
                <a:spcPct val="140000"/>
              </a:lnSpc>
            </a:pPr>
            <a:endParaRPr lang="en-GB" sz="3600" b="0" dirty="0">
              <a:solidFill>
                <a:schemeClr val="tx1">
                  <a:lumMod val="85000"/>
                  <a:lumOff val="15000"/>
                </a:schemeClr>
              </a:solidFill>
              <a:cs typeface="Verdana"/>
            </a:endParaRPr>
          </a:p>
          <a:p>
            <a:pPr algn="ctr">
              <a:lnSpc>
                <a:spcPct val="140000"/>
              </a:lnSpc>
            </a:pPr>
            <a:r>
              <a:rPr lang="en-GB" sz="3600" b="0" dirty="0">
                <a:solidFill>
                  <a:schemeClr val="tx1">
                    <a:lumMod val="85000"/>
                    <a:lumOff val="15000"/>
                  </a:schemeClr>
                </a:solidFill>
                <a:cs typeface="Verdana"/>
              </a:rPr>
              <a:t>You’ve got 2 </a:t>
            </a:r>
            <a:r>
              <a:rPr lang="en-GB" sz="3600" b="0" dirty="0" smtClean="0">
                <a:solidFill>
                  <a:schemeClr val="tx1">
                    <a:lumMod val="85000"/>
                    <a:lumOff val="15000"/>
                  </a:schemeClr>
                </a:solidFill>
                <a:cs typeface="Verdana"/>
              </a:rPr>
              <a:t>minutes!</a:t>
            </a:r>
            <a:endParaRPr lang="en-GB" sz="3600" b="0" dirty="0">
              <a:solidFill>
                <a:schemeClr val="tx1">
                  <a:lumMod val="85000"/>
                  <a:lumOff val="15000"/>
                </a:schemeClr>
              </a:solidFill>
              <a:cs typeface="Verdana"/>
            </a:endParaRPr>
          </a:p>
          <a:p>
            <a:endParaRPr lang="en-GB" sz="3600" dirty="0"/>
          </a:p>
        </p:txBody>
      </p:sp>
      <p:sp>
        <p:nvSpPr>
          <p:cNvPr id="8" name="Slide Number Placeholder 7"/>
          <p:cNvSpPr>
            <a:spLocks noGrp="1"/>
          </p:cNvSpPr>
          <p:nvPr>
            <p:ph type="sldNum" sz="quarter" idx="10"/>
          </p:nvPr>
        </p:nvSpPr>
        <p:spPr/>
        <p:txBody>
          <a:bodyPr/>
          <a:lstStyle/>
          <a:p>
            <a:fld id="{BB20BAC0-81E7-465F-BD3E-11AB9657F160}" type="slidenum">
              <a:rPr lang="en-GB" smtClean="0"/>
              <a:pPr/>
              <a:t>4</a:t>
            </a:fld>
            <a:endParaRPr lang="en-GB" dirty="0"/>
          </a:p>
        </p:txBody>
      </p:sp>
      <p:sp>
        <p:nvSpPr>
          <p:cNvPr id="9" name="Round Diagonal Corner Rectangle 8"/>
          <p:cNvSpPr/>
          <p:nvPr/>
        </p:nvSpPr>
        <p:spPr>
          <a:xfrm>
            <a:off x="10056586" y="11430"/>
            <a:ext cx="3253014" cy="2183130"/>
          </a:xfrm>
          <a:prstGeom prst="round2DiagRect">
            <a:avLst>
              <a:gd name="adj1" fmla="val 8617"/>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spcAft>
                <a:spcPts val="600"/>
              </a:spcAft>
            </a:pPr>
            <a:r>
              <a:rPr lang="en-GB" sz="1200" dirty="0" smtClean="0">
                <a:solidFill>
                  <a:schemeClr val="tx1"/>
                </a:solidFill>
              </a:rPr>
              <a:t>TEXT PAGE STANDARD</a:t>
            </a:r>
          </a:p>
          <a:p>
            <a:pPr>
              <a:spcAft>
                <a:spcPts val="600"/>
              </a:spcAft>
            </a:pPr>
            <a:r>
              <a:rPr lang="en-GB" sz="1050" dirty="0" smtClean="0"/>
              <a:t>This page will manage your text using the standard PPT text functions on your tool bar.</a:t>
            </a:r>
          </a:p>
          <a:p>
            <a:pPr>
              <a:spcAft>
                <a:spcPts val="600"/>
              </a:spcAft>
            </a:pPr>
            <a:endParaRPr lang="en-GB" sz="1050" dirty="0"/>
          </a:p>
          <a:p>
            <a:pPr>
              <a:spcAft>
                <a:spcPts val="600"/>
              </a:spcAft>
            </a:pPr>
            <a:r>
              <a:rPr lang="en-GB" sz="1050" dirty="0" smtClean="0"/>
              <a:t>The minimum size for presentations that will be projected to an audience should be 18.</a:t>
            </a:r>
          </a:p>
          <a:p>
            <a:pPr>
              <a:spcAft>
                <a:spcPts val="600"/>
              </a:spcAft>
            </a:pPr>
            <a:endParaRPr lang="en-GB" sz="1050" dirty="0"/>
          </a:p>
          <a:p>
            <a:pPr>
              <a:spcAft>
                <a:spcPts val="600"/>
              </a:spcAft>
            </a:pPr>
            <a:r>
              <a:rPr lang="en-GB" sz="1050" dirty="0" smtClean="0"/>
              <a:t>The minimum size for slide decks that will be read should be 10</a:t>
            </a:r>
          </a:p>
        </p:txBody>
      </p:sp>
      <p:pic>
        <p:nvPicPr>
          <p:cNvPr id="10" name="Picture 9"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
        <p:nvSpPr>
          <p:cNvPr id="2" name="Rectangle 1"/>
          <p:cNvSpPr/>
          <p:nvPr/>
        </p:nvSpPr>
        <p:spPr>
          <a:xfrm>
            <a:off x="2707865" y="3188935"/>
            <a:ext cx="4483921" cy="769763"/>
          </a:xfrm>
          <a:prstGeom prst="rect">
            <a:avLst/>
          </a:prstGeom>
        </p:spPr>
        <p:txBody>
          <a:bodyPr wrap="none">
            <a:spAutoFit/>
          </a:bodyPr>
          <a:lstStyle/>
          <a:p>
            <a:pPr algn="ctr">
              <a:lnSpc>
                <a:spcPct val="140000"/>
              </a:lnSpc>
            </a:pPr>
            <a:r>
              <a:rPr lang="en-GB" sz="3600" b="1" dirty="0">
                <a:solidFill>
                  <a:schemeClr val="tx1">
                    <a:lumMod val="85000"/>
                    <a:lumOff val="15000"/>
                  </a:schemeClr>
                </a:solidFill>
                <a:cs typeface="Verdana"/>
              </a:rPr>
              <a:t>Literacy Journey</a:t>
            </a:r>
          </a:p>
        </p:txBody>
      </p:sp>
    </p:spTree>
    <p:extLst>
      <p:ext uri="{BB962C8B-B14F-4D97-AF65-F5344CB8AC3E}">
        <p14:creationId xmlns:p14="http://schemas.microsoft.com/office/powerpoint/2010/main" val="29607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3138" y="436283"/>
            <a:ext cx="7954962" cy="328421"/>
          </a:xfrm>
        </p:spPr>
        <p:txBody>
          <a:bodyPr/>
          <a:lstStyle/>
          <a:p>
            <a:r>
              <a:rPr lang="en-GB" sz="3600" dirty="0" smtClean="0"/>
              <a:t>Did you find any of these? </a:t>
            </a:r>
            <a:endParaRPr lang="en-GB" sz="3600" dirty="0"/>
          </a:p>
        </p:txBody>
      </p:sp>
      <p:sp>
        <p:nvSpPr>
          <p:cNvPr id="6" name="Text Placeholder 5"/>
          <p:cNvSpPr>
            <a:spLocks noGrp="1"/>
          </p:cNvSpPr>
          <p:nvPr>
            <p:ph type="body" sz="quarter" idx="13"/>
          </p:nvPr>
        </p:nvSpPr>
        <p:spPr>
          <a:xfrm>
            <a:off x="855677" y="1759790"/>
            <a:ext cx="8636666" cy="4820840"/>
          </a:xfrm>
        </p:spPr>
        <p:txBody>
          <a:bodyPr>
            <a:normAutofit/>
          </a:bodyPr>
          <a:lstStyle/>
          <a:p>
            <a:pPr algn="just">
              <a:lnSpc>
                <a:spcPct val="140000"/>
              </a:lnSpc>
            </a:pPr>
            <a:r>
              <a:rPr lang="en-GB" sz="2800" b="0" dirty="0">
                <a:solidFill>
                  <a:srgbClr val="4E4E4E"/>
                </a:solidFill>
                <a:latin typeface="Century Gothic" charset="0"/>
              </a:rPr>
              <a:t>i</a:t>
            </a:r>
            <a:r>
              <a:rPr lang="en-GB" sz="2800" b="0" dirty="0">
                <a:solidFill>
                  <a:srgbClr val="4E4E4E"/>
                </a:solidFill>
                <a:cs typeface="Verdana"/>
              </a:rPr>
              <a:t>t  to  at  no  cat  not  rat  joy  try  unit  one  joey July reaction client juicer truly currently  loner  curly  terrace  create  article certain  oracle you your retry injury journey literacy  eater eatery juicy notice tire icy enrol cutlery trial  trail  celery  lecture  niece nice enjoy true  race  join irony  … </a:t>
            </a:r>
          </a:p>
          <a:p>
            <a:pPr algn="just">
              <a:lnSpc>
                <a:spcPct val="130000"/>
              </a:lnSpc>
            </a:pPr>
            <a:endParaRPr lang="en-US" sz="2800" dirty="0">
              <a:cs typeface="Verdana"/>
            </a:endParaRPr>
          </a:p>
          <a:p>
            <a:endParaRPr lang="en-GB" dirty="0"/>
          </a:p>
        </p:txBody>
      </p:sp>
      <p:sp>
        <p:nvSpPr>
          <p:cNvPr id="9" name="Round Diagonal Corner Rectangle 8"/>
          <p:cNvSpPr/>
          <p:nvPr/>
        </p:nvSpPr>
        <p:spPr>
          <a:xfrm>
            <a:off x="10056586" y="11430"/>
            <a:ext cx="3253014" cy="2183130"/>
          </a:xfrm>
          <a:prstGeom prst="round2DiagRect">
            <a:avLst>
              <a:gd name="adj1" fmla="val 8617"/>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spcAft>
                <a:spcPts val="600"/>
              </a:spcAft>
            </a:pPr>
            <a:r>
              <a:rPr lang="en-GB" sz="1200" dirty="0" smtClean="0">
                <a:solidFill>
                  <a:schemeClr val="tx1"/>
                </a:solidFill>
              </a:rPr>
              <a:t>TEXT PAGE STANDARD</a:t>
            </a:r>
          </a:p>
          <a:p>
            <a:pPr>
              <a:spcAft>
                <a:spcPts val="600"/>
              </a:spcAft>
            </a:pPr>
            <a:r>
              <a:rPr lang="en-GB" sz="1050" dirty="0" smtClean="0"/>
              <a:t>This page will manage your text using the standard PPT text functions on your tool bar.</a:t>
            </a:r>
          </a:p>
          <a:p>
            <a:pPr>
              <a:spcAft>
                <a:spcPts val="600"/>
              </a:spcAft>
            </a:pPr>
            <a:endParaRPr lang="en-GB" sz="1050" dirty="0"/>
          </a:p>
          <a:p>
            <a:pPr>
              <a:spcAft>
                <a:spcPts val="600"/>
              </a:spcAft>
            </a:pPr>
            <a:r>
              <a:rPr lang="en-GB" sz="1050" dirty="0" smtClean="0"/>
              <a:t>The minimum size for presentations that will be projected to an audience should be 18.</a:t>
            </a:r>
          </a:p>
          <a:p>
            <a:pPr>
              <a:spcAft>
                <a:spcPts val="600"/>
              </a:spcAft>
            </a:pPr>
            <a:endParaRPr lang="en-GB" sz="1050" dirty="0"/>
          </a:p>
          <a:p>
            <a:pPr>
              <a:spcAft>
                <a:spcPts val="600"/>
              </a:spcAft>
            </a:pPr>
            <a:r>
              <a:rPr lang="en-GB" sz="1050" dirty="0" smtClean="0"/>
              <a:t>The minimum size for slide decks that will be read should be 10</a:t>
            </a:r>
          </a:p>
        </p:txBody>
      </p:sp>
      <p:pic>
        <p:nvPicPr>
          <p:cNvPr id="10" name="Picture 9"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pic>
        <p:nvPicPr>
          <p:cNvPr id="11" name="Picture 10"/>
          <p:cNvPicPr>
            <a:picLocks noChangeAspect="1"/>
          </p:cNvPicPr>
          <p:nvPr/>
        </p:nvPicPr>
        <p:blipFill rotWithShape="1">
          <a:blip r:embed="rId4" cstate="print">
            <a:clrChange>
              <a:clrFrom>
                <a:srgbClr val="FEFEFE">
                  <a:alpha val="5490"/>
                </a:srgbClr>
              </a:clrFrom>
              <a:clrTo>
                <a:srgbClr val="FEFEFE">
                  <a:alpha val="0"/>
                </a:srgbClr>
              </a:clrTo>
            </a:clrChange>
            <a:extLst>
              <a:ext uri="{28A0092B-C50C-407E-A947-70E740481C1C}">
                <a14:useLocalDpi xmlns:a14="http://schemas.microsoft.com/office/drawing/2010/main" val="0"/>
              </a:ext>
            </a:extLst>
          </a:blip>
          <a:srcRect r="19153"/>
          <a:stretch/>
        </p:blipFill>
        <p:spPr>
          <a:xfrm>
            <a:off x="8154285" y="204647"/>
            <a:ext cx="1080120" cy="1555143"/>
          </a:xfrm>
          <a:prstGeom prst="rect">
            <a:avLst/>
          </a:prstGeom>
        </p:spPr>
      </p:pic>
    </p:spTree>
    <p:extLst>
      <p:ext uri="{BB962C8B-B14F-4D97-AF65-F5344CB8AC3E}">
        <p14:creationId xmlns:p14="http://schemas.microsoft.com/office/powerpoint/2010/main" val="316409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6283" y="2854092"/>
            <a:ext cx="7200800" cy="3416320"/>
          </a:xfrm>
          <a:prstGeom prst="rect">
            <a:avLst/>
          </a:prstGeom>
          <a:noFill/>
        </p:spPr>
        <p:txBody>
          <a:bodyPr wrap="square" rtlCol="0">
            <a:spAutoFit/>
          </a:bodyPr>
          <a:lstStyle/>
          <a:p>
            <a:pPr algn="r"/>
            <a:r>
              <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rPr>
              <a:t>What is literacy?</a:t>
            </a:r>
          </a:p>
          <a:p>
            <a:pPr algn="r"/>
            <a:endPar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endPar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endParaRPr lang="en-US" sz="54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Tree>
    <p:extLst>
      <p:ext uri="{BB962C8B-B14F-4D97-AF65-F5344CB8AC3E}">
        <p14:creationId xmlns:p14="http://schemas.microsoft.com/office/powerpoint/2010/main" val="107344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B20BAC0-81E7-465F-BD3E-11AB9657F160}" type="slidenum">
              <a:rPr lang="en-GB" smtClean="0"/>
              <a:pPr/>
              <a:t>7</a:t>
            </a:fld>
            <a:endParaRPr lang="en-GB" dirty="0"/>
          </a:p>
        </p:txBody>
      </p:sp>
      <p:sp>
        <p:nvSpPr>
          <p:cNvPr id="8" name="Title 7"/>
          <p:cNvSpPr>
            <a:spLocks noGrp="1"/>
          </p:cNvSpPr>
          <p:nvPr>
            <p:ph type="title"/>
          </p:nvPr>
        </p:nvSpPr>
        <p:spPr/>
        <p:txBody>
          <a:bodyPr/>
          <a:lstStyle/>
          <a:p>
            <a:r>
              <a:rPr lang="en-US" sz="3600" dirty="0" smtClean="0"/>
              <a:t>Literacy is</a:t>
            </a:r>
            <a:r>
              <a:rPr lang="mr-IN" sz="3600" dirty="0" smtClean="0"/>
              <a:t>…</a:t>
            </a:r>
            <a:endParaRPr lang="en-US" sz="3600" dirty="0"/>
          </a:p>
        </p:txBody>
      </p:sp>
      <p:pic>
        <p:nvPicPr>
          <p:cNvPr id="13" name="Picture 12"/>
          <p:cNvPicPr>
            <a:picLocks noChangeAspect="1"/>
          </p:cNvPicPr>
          <p:nvPr/>
        </p:nvPicPr>
        <p:blipFill>
          <a:blip r:embed="rId3"/>
          <a:stretch>
            <a:fillRect/>
          </a:stretch>
        </p:blipFill>
        <p:spPr>
          <a:xfrm rot="16200000">
            <a:off x="8349862" y="2660703"/>
            <a:ext cx="5806050" cy="2112929"/>
          </a:xfrm>
          <a:prstGeom prst="rect">
            <a:avLst/>
          </a:prstGeom>
        </p:spPr>
      </p:pic>
      <p:sp>
        <p:nvSpPr>
          <p:cNvPr id="18" name="TextBox 17"/>
          <p:cNvSpPr txBox="1"/>
          <p:nvPr/>
        </p:nvSpPr>
        <p:spPr>
          <a:xfrm>
            <a:off x="774155" y="2708107"/>
            <a:ext cx="8424936" cy="2012859"/>
          </a:xfrm>
          <a:prstGeom prst="rect">
            <a:avLst/>
          </a:prstGeom>
          <a:solidFill>
            <a:schemeClr val="bg1"/>
          </a:solidFill>
          <a:ln w="9525" cmpd="sng">
            <a:solidFill>
              <a:schemeClr val="bg1">
                <a:lumMod val="65000"/>
              </a:schemeClr>
            </a:solidFill>
          </a:ln>
        </p:spPr>
        <p:txBody>
          <a:bodyPr wrap="square" rtlCol="0">
            <a:spAutoFit/>
          </a:bodyPr>
          <a:lstStyle/>
          <a:p>
            <a:pPr marL="457200" indent="-457200">
              <a:lnSpc>
                <a:spcPct val="130000"/>
              </a:lnSpc>
              <a:buFont typeface="Arial"/>
              <a:buChar char="•"/>
            </a:pPr>
            <a:r>
              <a:rPr lang="en-US" sz="3200" dirty="0">
                <a:solidFill>
                  <a:srgbClr val="000000"/>
                </a:solidFill>
                <a:latin typeface="Verdana"/>
                <a:cs typeface="Verdana"/>
              </a:rPr>
              <a:t>Complete the </a:t>
            </a:r>
            <a:r>
              <a:rPr lang="en-US" sz="3200" dirty="0" smtClean="0">
                <a:solidFill>
                  <a:srgbClr val="000000"/>
                </a:solidFill>
                <a:latin typeface="Verdana"/>
                <a:cs typeface="Verdana"/>
              </a:rPr>
              <a:t>sentence</a:t>
            </a:r>
            <a:endParaRPr lang="en-US" sz="3200" dirty="0">
              <a:solidFill>
                <a:srgbClr val="000000"/>
              </a:solidFill>
              <a:latin typeface="Verdana"/>
              <a:cs typeface="Verdana"/>
            </a:endParaRPr>
          </a:p>
          <a:p>
            <a:pPr marL="457200" indent="-457200">
              <a:lnSpc>
                <a:spcPct val="130000"/>
              </a:lnSpc>
              <a:buFont typeface="Arial"/>
              <a:buChar char="•"/>
            </a:pPr>
            <a:r>
              <a:rPr lang="en-US" sz="3200" dirty="0">
                <a:solidFill>
                  <a:srgbClr val="000000"/>
                </a:solidFill>
                <a:latin typeface="Verdana"/>
                <a:cs typeface="Verdana"/>
              </a:rPr>
              <a:t>Check with a</a:t>
            </a:r>
            <a:r>
              <a:rPr lang="en-US" sz="3200" dirty="0" smtClean="0">
                <a:solidFill>
                  <a:srgbClr val="000000"/>
                </a:solidFill>
                <a:latin typeface="Verdana"/>
                <a:cs typeface="Verdana"/>
              </a:rPr>
              <a:t> </a:t>
            </a:r>
            <a:r>
              <a:rPr lang="en-US" sz="3200" dirty="0">
                <a:solidFill>
                  <a:srgbClr val="000000"/>
                </a:solidFill>
                <a:latin typeface="Verdana"/>
                <a:cs typeface="Verdana"/>
              </a:rPr>
              <a:t>partner</a:t>
            </a:r>
          </a:p>
          <a:p>
            <a:pPr marL="457200" indent="-457200">
              <a:lnSpc>
                <a:spcPct val="130000"/>
              </a:lnSpc>
              <a:buFont typeface="Arial"/>
              <a:buChar char="•"/>
            </a:pPr>
            <a:r>
              <a:rPr lang="en-US" sz="3200" dirty="0">
                <a:solidFill>
                  <a:srgbClr val="000000"/>
                </a:solidFill>
                <a:latin typeface="Verdana"/>
                <a:cs typeface="Verdana"/>
              </a:rPr>
              <a:t>Can you combine your definitions?</a:t>
            </a:r>
            <a:endParaRPr lang="en-US" sz="3200" dirty="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 y="1187478"/>
            <a:ext cx="9901238" cy="580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9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1926283" y="2901138"/>
            <a:ext cx="5904656" cy="1200329"/>
          </a:xfrm>
          <a:prstGeom prst="rect">
            <a:avLst/>
          </a:prstGeom>
          <a:noFill/>
        </p:spPr>
        <p:txBody>
          <a:bodyPr wrap="square" rtlCol="0">
            <a:spAutoFit/>
          </a:bodyPr>
          <a:lstStyle/>
          <a:p>
            <a:pPr algn="ctr"/>
            <a:r>
              <a:rPr lang="en-US" sz="3600" dirty="0">
                <a:solidFill>
                  <a:srgbClr val="000000"/>
                </a:solidFill>
                <a:latin typeface="Verdana"/>
                <a:cs typeface="Verdana"/>
              </a:rPr>
              <a:t>Literacy is the ability to read and write.</a:t>
            </a:r>
          </a:p>
        </p:txBody>
      </p:sp>
      <p:sp>
        <p:nvSpPr>
          <p:cNvPr id="6" name="Round Diagonal Corner Rectangle 5"/>
          <p:cNvSpPr/>
          <p:nvPr/>
        </p:nvSpPr>
        <p:spPr bwMode="auto">
          <a:xfrm>
            <a:off x="774155" y="692696"/>
            <a:ext cx="8280920" cy="5112568"/>
          </a:xfrm>
          <a:prstGeom prst="round2Diag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130000"/>
              </a:lnSpc>
            </a:pPr>
            <a:endParaRPr lang="en-US" sz="2800" b="1" dirty="0">
              <a:latin typeface="Verdana"/>
              <a:cs typeface="Verdana"/>
            </a:endParaRPr>
          </a:p>
          <a:p>
            <a:pPr algn="just">
              <a:lnSpc>
                <a:spcPct val="130000"/>
              </a:lnSpc>
            </a:pPr>
            <a:r>
              <a:rPr lang="en-US" sz="3200" b="1" dirty="0">
                <a:latin typeface="Verdana"/>
                <a:cs typeface="Verdana"/>
              </a:rPr>
              <a:t>…” the ability to identify, understand, interpret, create, communicate and compute, using printed and written materials associated with varying contexts.”             </a:t>
            </a:r>
            <a:r>
              <a:rPr lang="en-US" b="1" dirty="0">
                <a:latin typeface="Verdana"/>
                <a:cs typeface="Verdana"/>
              </a:rPr>
              <a:t> </a:t>
            </a:r>
            <a:r>
              <a:rPr lang="en-US" b="1" i="1" dirty="0">
                <a:latin typeface="Verdana"/>
                <a:cs typeface="Verdana"/>
              </a:rPr>
              <a:t>(UNESCO)</a:t>
            </a:r>
            <a:endParaRPr lang="en-US" b="1" dirty="0">
              <a:latin typeface="Verdana"/>
              <a:cs typeface="Verdana"/>
            </a:endParaRPr>
          </a:p>
          <a:p>
            <a:pPr algn="just">
              <a:lnSpc>
                <a:spcPct val="130000"/>
              </a:lnSpc>
            </a:pPr>
            <a:r>
              <a:rPr lang="en-US" sz="3200" b="1" dirty="0">
                <a:latin typeface="Verdana"/>
                <a:cs typeface="Verdana"/>
              </a:rPr>
              <a:t>										</a:t>
            </a:r>
            <a:r>
              <a:rPr lang="en-US" sz="3200" b="1" i="1" dirty="0">
                <a:latin typeface="Verdana"/>
                <a:cs typeface="Verdana"/>
              </a:rPr>
              <a:t>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661" b="9370"/>
          <a:stretch/>
        </p:blipFill>
        <p:spPr>
          <a:xfrm>
            <a:off x="10297790" y="0"/>
            <a:ext cx="6119664" cy="4589748"/>
          </a:xfrm>
          <a:prstGeom prst="rect">
            <a:avLst/>
          </a:prstGeom>
        </p:spPr>
      </p:pic>
      <p:pic>
        <p:nvPicPr>
          <p:cNvPr id="7" name="Picture 6"/>
          <p:cNvPicPr>
            <a:picLocks noChangeAspect="1"/>
          </p:cNvPicPr>
          <p:nvPr/>
        </p:nvPicPr>
        <p:blipFill rotWithShape="1">
          <a:blip r:embed="rId4" cstate="print">
            <a:clrChange>
              <a:clrFrom>
                <a:srgbClr val="FEFEFE">
                  <a:alpha val="5490"/>
                </a:srgbClr>
              </a:clrFrom>
              <a:clrTo>
                <a:srgbClr val="FEFEFE">
                  <a:alpha val="0"/>
                </a:srgbClr>
              </a:clrTo>
            </a:clrChange>
            <a:extLst>
              <a:ext uri="{28A0092B-C50C-407E-A947-70E740481C1C}">
                <a14:useLocalDpi xmlns:a14="http://schemas.microsoft.com/office/drawing/2010/main" val="0"/>
              </a:ext>
            </a:extLst>
          </a:blip>
          <a:srcRect r="19153"/>
          <a:stretch/>
        </p:blipFill>
        <p:spPr>
          <a:xfrm>
            <a:off x="7974955" y="202896"/>
            <a:ext cx="1080120" cy="1555143"/>
          </a:xfrm>
          <a:prstGeom prst="rect">
            <a:avLst/>
          </a:prstGeom>
        </p:spPr>
      </p:pic>
      <p:pic>
        <p:nvPicPr>
          <p:cNvPr id="8" name="Picture 7" descr="Divisional_logo-01.png"/>
          <p:cNvPicPr>
            <a:picLocks noChangeAspect="1"/>
          </p:cNvPicPr>
          <p:nvPr/>
        </p:nvPicPr>
        <p:blipFill rotWithShape="1">
          <a:blip r:embed="rId5"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Tree>
    <p:extLst>
      <p:ext uri="{BB962C8B-B14F-4D97-AF65-F5344CB8AC3E}">
        <p14:creationId xmlns:p14="http://schemas.microsoft.com/office/powerpoint/2010/main" val="91213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990179" y="1844824"/>
            <a:ext cx="1800200" cy="1368152"/>
          </a:xfrm>
          <a:prstGeom prst="round2DiagRect">
            <a:avLst/>
          </a:prstGeom>
          <a:solidFill>
            <a:srgbClr val="4E4E4E"/>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Listen to</a:t>
            </a:r>
          </a:p>
        </p:txBody>
      </p:sp>
      <p:sp>
        <p:nvSpPr>
          <p:cNvPr id="4" name="Round Diagonal Corner Rectangle 3"/>
          <p:cNvSpPr/>
          <p:nvPr/>
        </p:nvSpPr>
        <p:spPr bwMode="auto">
          <a:xfrm>
            <a:off x="2934395" y="1844824"/>
            <a:ext cx="1800200" cy="1368152"/>
          </a:xfrm>
          <a:prstGeom prst="round2DiagRect">
            <a:avLst/>
          </a:prstGeom>
          <a:solidFill>
            <a:srgbClr val="4E4E4E"/>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Read</a:t>
            </a:r>
          </a:p>
        </p:txBody>
      </p:sp>
      <p:sp>
        <p:nvSpPr>
          <p:cNvPr id="5" name="Round Diagonal Corner Rectangle 4"/>
          <p:cNvSpPr/>
          <p:nvPr/>
        </p:nvSpPr>
        <p:spPr bwMode="auto">
          <a:xfrm>
            <a:off x="4950619" y="1844824"/>
            <a:ext cx="1800200" cy="1368152"/>
          </a:xfrm>
          <a:prstGeom prst="round2DiagRect">
            <a:avLst/>
          </a:prstGeom>
          <a:solidFill>
            <a:srgbClr val="4E4E4E"/>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View</a:t>
            </a:r>
          </a:p>
        </p:txBody>
      </p:sp>
      <p:sp>
        <p:nvSpPr>
          <p:cNvPr id="6" name="Round Diagonal Corner Rectangle 5"/>
          <p:cNvSpPr/>
          <p:nvPr/>
        </p:nvSpPr>
        <p:spPr bwMode="auto">
          <a:xfrm>
            <a:off x="6966843" y="1844824"/>
            <a:ext cx="1800200" cy="1368152"/>
          </a:xfrm>
          <a:prstGeom prst="round2DiagRect">
            <a:avLst/>
          </a:prstGeom>
          <a:solidFill>
            <a:srgbClr val="4E4E4E"/>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Write</a:t>
            </a:r>
          </a:p>
        </p:txBody>
      </p:sp>
      <p:sp>
        <p:nvSpPr>
          <p:cNvPr id="7" name="Round Diagonal Corner Rectangle 6"/>
          <p:cNvSpPr/>
          <p:nvPr/>
        </p:nvSpPr>
        <p:spPr bwMode="auto">
          <a:xfrm>
            <a:off x="2062763" y="3415352"/>
            <a:ext cx="1800200" cy="1368152"/>
          </a:xfrm>
          <a:prstGeom prst="round2DiagRect">
            <a:avLst/>
          </a:prstGeom>
          <a:solidFill>
            <a:srgbClr val="4E4E4E"/>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Create</a:t>
            </a:r>
          </a:p>
        </p:txBody>
      </p:sp>
      <p:sp>
        <p:nvSpPr>
          <p:cNvPr id="8" name="Round Diagonal Corner Rectangle 7"/>
          <p:cNvSpPr/>
          <p:nvPr/>
        </p:nvSpPr>
        <p:spPr bwMode="auto">
          <a:xfrm>
            <a:off x="4053252" y="3429000"/>
            <a:ext cx="1800200" cy="1368152"/>
          </a:xfrm>
          <a:prstGeom prst="round2DiagRect">
            <a:avLst/>
          </a:prstGeom>
          <a:solidFill>
            <a:srgbClr val="4E4E4E"/>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en-US"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Speak</a:t>
            </a:r>
            <a:endPar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ound Diagonal Corner Rectangle 8"/>
          <p:cNvSpPr/>
          <p:nvPr/>
        </p:nvSpPr>
        <p:spPr bwMode="auto">
          <a:xfrm>
            <a:off x="6030739" y="3429000"/>
            <a:ext cx="1800200" cy="1368152"/>
          </a:xfrm>
          <a:prstGeom prst="round2DiagRect">
            <a:avLst/>
          </a:prstGeom>
          <a:solidFill>
            <a:srgbClr val="4E4E4E"/>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en-US"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xpress</a:t>
            </a:r>
            <a:endPar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862641" y="1552757"/>
            <a:ext cx="8264105" cy="5016758"/>
          </a:xfrm>
          <a:prstGeom prst="rect">
            <a:avLst/>
          </a:prstGeom>
          <a:solidFill>
            <a:schemeClr val="bg1"/>
          </a:solidFill>
        </p:spPr>
        <p:txBody>
          <a:bodyPr wrap="square">
            <a:spAutoFit/>
          </a:bodyPr>
          <a:lstStyle/>
          <a:p>
            <a:pPr algn="r"/>
            <a:r>
              <a:rPr lang="en-US" sz="4000" dirty="0">
                <a:solidFill>
                  <a:srgbClr val="4E4E4E"/>
                </a:solidFill>
                <a:latin typeface="Verdana" panose="020B0604030504040204" pitchFamily="34" charset="0"/>
                <a:ea typeface="Verdana" panose="020B0604030504040204" pitchFamily="34" charset="0"/>
                <a:cs typeface="Verdana" panose="020B0604030504040204" pitchFamily="34" charset="0"/>
              </a:rPr>
              <a:t>So</a:t>
            </a:r>
            <a:r>
              <a:rPr lang="en-US" sz="40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….literacy </a:t>
            </a:r>
            <a:r>
              <a:rPr lang="en-US" sz="4000" dirty="0">
                <a:solidFill>
                  <a:srgbClr val="4E4E4E"/>
                </a:solidFill>
                <a:latin typeface="Verdana" panose="020B0604030504040204" pitchFamily="34" charset="0"/>
                <a:ea typeface="Verdana" panose="020B0604030504040204" pitchFamily="34" charset="0"/>
                <a:cs typeface="Verdana" panose="020B0604030504040204" pitchFamily="34" charset="0"/>
              </a:rPr>
              <a:t>has </a:t>
            </a:r>
            <a:r>
              <a:rPr lang="en-US" sz="4000" b="1" dirty="0">
                <a:solidFill>
                  <a:srgbClr val="4E4E4E"/>
                </a:solidFill>
                <a:latin typeface="Verdana" panose="020B0604030504040204" pitchFamily="34" charset="0"/>
                <a:ea typeface="Verdana" panose="020B0604030504040204" pitchFamily="34" charset="0"/>
                <a:cs typeface="Verdana" panose="020B0604030504040204" pitchFamily="34" charset="0"/>
              </a:rPr>
              <a:t>changed</a:t>
            </a:r>
          </a:p>
          <a:p>
            <a:pPr algn="r"/>
            <a:endParaRPr lang="en-US" sz="400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r>
              <a:rPr lang="en-US" sz="4000" dirty="0" smtClean="0">
                <a:solidFill>
                  <a:srgbClr val="4E4E4E"/>
                </a:solidFill>
                <a:latin typeface="Verdana" panose="020B0604030504040204" pitchFamily="34" charset="0"/>
                <a:ea typeface="Verdana" panose="020B0604030504040204" pitchFamily="34" charset="0"/>
                <a:cs typeface="Verdana" panose="020B0604030504040204" pitchFamily="34" charset="0"/>
              </a:rPr>
              <a:t>It has gone far </a:t>
            </a:r>
            <a:r>
              <a:rPr lang="en-US" sz="4000" dirty="0">
                <a:solidFill>
                  <a:srgbClr val="4E4E4E"/>
                </a:solidFill>
                <a:latin typeface="Verdana" panose="020B0604030504040204" pitchFamily="34" charset="0"/>
                <a:ea typeface="Verdana" panose="020B0604030504040204" pitchFamily="34" charset="0"/>
                <a:cs typeface="Verdana" panose="020B0604030504040204" pitchFamily="34" charset="0"/>
              </a:rPr>
              <a:t>beyond </a:t>
            </a:r>
            <a:endParaRPr lang="en-US" sz="4000"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r>
              <a:rPr lang="en-US" sz="4000" b="1" dirty="0" smtClean="0">
                <a:solidFill>
                  <a:srgbClr val="4E4E4E"/>
                </a:solidFill>
                <a:latin typeface="Verdana" panose="020B0604030504040204" pitchFamily="34" charset="0"/>
                <a:ea typeface="Verdana" panose="020B0604030504040204" pitchFamily="34" charset="0"/>
                <a:cs typeface="Verdana" panose="020B0604030504040204" pitchFamily="34" charset="0"/>
              </a:rPr>
              <a:t>reading </a:t>
            </a:r>
            <a:r>
              <a:rPr lang="en-US" sz="4000" b="1" dirty="0">
                <a:solidFill>
                  <a:srgbClr val="4E4E4E"/>
                </a:solidFill>
                <a:latin typeface="Verdana" panose="020B0604030504040204" pitchFamily="34" charset="0"/>
                <a:ea typeface="Verdana" panose="020B0604030504040204" pitchFamily="34" charset="0"/>
                <a:cs typeface="Verdana" panose="020B0604030504040204" pitchFamily="34" charset="0"/>
              </a:rPr>
              <a:t>&amp; w</a:t>
            </a:r>
            <a:r>
              <a:rPr lang="en-US" sz="4000" b="1" dirty="0" smtClean="0">
                <a:solidFill>
                  <a:srgbClr val="4E4E4E"/>
                </a:solidFill>
                <a:latin typeface="Verdana" panose="020B0604030504040204" pitchFamily="34" charset="0"/>
                <a:ea typeface="Verdana" panose="020B0604030504040204" pitchFamily="34" charset="0"/>
                <a:cs typeface="Verdana" panose="020B0604030504040204" pitchFamily="34" charset="0"/>
              </a:rPr>
              <a:t>riting</a:t>
            </a:r>
          </a:p>
          <a:p>
            <a:pPr algn="r"/>
            <a:endParaRPr lang="en-US" sz="40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endParaRPr lang="en-US" sz="4000" b="1" dirty="0" smtClean="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endParaRPr lang="en-US" sz="40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a:p>
            <a:pPr algn="r"/>
            <a:endParaRPr lang="en-US" sz="4000" b="1" dirty="0">
              <a:solidFill>
                <a:srgbClr val="4E4E4E"/>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7714747" y="5950885"/>
            <a:ext cx="2186491" cy="914431"/>
          </a:xfrm>
          <a:prstGeom prst="rect">
            <a:avLst/>
          </a:prstGeom>
        </p:spPr>
      </p:pic>
    </p:spTree>
    <p:extLst>
      <p:ext uri="{BB962C8B-B14F-4D97-AF65-F5344CB8AC3E}">
        <p14:creationId xmlns:p14="http://schemas.microsoft.com/office/powerpoint/2010/main" val="53347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theme/theme1.xml><?xml version="1.0" encoding="utf-8"?>
<a:theme xmlns:a="http://schemas.openxmlformats.org/drawingml/2006/main" name="MacEd_PPT_LangLearn (1)">
  <a:themeElements>
    <a:clrScheme name="BRG">
      <a:dk1>
        <a:srgbClr val="000000"/>
      </a:dk1>
      <a:lt1>
        <a:sysClr val="window" lastClr="FFFFFF"/>
      </a:lt1>
      <a:dk2>
        <a:srgbClr val="4E4E4E"/>
      </a:dk2>
      <a:lt2>
        <a:srgbClr val="DA1B2C"/>
      </a:lt2>
      <a:accent1>
        <a:srgbClr val="808080"/>
      </a:accent1>
      <a:accent2>
        <a:srgbClr val="959595"/>
      </a:accent2>
      <a:accent3>
        <a:srgbClr val="C8C8C8"/>
      </a:accent3>
      <a:accent4>
        <a:srgbClr val="E6E6E6"/>
      </a:accent4>
      <a:accent5>
        <a:srgbClr val="00B2D3"/>
      </a:accent5>
      <a:accent6>
        <a:srgbClr val="485DAA"/>
      </a:accent6>
      <a:hlink>
        <a:srgbClr val="A23F97"/>
      </a:hlink>
      <a:folHlink>
        <a:srgbClr val="000000"/>
      </a:folHlink>
    </a:clrScheme>
    <a:fontScheme name="BRG">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cEd_PPT_LL" id="{0BD8DACD-2374-431D-B25A-3FB95F9155E8}" vid="{E1827207-D1BA-4989-892B-AE6074702E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MacEd_PPT_LangLearn (1)</Template>
  <TotalTime>4067</TotalTime>
  <Words>5592</Words>
  <Application>Microsoft Macintosh PowerPoint</Application>
  <PresentationFormat>Custom</PresentationFormat>
  <Paragraphs>432</Paragraphs>
  <Slides>32</Slides>
  <Notes>30</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Batang</vt:lpstr>
      <vt:lpstr>Calibri</vt:lpstr>
      <vt:lpstr>Century Gothic</vt:lpstr>
      <vt:lpstr>Helvetica</vt:lpstr>
      <vt:lpstr>Mangal</vt:lpstr>
      <vt:lpstr>MS PGothic</vt:lpstr>
      <vt:lpstr>ＭＳ Ｐゴシック</vt:lpstr>
      <vt:lpstr>Rockwell Extra Bold</vt:lpstr>
      <vt:lpstr>Times New Roman</vt:lpstr>
      <vt:lpstr>Verdana</vt:lpstr>
      <vt:lpstr>Wingdings</vt:lpstr>
      <vt:lpstr>Wingdings 2</vt:lpstr>
      <vt:lpstr>宋体</vt:lpstr>
      <vt:lpstr>Arial</vt:lpstr>
      <vt:lpstr>MacEd_PPT_LangLearn (1)</vt:lpstr>
      <vt:lpstr>Main heading goes here</vt:lpstr>
      <vt:lpstr>PowerPoint Presentation</vt:lpstr>
      <vt:lpstr>PowerPoint Presentation</vt:lpstr>
      <vt:lpstr>Over to you…</vt:lpstr>
      <vt:lpstr>Did you find any of these? </vt:lpstr>
      <vt:lpstr>PowerPoint Presentation</vt:lpstr>
      <vt:lpstr>Literacy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structured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Effective teachers of literacy</vt:lpstr>
      <vt:lpstr>PowerPoint Presentation</vt:lpstr>
      <vt:lpstr>PowerPoint Presentation</vt:lpstr>
      <vt:lpstr>PowerPoint Presentation</vt:lpstr>
    </vt:vector>
  </TitlesOfParts>
  <Company>Macmillan Publishing Ltd</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Jennings, Alison</dc:creator>
  <cp:lastModifiedBy>Anna Hasper</cp:lastModifiedBy>
  <cp:revision>80</cp:revision>
  <cp:lastPrinted>2014-05-30T16:42:57Z</cp:lastPrinted>
  <dcterms:created xsi:type="dcterms:W3CDTF">2014-06-23T14:23:54Z</dcterms:created>
  <dcterms:modified xsi:type="dcterms:W3CDTF">2017-06-14T04:34:08Z</dcterms:modified>
</cp:coreProperties>
</file>