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95" r:id="rId2"/>
    <p:sldId id="299" r:id="rId3"/>
    <p:sldId id="300" r:id="rId4"/>
    <p:sldId id="301" r:id="rId5"/>
    <p:sldId id="302" r:id="rId6"/>
    <p:sldId id="303" r:id="rId7"/>
    <p:sldId id="304" r:id="rId8"/>
    <p:sldId id="331" r:id="rId9"/>
    <p:sldId id="332" r:id="rId10"/>
    <p:sldId id="335" r:id="rId11"/>
    <p:sldId id="348" r:id="rId12"/>
    <p:sldId id="334" r:id="rId13"/>
    <p:sldId id="349" r:id="rId14"/>
    <p:sldId id="333" r:id="rId15"/>
    <p:sldId id="353" r:id="rId16"/>
    <p:sldId id="341" r:id="rId17"/>
    <p:sldId id="342" r:id="rId18"/>
    <p:sldId id="343" r:id="rId19"/>
    <p:sldId id="345" r:id="rId20"/>
    <p:sldId id="352" r:id="rId21"/>
    <p:sldId id="354" r:id="rId22"/>
    <p:sldId id="340" r:id="rId23"/>
    <p:sldId id="344" r:id="rId24"/>
    <p:sldId id="355" r:id="rId25"/>
    <p:sldId id="366" r:id="rId26"/>
    <p:sldId id="367" r:id="rId27"/>
    <p:sldId id="346" r:id="rId28"/>
    <p:sldId id="351" r:id="rId29"/>
    <p:sldId id="369" r:id="rId30"/>
    <p:sldId id="306" r:id="rId31"/>
    <p:sldId id="307" r:id="rId32"/>
    <p:sldId id="308" r:id="rId33"/>
    <p:sldId id="309" r:id="rId34"/>
    <p:sldId id="310" r:id="rId35"/>
    <p:sldId id="311" r:id="rId36"/>
    <p:sldId id="312" r:id="rId37"/>
    <p:sldId id="356" r:id="rId38"/>
    <p:sldId id="313" r:id="rId39"/>
    <p:sldId id="314" r:id="rId40"/>
    <p:sldId id="315" r:id="rId41"/>
    <p:sldId id="316" r:id="rId42"/>
    <p:sldId id="317" r:id="rId43"/>
    <p:sldId id="368" r:id="rId44"/>
    <p:sldId id="318" r:id="rId45"/>
    <p:sldId id="319" r:id="rId46"/>
    <p:sldId id="320" r:id="rId47"/>
    <p:sldId id="321" r:id="rId48"/>
    <p:sldId id="362" r:id="rId49"/>
    <p:sldId id="363" r:id="rId50"/>
    <p:sldId id="361" r:id="rId51"/>
    <p:sldId id="322" r:id="rId52"/>
    <p:sldId id="358" r:id="rId53"/>
    <p:sldId id="360" r:id="rId54"/>
    <p:sldId id="359" r:id="rId55"/>
    <p:sldId id="323" r:id="rId56"/>
    <p:sldId id="365" r:id="rId57"/>
    <p:sldId id="329" r:id="rId58"/>
    <p:sldId id="330" r:id="rId59"/>
    <p:sldId id="273" r:id="rId60"/>
  </p:sldIdLst>
  <p:sldSz cx="99012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49">
          <p15:clr>
            <a:srgbClr val="A4A3A4"/>
          </p15:clr>
        </p15:guide>
        <p15:guide id="2" orient="horz" pos="139">
          <p15:clr>
            <a:srgbClr val="A4A3A4"/>
          </p15:clr>
        </p15:guide>
        <p15:guide id="3" orient="horz" pos="4175">
          <p15:clr>
            <a:srgbClr val="A4A3A4"/>
          </p15:clr>
        </p15:guide>
        <p15:guide id="4" orient="horz" pos="449">
          <p15:clr>
            <a:srgbClr val="A4A3A4"/>
          </p15:clr>
        </p15:guide>
        <p15:guide id="5" orient="horz" pos="667">
          <p15:clr>
            <a:srgbClr val="A4A3A4"/>
          </p15:clr>
        </p15:guide>
        <p15:guide id="6" orient="horz" pos="2834">
          <p15:clr>
            <a:srgbClr val="A4A3A4"/>
          </p15:clr>
        </p15:guide>
        <p15:guide id="7" orient="horz" pos="3875">
          <p15:clr>
            <a:srgbClr val="A4A3A4"/>
          </p15:clr>
        </p15:guide>
        <p15:guide id="8" orient="horz" pos="4123">
          <p15:clr>
            <a:srgbClr val="A4A3A4"/>
          </p15:clr>
        </p15:guide>
        <p15:guide id="9" orient="horz" pos="2703">
          <p15:clr>
            <a:srgbClr val="A4A3A4"/>
          </p15:clr>
        </p15:guide>
        <p15:guide id="10" pos="1392">
          <p15:clr>
            <a:srgbClr val="A4A3A4"/>
          </p15:clr>
        </p15:guide>
        <p15:guide id="11" pos="5636">
          <p15:clr>
            <a:srgbClr val="A4A3A4"/>
          </p15:clr>
        </p15:guide>
        <p15:guide id="12" pos="4526">
          <p15:clr>
            <a:srgbClr val="A4A3A4"/>
          </p15:clr>
        </p15:guide>
        <p15:guide id="13" pos="613">
          <p15:clr>
            <a:srgbClr val="A4A3A4"/>
          </p15:clr>
        </p15:guide>
        <p15:guide id="14" pos="3231">
          <p15:clr>
            <a:srgbClr val="A4A3A4"/>
          </p15:clr>
        </p15:guide>
        <p15:guide id="15" pos="4202">
          <p15:clr>
            <a:srgbClr val="A4A3A4"/>
          </p15:clr>
        </p15:guide>
        <p15:guide id="16" pos="44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F0F6"/>
    <a:srgbClr val="99E0ED"/>
    <a:srgbClr val="6CD2E5"/>
    <a:srgbClr val="D5E6F4"/>
    <a:srgbClr val="A6C6E6"/>
    <a:srgbClr val="83AFDC"/>
    <a:srgbClr val="EFDDEC"/>
    <a:srgbClr val="D8AFD3"/>
    <a:srgbClr val="C88DC0"/>
    <a:srgbClr val="A23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napToObjects="1">
      <p:cViewPr varScale="1">
        <p:scale>
          <a:sx n="69" d="100"/>
          <a:sy n="69" d="100"/>
        </p:scale>
        <p:origin x="1020" y="60"/>
      </p:cViewPr>
      <p:guideLst>
        <p:guide orient="horz" pos="2949"/>
        <p:guide orient="horz" pos="139"/>
        <p:guide orient="horz" pos="4175"/>
        <p:guide orient="horz" pos="449"/>
        <p:guide orient="horz" pos="667"/>
        <p:guide orient="horz" pos="2834"/>
        <p:guide orient="horz" pos="3875"/>
        <p:guide orient="horz" pos="4123"/>
        <p:guide orient="horz" pos="2703"/>
        <p:guide pos="1392"/>
        <p:guide pos="5636"/>
        <p:guide pos="4526"/>
        <p:guide pos="613"/>
        <p:guide pos="3231"/>
        <p:guide pos="4202"/>
        <p:guide pos="4449"/>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8" d="100"/>
          <a:sy n="98" d="100"/>
        </p:scale>
        <p:origin x="-356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4C6757-CA26-4273-8E02-0B47BE4CBBEA}" type="datetimeFigureOut">
              <a:rPr lang="en-GB" smtClean="0"/>
              <a:t>18/07/2016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728392-E67F-474C-88AC-7C2273DAA890}" type="slidenum">
              <a:rPr lang="en-GB" smtClean="0"/>
              <a:t>‹#›</a:t>
            </a:fld>
            <a:endParaRPr lang="en-GB"/>
          </a:p>
        </p:txBody>
      </p:sp>
    </p:spTree>
    <p:extLst>
      <p:ext uri="{BB962C8B-B14F-4D97-AF65-F5344CB8AC3E}">
        <p14:creationId xmlns:p14="http://schemas.microsoft.com/office/powerpoint/2010/main" val="3608007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72E528-21CF-490F-93A1-05A9C3531E46}" type="datetimeFigureOut">
              <a:rPr lang="en-GB" smtClean="0"/>
              <a:t>18/07/2016</a:t>
            </a:fld>
            <a:endParaRPr lang="en-GB"/>
          </a:p>
        </p:txBody>
      </p:sp>
      <p:sp>
        <p:nvSpPr>
          <p:cNvPr id="4" name="Slide Image Placeholder 3"/>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42417-133D-42BF-B7C8-4C67396B1270}" type="slidenum">
              <a:rPr lang="en-GB" smtClean="0"/>
              <a:t>‹#›</a:t>
            </a:fld>
            <a:endParaRPr lang="en-GB"/>
          </a:p>
        </p:txBody>
      </p:sp>
    </p:spTree>
    <p:extLst>
      <p:ext uri="{BB962C8B-B14F-4D97-AF65-F5344CB8AC3E}">
        <p14:creationId xmlns:p14="http://schemas.microsoft.com/office/powerpoint/2010/main" val="262430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Slayt Görüntüsü Yer Tutucusu"/>
          <p:cNvSpPr>
            <a:spLocks noGrp="1" noRot="1" noChangeAspect="1" noTextEdit="1"/>
          </p:cNvSpPr>
          <p:nvPr>
            <p:ph type="sldImg"/>
          </p:nvPr>
        </p:nvSpPr>
        <p:spPr>
          <a:ln/>
        </p:spPr>
      </p:sp>
      <p:sp>
        <p:nvSpPr>
          <p:cNvPr id="40963" name="2 Not Yer Tutucusu"/>
          <p:cNvSpPr>
            <a:spLocks noGrp="1"/>
          </p:cNvSpPr>
          <p:nvPr>
            <p:ph type="body" idx="1"/>
          </p:nvPr>
        </p:nvSpPr>
        <p:spPr>
          <a:noFill/>
          <a:ln/>
        </p:spPr>
        <p:txBody>
          <a:bodyPr/>
          <a:lstStyle/>
          <a:p>
            <a:endParaRPr lang="tr-TR" smtClean="0"/>
          </a:p>
        </p:txBody>
      </p:sp>
      <p:sp>
        <p:nvSpPr>
          <p:cNvPr id="40964" name="3 Slayt Numarası Yer Tutucusu"/>
          <p:cNvSpPr>
            <a:spLocks noGrp="1"/>
          </p:cNvSpPr>
          <p:nvPr>
            <p:ph type="sldNum" sz="quarter" idx="5"/>
          </p:nvPr>
        </p:nvSpPr>
        <p:spPr>
          <a:noFill/>
        </p:spPr>
        <p:txBody>
          <a:bodyPr/>
          <a:lstStyle/>
          <a:p>
            <a:fld id="{30223E1D-8445-4725-BB50-778D8372E6E4}" type="slidenum">
              <a:rPr lang="en-GB" smtClean="0"/>
              <a:pPr/>
              <a:t>2</a:t>
            </a:fld>
            <a:endParaRPr lang="en-GB" smtClean="0"/>
          </a:p>
        </p:txBody>
      </p:sp>
    </p:spTree>
    <p:extLst>
      <p:ext uri="{BB962C8B-B14F-4D97-AF65-F5344CB8AC3E}">
        <p14:creationId xmlns:p14="http://schemas.microsoft.com/office/powerpoint/2010/main" val="758508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7956550"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itle 9"/>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970621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ver 4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5"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78001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 (No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743" t="1" r="3550" b="1"/>
          <a:stretch/>
        </p:blipFill>
        <p:spPr>
          <a:xfrm>
            <a:off x="0" y="0"/>
            <a:ext cx="9879806" cy="6858000"/>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7"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30"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101129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No2)">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 t="-1288" r="6591" b="1288"/>
          <a:stretch/>
        </p:blipFill>
        <p:spPr>
          <a:xfrm>
            <a:off x="0" y="-1490489"/>
            <a:ext cx="9875042" cy="8348489"/>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2" name="Rectangle 21"/>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37495051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1 (No3)">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4326" r="1023"/>
          <a:stretch/>
        </p:blipFill>
        <p:spPr>
          <a:xfrm>
            <a:off x="1" y="9126"/>
            <a:ext cx="9879805" cy="6848874"/>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8" name="Rectangle 17"/>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858696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1 (No4)">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341" r="7963" b="178"/>
          <a:stretch/>
        </p:blipFill>
        <p:spPr>
          <a:xfrm>
            <a:off x="0" y="0"/>
            <a:ext cx="9893300" cy="6858000"/>
          </a:xfrm>
          <a:prstGeom prst="rect">
            <a:avLst/>
          </a:prstGeom>
        </p:spPr>
      </p:pic>
      <p:sp>
        <p:nvSpPr>
          <p:cNvPr id="18"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4</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7" name="Rectangle 16"/>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019548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2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5"/>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733005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2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2"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225164761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93300"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userDrawn="1"/>
        </p:nvPicPr>
        <p:blipFill>
          <a:blip r:embed="rId2"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35009" y="6105226"/>
            <a:ext cx="2977902" cy="234696"/>
          </a:xfrm>
          <a:prstGeom prst="rect">
            <a:avLst/>
          </a:prstGeom>
        </p:spPr>
      </p:pic>
      <p:sp>
        <p:nvSpPr>
          <p:cNvPr id="7" name="TextBox 6"/>
          <p:cNvSpPr txBox="1"/>
          <p:nvPr userDrawn="1"/>
        </p:nvSpPr>
        <p:spPr>
          <a:xfrm>
            <a:off x="872968" y="2187383"/>
            <a:ext cx="3430747" cy="759439"/>
          </a:xfrm>
          <a:prstGeom prst="rect">
            <a:avLst/>
          </a:prstGeom>
          <a:noFill/>
        </p:spPr>
        <p:txBody>
          <a:bodyPr wrap="none" rtlCol="0">
            <a:spAutoFit/>
          </a:bodyPr>
          <a:lstStyle/>
          <a:p>
            <a:r>
              <a:rPr lang="en-GB" sz="4335"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Thank you</a:t>
            </a:r>
            <a:endParaRPr lang="en-GB" sz="4335"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 Placeholder 11"/>
          <p:cNvSpPr>
            <a:spLocks noGrp="1"/>
          </p:cNvSpPr>
          <p:nvPr>
            <p:ph type="body" sz="quarter" idx="13" hasCustomPrompt="1"/>
          </p:nvPr>
        </p:nvSpPr>
        <p:spPr>
          <a:xfrm>
            <a:off x="3063766" y="683477"/>
            <a:ext cx="3017168" cy="183199"/>
          </a:xfrm>
          <a:prstGeom prst="rect">
            <a:avLst/>
          </a:prstGeom>
        </p:spPr>
        <p:txBody>
          <a:bodyPr lIns="0" tIns="0" rIns="0" bIns="0"/>
          <a:lstStyle>
            <a:lvl1pPr marL="0" indent="0">
              <a:spcBef>
                <a:spcPts val="0"/>
              </a:spcBef>
              <a:buNone/>
              <a:defRPr sz="1000" b="1" baseline="0">
                <a:solidFill>
                  <a:schemeClr val="bg1"/>
                </a:solidFill>
              </a:defRPr>
            </a:lvl1pPr>
            <a:lvl2pPr marL="0" indent="0">
              <a:buNone/>
              <a:defRPr sz="1000">
                <a:solidFill>
                  <a:schemeClr val="bg1"/>
                </a:solidFill>
              </a:defRPr>
            </a:lvl2pPr>
          </a:lstStyle>
          <a:p>
            <a:pPr lvl="0"/>
            <a:r>
              <a:rPr lang="en-US" dirty="0" smtClean="0"/>
              <a:t>NAME PERSON</a:t>
            </a:r>
          </a:p>
        </p:txBody>
      </p:sp>
      <p:sp>
        <p:nvSpPr>
          <p:cNvPr id="18" name="Text Placeholder 11"/>
          <p:cNvSpPr>
            <a:spLocks noGrp="1"/>
          </p:cNvSpPr>
          <p:nvPr>
            <p:ph type="body" sz="quarter" idx="14" hasCustomPrompt="1"/>
          </p:nvPr>
        </p:nvSpPr>
        <p:spPr>
          <a:xfrm>
            <a:off x="3063766" y="1058863"/>
            <a:ext cx="3017168" cy="544512"/>
          </a:xfrm>
          <a:prstGeom prst="rect">
            <a:avLst/>
          </a:prstGeom>
        </p:spPr>
        <p:txBody>
          <a:bodyPr lIns="0" tIns="0" rIns="0" bIns="0" anchor="b"/>
          <a:lstStyle>
            <a:lvl1pPr marL="0" indent="0">
              <a:spcBef>
                <a:spcPts val="0"/>
              </a:spcBef>
              <a:buNone/>
              <a:defRPr sz="1000" b="0" baseline="0">
                <a:solidFill>
                  <a:schemeClr val="bg1"/>
                </a:solidFill>
              </a:defRPr>
            </a:lvl1pPr>
          </a:lstStyle>
          <a:p>
            <a:pPr lvl="0"/>
            <a:r>
              <a:rPr lang="en-US" dirty="0" smtClean="0"/>
              <a:t>M +44 (0) 000 000 000</a:t>
            </a:r>
          </a:p>
          <a:p>
            <a:pPr lvl="0"/>
            <a:r>
              <a:rPr lang="en-US" dirty="0" smtClean="0"/>
              <a:t>T +44 (0) 000 000 000</a:t>
            </a:r>
          </a:p>
          <a:p>
            <a:pPr lvl="0"/>
            <a:r>
              <a:rPr lang="en-US" dirty="0" smtClean="0"/>
              <a:t>E name.person@macmillan.com</a:t>
            </a:r>
          </a:p>
        </p:txBody>
      </p:sp>
      <p:sp>
        <p:nvSpPr>
          <p:cNvPr id="13" name="TextBox 12"/>
          <p:cNvSpPr txBox="1"/>
          <p:nvPr userDrawn="1"/>
        </p:nvSpPr>
        <p:spPr>
          <a:xfrm>
            <a:off x="973138" y="683477"/>
            <a:ext cx="1615203" cy="307777"/>
          </a:xfrm>
          <a:prstGeom prst="rect">
            <a:avLst/>
          </a:prstGeom>
          <a:noFill/>
        </p:spPr>
        <p:txBody>
          <a:bodyPr wrap="square" lIns="0" tIns="0" rIns="0" bIns="0" rtlCol="0">
            <a:spAutoFit/>
          </a:bodyPr>
          <a:lstStyle/>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For more information</a:t>
            </a:r>
          </a:p>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Please contact</a:t>
            </a:r>
          </a:p>
        </p:txBody>
      </p:sp>
      <p:sp>
        <p:nvSpPr>
          <p:cNvPr id="17" name="Text Placeholder 11"/>
          <p:cNvSpPr>
            <a:spLocks noGrp="1"/>
          </p:cNvSpPr>
          <p:nvPr>
            <p:ph type="body" sz="quarter" idx="15" hasCustomPrompt="1"/>
          </p:nvPr>
        </p:nvSpPr>
        <p:spPr>
          <a:xfrm>
            <a:off x="3063766" y="866675"/>
            <a:ext cx="3017168" cy="192187"/>
          </a:xfrm>
          <a:prstGeom prst="rect">
            <a:avLst/>
          </a:prstGeom>
        </p:spPr>
        <p:txBody>
          <a:bodyPr lIns="0" tIns="0" rIns="0" bIns="0"/>
          <a:lstStyle>
            <a:lvl1pPr marL="0" indent="0">
              <a:spcBef>
                <a:spcPts val="0"/>
              </a:spcBef>
              <a:buNone/>
              <a:defRPr sz="1000" b="0" baseline="0">
                <a:solidFill>
                  <a:schemeClr val="bg1"/>
                </a:solidFill>
              </a:defRPr>
            </a:lvl1pPr>
            <a:lvl2pPr marL="0" indent="0">
              <a:buNone/>
              <a:defRPr sz="1000">
                <a:solidFill>
                  <a:schemeClr val="bg1"/>
                </a:solidFill>
              </a:defRPr>
            </a:lvl2pPr>
          </a:lstStyle>
          <a:p>
            <a:pPr lvl="0"/>
            <a:r>
              <a:rPr lang="en-US" dirty="0" smtClean="0"/>
              <a:t>Job Title</a:t>
            </a:r>
          </a:p>
        </p:txBody>
      </p:sp>
    </p:spTree>
    <p:extLst>
      <p:ext uri="{BB962C8B-B14F-4D97-AF65-F5344CB8AC3E}">
        <p14:creationId xmlns:p14="http://schemas.microsoft.com/office/powerpoint/2010/main" val="30868814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95062" y="6356351"/>
            <a:ext cx="2310289" cy="365125"/>
          </a:xfrm>
          <a:prstGeom prst="rect">
            <a:avLst/>
          </a:prstGeom>
        </p:spPr>
        <p:txBody>
          <a:bodyPr/>
          <a:lstStyle/>
          <a:p>
            <a:fld id="{BACEE490-2E86-411D-A8D7-FD5E4068B8D6}" type="datetimeFigureOut">
              <a:rPr lang="tr-TR" smtClean="0"/>
              <a:pPr/>
              <a:t>18.7.2016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229AD62-6D61-42BC-863B-7C606C253D41}" type="slidenum">
              <a:rPr lang="tr-TR" smtClean="0"/>
              <a:pPr/>
              <a:t>‹#›</a:t>
            </a:fld>
            <a:endParaRPr lang="tr-TR"/>
          </a:p>
        </p:txBody>
      </p:sp>
    </p:spTree>
    <p:extLst>
      <p:ext uri="{BB962C8B-B14F-4D97-AF65-F5344CB8AC3E}">
        <p14:creationId xmlns:p14="http://schemas.microsoft.com/office/powerpoint/2010/main" val="822784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objec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4"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7" name="Text Placeholder 6"/>
          <p:cNvSpPr>
            <a:spLocks noGrp="1"/>
          </p:cNvSpPr>
          <p:nvPr>
            <p:ph type="body" sz="quarter" idx="13"/>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Text Placeholder 6"/>
          <p:cNvSpPr>
            <a:spLocks noGrp="1"/>
          </p:cNvSpPr>
          <p:nvPr>
            <p:ph type="body" sz="quarter" idx="14"/>
          </p:nvPr>
        </p:nvSpPr>
        <p:spPr>
          <a:xfrm>
            <a:off x="5129213"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02841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3/4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1" name="Text Placeholder 29"/>
          <p:cNvSpPr>
            <a:spLocks noGrp="1"/>
          </p:cNvSpPr>
          <p:nvPr>
            <p:ph type="body" sz="quarter" idx="12" hasCustomPrompt="1"/>
          </p:nvPr>
        </p:nvSpPr>
        <p:spPr>
          <a:xfrm>
            <a:off x="972000" y="810273"/>
            <a:ext cx="797515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ooter Placeholder 5"/>
          <p:cNvSpPr>
            <a:spLocks noGrp="1"/>
          </p:cNvSpPr>
          <p:nvPr>
            <p:ph type="ftr" sz="quarter" idx="13"/>
          </p:nvPr>
        </p:nvSpPr>
        <p:spPr/>
        <p:txBody>
          <a:bodyPr/>
          <a:lstStyle/>
          <a:p>
            <a:r>
              <a:rPr lang="en-GB" smtClean="0"/>
              <a:t>Presentation heading | Date Month Year</a:t>
            </a:r>
            <a:endParaRPr lang="en-GB" dirty="0" smtClean="0"/>
          </a:p>
        </p:txBody>
      </p:sp>
      <p:sp>
        <p:nvSpPr>
          <p:cNvPr id="10" name="Title 9"/>
          <p:cNvSpPr>
            <a:spLocks noGrp="1"/>
          </p:cNvSpPr>
          <p:nvPr>
            <p:ph type="title"/>
          </p:nvPr>
        </p:nvSpPr>
        <p:spPr/>
        <p:txBody>
          <a:bodyPr/>
          <a:lstStyle/>
          <a:p>
            <a:r>
              <a:rPr lang="en-US" smtClean="0"/>
              <a:t>Click to edit Master title style</a:t>
            </a:r>
            <a:endParaRPr lang="en-GB"/>
          </a:p>
        </p:txBody>
      </p:sp>
      <p:sp>
        <p:nvSpPr>
          <p:cNvPr id="13" name="Text Placeholder 12"/>
          <p:cNvSpPr>
            <a:spLocks noGrp="1"/>
          </p:cNvSpPr>
          <p:nvPr>
            <p:ph type="body" sz="quarter" idx="14"/>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Picture Placeholder 14"/>
          <p:cNvSpPr>
            <a:spLocks noGrp="1"/>
          </p:cNvSpPr>
          <p:nvPr>
            <p:ph type="pic" sz="quarter" idx="15"/>
          </p:nvPr>
        </p:nvSpPr>
        <p:spPr>
          <a:xfrm>
            <a:off x="5129213" y="1603375"/>
            <a:ext cx="3817937" cy="4548188"/>
          </a:xfrm>
        </p:spPr>
        <p:txBody>
          <a:bodyPr/>
          <a:lstStyle/>
          <a:p>
            <a:r>
              <a:rPr lang="en-US" smtClean="0"/>
              <a:t>Click icon to add picture</a:t>
            </a:r>
            <a:endParaRPr lang="en-GB"/>
          </a:p>
        </p:txBody>
      </p:sp>
    </p:spTree>
    <p:extLst>
      <p:ext uri="{BB962C8B-B14F-4D97-AF65-F5344CB8AC3E}">
        <p14:creationId xmlns:p14="http://schemas.microsoft.com/office/powerpoint/2010/main" val="13585066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6091238"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ext Placeholder 7"/>
          <p:cNvSpPr>
            <a:spLocks noGrp="1"/>
          </p:cNvSpPr>
          <p:nvPr>
            <p:ph type="body" sz="quarter" idx="14" hasCustomPrompt="1"/>
          </p:nvPr>
        </p:nvSpPr>
        <p:spPr>
          <a:xfrm>
            <a:off x="7185025" y="4460875"/>
            <a:ext cx="1743075" cy="1690688"/>
          </a:xfrm>
        </p:spPr>
        <p:txBody>
          <a:bodyPr anchor="b">
            <a:noAutofit/>
          </a:bodyPr>
          <a:lstStyle>
            <a:lvl1pPr>
              <a:defRPr sz="1200" b="0">
                <a:solidFill>
                  <a:srgbClr val="4E4E4E"/>
                </a:solidFill>
              </a:defRPr>
            </a:lvl1pPr>
            <a:lvl2pPr>
              <a:defRPr sz="1200"/>
            </a:lvl2pPr>
            <a:lvl3pPr>
              <a:defRPr sz="1200"/>
            </a:lvl3pPr>
            <a:lvl4pPr>
              <a:defRPr sz="1200"/>
            </a:lvl4pPr>
            <a:lvl5pPr>
              <a:defRPr sz="1200"/>
            </a:lvl5pPr>
          </a:lstStyle>
          <a:p>
            <a:pPr lvl="0"/>
            <a:r>
              <a:rPr lang="en-US" dirty="0" smtClean="0"/>
              <a:t>Second level</a:t>
            </a:r>
          </a:p>
        </p:txBody>
      </p:sp>
    </p:spTree>
    <p:extLst>
      <p:ext uri="{BB962C8B-B14F-4D97-AF65-F5344CB8AC3E}">
        <p14:creationId xmlns:p14="http://schemas.microsoft.com/office/powerpoint/2010/main" val="20632137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Tree>
    <p:extLst>
      <p:ext uri="{BB962C8B-B14F-4D97-AF65-F5344CB8AC3E}">
        <p14:creationId xmlns:p14="http://schemas.microsoft.com/office/powerpoint/2010/main" val="18016904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1 Long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01482" y="5859717"/>
            <a:ext cx="8279833" cy="84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pic>
        <p:nvPicPr>
          <p:cNvPr id="3" name="Picture 2" descr="MELL.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32129650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1 Short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
        <p:nvSpPr>
          <p:cNvPr id="12"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 name="Picture 2" descr="MELL.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4888930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3 (Insert Pictur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86249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 4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9"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20"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14635116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p:cNvSpPr>
            <a:spLocks noGrp="1"/>
          </p:cNvSpPr>
          <p:nvPr>
            <p:ph type="sldNum" sz="quarter" idx="4"/>
          </p:nvPr>
        </p:nvSpPr>
        <p:spPr>
          <a:xfrm>
            <a:off x="502131" y="6454140"/>
            <a:ext cx="353546" cy="166053"/>
          </a:xfrm>
          <a:prstGeom prst="rect">
            <a:avLst/>
          </a:prstGeom>
        </p:spPr>
        <p:txBody>
          <a:bodyPr vert="horz" lIns="0" tIns="0" rIns="0" bIns="0" rtlCol="0" anchor="b"/>
          <a:lstStyle>
            <a:lvl1pPr algn="l">
              <a:defRPr sz="1000">
                <a:solidFill>
                  <a:srgbClr val="909090"/>
                </a:solidFill>
                <a:latin typeface="Verdana" panose="020B0604030504040204" pitchFamily="34" charset="0"/>
                <a:ea typeface="Verdana" panose="020B0604030504040204" pitchFamily="34" charset="0"/>
                <a:cs typeface="Verdana" panose="020B0604030504040204" pitchFamily="34" charset="0"/>
              </a:defRPr>
            </a:lvl1pPr>
          </a:lstStyle>
          <a:p>
            <a:fld id="{BB20BAC0-81E7-465F-BD3E-11AB9657F160}" type="slidenum">
              <a:rPr lang="en-GB" smtClean="0"/>
              <a:pPr/>
              <a:t>‹#›</a:t>
            </a:fld>
            <a:endParaRPr lang="en-GB" dirty="0"/>
          </a:p>
        </p:txBody>
      </p:sp>
      <p:pic>
        <p:nvPicPr>
          <p:cNvPr id="4098"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3139" y="1099206"/>
            <a:ext cx="8421874" cy="210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973138" y="436283"/>
            <a:ext cx="7954962" cy="328421"/>
          </a:xfrm>
          <a:prstGeom prst="rect">
            <a:avLst/>
          </a:prstGeom>
        </p:spPr>
        <p:txBody>
          <a:bodyPr vert="horz" lIns="0" tIns="0" rIns="0" bIns="0" rtlCol="0" anchor="t">
            <a:noAutofit/>
          </a:bodyPr>
          <a:lstStyle/>
          <a:p>
            <a:r>
              <a:rPr lang="en-US" smtClean="0"/>
              <a:t>Click to edit Master title style</a:t>
            </a:r>
            <a:endParaRPr lang="en-GB" dirty="0"/>
          </a:p>
        </p:txBody>
      </p:sp>
      <p:sp>
        <p:nvSpPr>
          <p:cNvPr id="3" name="Footer Placeholder 2"/>
          <p:cNvSpPr>
            <a:spLocks noGrp="1"/>
          </p:cNvSpPr>
          <p:nvPr>
            <p:ph type="ftr" sz="quarter" idx="3"/>
          </p:nvPr>
        </p:nvSpPr>
        <p:spPr>
          <a:xfrm>
            <a:off x="973138" y="6454140"/>
            <a:ext cx="5545137" cy="166053"/>
          </a:xfrm>
          <a:prstGeom prst="rect">
            <a:avLst/>
          </a:prstGeom>
        </p:spPr>
        <p:txBody>
          <a:bodyPr vert="horz" lIns="0" tIns="0" rIns="0" bIns="0" rtlCol="0" anchor="b"/>
          <a:lstStyle>
            <a:lvl1pPr algn="l">
              <a:defRPr sz="1000">
                <a:solidFill>
                  <a:schemeClr val="tx1">
                    <a:tint val="75000"/>
                  </a:schemeClr>
                </a:solidFill>
              </a:defRPr>
            </a:lvl1pPr>
          </a:lstStyle>
          <a:p>
            <a:r>
              <a:rPr lang="en-GB" dirty="0" smtClean="0"/>
              <a:t>Presentation heading | Date Month Year</a:t>
            </a:r>
          </a:p>
        </p:txBody>
      </p:sp>
      <p:sp>
        <p:nvSpPr>
          <p:cNvPr id="4" name="Text Placeholder 3"/>
          <p:cNvSpPr>
            <a:spLocks noGrp="1"/>
          </p:cNvSpPr>
          <p:nvPr>
            <p:ph type="body" idx="1"/>
          </p:nvPr>
        </p:nvSpPr>
        <p:spPr>
          <a:xfrm>
            <a:off x="973139" y="1600200"/>
            <a:ext cx="7954962" cy="4551363"/>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960503550"/>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9" r:id="rId3"/>
    <p:sldLayoutId id="2147483671" r:id="rId4"/>
    <p:sldLayoutId id="2147483672" r:id="rId5"/>
    <p:sldLayoutId id="2147483654" r:id="rId6"/>
    <p:sldLayoutId id="2147483678" r:id="rId7"/>
    <p:sldLayoutId id="2147483670" r:id="rId8"/>
    <p:sldLayoutId id="2147483674" r:id="rId9"/>
    <p:sldLayoutId id="2147483675" r:id="rId10"/>
    <p:sldLayoutId id="2147483661" r:id="rId11"/>
    <p:sldLayoutId id="2147483657" r:id="rId12"/>
    <p:sldLayoutId id="2147483659" r:id="rId13"/>
    <p:sldLayoutId id="2147483660" r:id="rId14"/>
    <p:sldLayoutId id="2147483676" r:id="rId15"/>
    <p:sldLayoutId id="2147483677" r:id="rId16"/>
    <p:sldLayoutId id="2147483667" r:id="rId17"/>
    <p:sldLayoutId id="2147483680" r:id="rId18"/>
  </p:sldLayoutIdLst>
  <p:timing>
    <p:tnLst>
      <p:par>
        <p:cTn id="1" dur="indefinite" restart="never" nodeType="tmRoot"/>
      </p:par>
    </p:tnLst>
  </p:timing>
  <p:hf hdr="0" dt="0"/>
  <p:txStyles>
    <p:titleStyle>
      <a:lvl1pPr marL="0" algn="l" defTabSz="914400" rtl="0" eaLnBrk="1" latinLnBrk="0" hangingPunct="1">
        <a:spcBef>
          <a:spcPct val="0"/>
        </a:spcBef>
        <a:buNone/>
        <a:defRPr lang="en-GB" sz="2200" b="1" kern="1200" dirty="0">
          <a:solidFill>
            <a:schemeClr val="bg2"/>
          </a:solidFill>
          <a:latin typeface="Verdana"/>
          <a:ea typeface="+mn-ea"/>
          <a:cs typeface="+mn-cs"/>
        </a:defRPr>
      </a:lvl1pPr>
    </p:titleStyle>
    <p:bodyStyle>
      <a:lvl1pPr marL="0" indent="0" algn="l" defTabSz="914400" rtl="0" eaLnBrk="1" latinLnBrk="0" hangingPunct="1">
        <a:lnSpc>
          <a:spcPct val="110000"/>
        </a:lnSpc>
        <a:spcBef>
          <a:spcPts val="1000"/>
        </a:spcBef>
        <a:buFontTx/>
        <a:buNone/>
        <a:defRPr kumimoji="0" lang="en-US" sz="1400" b="1" i="0" u="none" strike="noStrike" kern="1200" cap="none" spc="0" normalizeH="0" baseline="0" dirty="0" smtClean="0">
          <a:ln>
            <a:noFill/>
          </a:ln>
          <a:solidFill>
            <a:schemeClr val="bg2"/>
          </a:solidFill>
          <a:effectLst/>
          <a:uLnTx/>
          <a:uFillTx/>
          <a:latin typeface="Verdana"/>
          <a:ea typeface="+mn-ea"/>
          <a:cs typeface="+mn-cs"/>
        </a:defRPr>
      </a:lvl1pPr>
      <a:lvl2pPr marL="0" indent="0" algn="l" defTabSz="914400" rtl="0" eaLnBrk="1" latinLnBrk="0" hangingPunct="1">
        <a:lnSpc>
          <a:spcPct val="110000"/>
        </a:lnSpc>
        <a:spcBef>
          <a:spcPts val="1000"/>
        </a:spcBef>
        <a:buFontTx/>
        <a:buNone/>
        <a:defRPr kumimoji="0" lang="en-US" sz="1400" b="0" i="0" u="none" strike="noStrike" kern="1200" cap="none" spc="0" normalizeH="0" baseline="0" dirty="0" smtClean="0">
          <a:ln>
            <a:noFill/>
          </a:ln>
          <a:solidFill>
            <a:schemeClr val="tx2"/>
          </a:solidFill>
          <a:effectLst/>
          <a:uLnTx/>
          <a:uFillTx/>
          <a:latin typeface="Verdana"/>
          <a:ea typeface="+mn-ea"/>
          <a:cs typeface="+mn-cs"/>
        </a:defRPr>
      </a:lvl2pPr>
      <a:lvl3pPr marL="270000" indent="-270000" algn="l" defTabSz="914400" rtl="0" eaLnBrk="1" latinLnBrk="0" hangingPunct="1">
        <a:lnSpc>
          <a:spcPct val="110000"/>
        </a:lnSpc>
        <a:spcBef>
          <a:spcPts val="1000"/>
        </a:spcBef>
        <a:buFont typeface="Wingdings 2" panose="05020102010507070707" pitchFamily="18" charset="2"/>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3pPr>
      <a:lvl4pPr marL="540000" indent="-270000" algn="l" defTabSz="914400" rtl="0" eaLnBrk="1" latinLnBrk="0" hangingPunct="1">
        <a:lnSpc>
          <a:spcPct val="110000"/>
        </a:lnSpc>
        <a:spcBef>
          <a:spcPts val="1000"/>
        </a:spcBef>
        <a:buFont typeface="Arial" panose="020B0604020202020204" pitchFamily="34" charset="0"/>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4pPr>
      <a:lvl5pPr marL="810000" indent="-270000" algn="l" defTabSz="914400" rtl="0" eaLnBrk="1" latinLnBrk="0" hangingPunct="1">
        <a:lnSpc>
          <a:spcPct val="110000"/>
        </a:lnSpc>
        <a:spcBef>
          <a:spcPts val="1000"/>
        </a:spcBef>
        <a:buFont typeface="Wingdings 2" panose="05020102010507070707" pitchFamily="18" charset="2"/>
        <a:buChar char=""/>
        <a:defRPr kumimoji="0" lang="en-GB" sz="1400" b="0" i="0" u="none" strike="noStrike" kern="1200" cap="none" spc="0" normalizeH="0" baseline="0" dirty="0" smtClean="0">
          <a:ln>
            <a:noFill/>
          </a:ln>
          <a:solidFill>
            <a:schemeClr val="tx2"/>
          </a:solidFill>
          <a:effectLst/>
          <a:uLnTx/>
          <a:uFillTx/>
          <a:latin typeface="Verdana"/>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http://www.teach-nology.com/"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hyperlink" Target="http://www.macmillanenglish.com/category/clil-materials/" TargetMode="External"/><Relationship Id="rId2" Type="http://schemas.openxmlformats.org/officeDocument/2006/relationships/hyperlink" Target="http://www.onestopenglish.com/clil/what-is-clil/free-sample-material/" TargetMode="External"/><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18.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WgktM2luLok" TargetMode="External"/><Relationship Id="rId2" Type="http://schemas.openxmlformats.org/officeDocument/2006/relationships/hyperlink" Target="http://video.nationalgeographic.com/video/101-videos/volcanoes-101" TargetMode="Externa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hyperlink" Target="http://www.teach-nology.com/" TargetMode="External"/><Relationship Id="rId2" Type="http://schemas.openxmlformats.org/officeDocument/2006/relationships/hyperlink" Target="http://www.criticalthinking.org/" TargetMode="External"/><Relationship Id="rId1" Type="http://schemas.openxmlformats.org/officeDocument/2006/relationships/slideLayout" Target="../slideLayouts/slideLayout18.xml"/><Relationship Id="rId5" Type="http://schemas.openxmlformats.org/officeDocument/2006/relationships/hyperlink" Target="http://www.braingle.com/" TargetMode="External"/><Relationship Id="rId4" Type="http://schemas.openxmlformats.org/officeDocument/2006/relationships/hyperlink" Target="http://kids.mysterynet.com/" TargetMode="External"/></Relationships>
</file>

<file path=ppt/slides/_rels/slide5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fontScale="62500" lnSpcReduction="20000"/>
          </a:bodyPr>
          <a:lstStyle/>
          <a:p>
            <a:pPr lvl="0"/>
            <a:r>
              <a:rPr lang="tr-TR" dirty="0">
                <a:cs typeface="Arial" charset="0"/>
              </a:rPr>
              <a:t>Critical </a:t>
            </a:r>
            <a:r>
              <a:rPr lang="tr-TR" dirty="0" err="1">
                <a:cs typeface="Arial" charset="0"/>
              </a:rPr>
              <a:t>Thinking</a:t>
            </a:r>
            <a:r>
              <a:rPr lang="tr-TR" dirty="0">
                <a:cs typeface="Arial" charset="0"/>
              </a:rPr>
              <a:t> </a:t>
            </a:r>
            <a:r>
              <a:rPr lang="tr-TR" dirty="0" err="1">
                <a:cs typeface="Arial" charset="0"/>
              </a:rPr>
              <a:t>for</a:t>
            </a:r>
            <a:r>
              <a:rPr lang="tr-TR" dirty="0">
                <a:cs typeface="Arial" charset="0"/>
              </a:rPr>
              <a:t> </a:t>
            </a:r>
            <a:r>
              <a:rPr lang="tr-TR" dirty="0" err="1" smtClean="0">
                <a:cs typeface="Arial" charset="0"/>
              </a:rPr>
              <a:t>Children</a:t>
            </a:r>
            <a:r>
              <a:rPr lang="tr-TR" dirty="0" smtClean="0"/>
              <a:t>: How </a:t>
            </a:r>
            <a:r>
              <a:rPr lang="tr-TR" dirty="0" err="1" smtClean="0"/>
              <a:t>to</a:t>
            </a:r>
            <a:r>
              <a:rPr lang="tr-TR" dirty="0" smtClean="0"/>
              <a:t> </a:t>
            </a:r>
            <a:r>
              <a:rPr lang="tr-TR" dirty="0" err="1" smtClean="0"/>
              <a:t>approach</a:t>
            </a:r>
            <a:r>
              <a:rPr lang="tr-TR" dirty="0" smtClean="0"/>
              <a:t> </a:t>
            </a:r>
            <a:r>
              <a:rPr lang="tr-TR" dirty="0" err="1" smtClean="0"/>
              <a:t>and</a:t>
            </a:r>
            <a:r>
              <a:rPr lang="tr-TR" dirty="0" smtClean="0"/>
              <a:t> </a:t>
            </a:r>
            <a:r>
              <a:rPr lang="tr-TR" dirty="0" err="1" smtClean="0"/>
              <a:t>teach</a:t>
            </a:r>
            <a:r>
              <a:rPr lang="tr-TR" dirty="0" smtClean="0"/>
              <a:t> CLIL</a:t>
            </a:r>
            <a:endParaRPr lang="en-GB" dirty="0"/>
          </a:p>
        </p:txBody>
      </p:sp>
      <p:sp>
        <p:nvSpPr>
          <p:cNvPr id="6" name="Text Placeholder 5"/>
          <p:cNvSpPr>
            <a:spLocks noGrp="1"/>
          </p:cNvSpPr>
          <p:nvPr>
            <p:ph type="body" sz="quarter" idx="11"/>
          </p:nvPr>
        </p:nvSpPr>
        <p:spPr/>
        <p:txBody>
          <a:bodyPr>
            <a:normAutofit lnSpcReduction="10000"/>
          </a:bodyPr>
          <a:lstStyle/>
          <a:p>
            <a:pPr lvl="0"/>
            <a:r>
              <a:rPr lang="tr-TR" dirty="0" smtClean="0"/>
              <a:t>Sarah Oskay</a:t>
            </a:r>
            <a:endParaRPr lang="en-GB" dirty="0"/>
          </a:p>
        </p:txBody>
      </p:sp>
      <p:sp>
        <p:nvSpPr>
          <p:cNvPr id="7" name="Text Placeholder 6"/>
          <p:cNvSpPr>
            <a:spLocks noGrp="1"/>
          </p:cNvSpPr>
          <p:nvPr>
            <p:ph type="body" sz="quarter" idx="12"/>
          </p:nvPr>
        </p:nvSpPr>
        <p:spPr/>
        <p:txBody>
          <a:bodyPr>
            <a:normAutofit fontScale="92500" lnSpcReduction="20000"/>
          </a:bodyPr>
          <a:lstStyle/>
          <a:p>
            <a:pPr lvl="0" fontAlgn="base">
              <a:spcBef>
                <a:spcPct val="0"/>
              </a:spcBef>
              <a:spcAft>
                <a:spcPct val="0"/>
              </a:spcAft>
            </a:pPr>
            <a:r>
              <a:rPr lang="tr-TR" dirty="0" err="1" smtClean="0"/>
              <a:t>Juy</a:t>
            </a:r>
            <a:r>
              <a:rPr lang="tr-TR" dirty="0" smtClean="0"/>
              <a:t> 2016</a:t>
            </a:r>
            <a:endParaRPr lang="en-GB" dirty="0"/>
          </a:p>
        </p:txBody>
      </p:sp>
      <p:sp>
        <p:nvSpPr>
          <p:cNvPr id="8" name="Round Diagonal Corner Rectangle 7"/>
          <p:cNvSpPr/>
          <p:nvPr/>
        </p:nvSpPr>
        <p:spPr>
          <a:xfrm>
            <a:off x="10056586" y="237707"/>
            <a:ext cx="3253014" cy="1154523"/>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PLAIN COVER</a:t>
            </a:r>
          </a:p>
          <a:p>
            <a:pPr>
              <a:spcAft>
                <a:spcPts val="600"/>
              </a:spcAft>
            </a:pPr>
            <a:r>
              <a:rPr lang="en-GB" sz="1050" dirty="0" smtClean="0"/>
              <a:t>Use this cover where you do not want to use and image. Add the Macmillan Education logo and a single sub brand or lock up to the base logo strip as required</a:t>
            </a:r>
          </a:p>
        </p:txBody>
      </p:sp>
      <p:pic>
        <p:nvPicPr>
          <p:cNvPr id="9" name="Picture 8"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pic>
        <p:nvPicPr>
          <p:cNvPr id="10" name="Resim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9592" y="1123614"/>
            <a:ext cx="4394200" cy="4394200"/>
          </a:xfrm>
          <a:prstGeom prst="rect">
            <a:avLst/>
          </a:prstGeom>
        </p:spPr>
      </p:pic>
    </p:spTree>
    <p:extLst>
      <p:ext uri="{BB962C8B-B14F-4D97-AF65-F5344CB8AC3E}">
        <p14:creationId xmlns:p14="http://schemas.microsoft.com/office/powerpoint/2010/main" val="1408530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Maybe</a:t>
            </a:r>
            <a:r>
              <a:rPr lang="tr-TR" dirty="0" smtClean="0"/>
              <a:t> CLIL </a:t>
            </a:r>
            <a:r>
              <a:rPr lang="tr-TR" dirty="0" err="1" smtClean="0"/>
              <a:t>makes</a:t>
            </a:r>
            <a:r>
              <a:rPr lang="tr-TR" dirty="0" smtClean="0"/>
              <a:t> </a:t>
            </a:r>
            <a:r>
              <a:rPr lang="tr-TR" dirty="0" err="1" smtClean="0"/>
              <a:t>you</a:t>
            </a:r>
            <a:r>
              <a:rPr lang="tr-TR" dirty="0" smtClean="0"/>
              <a:t> </a:t>
            </a:r>
            <a:r>
              <a:rPr lang="tr-TR" dirty="0" err="1" smtClean="0"/>
              <a:t>feel</a:t>
            </a:r>
            <a:r>
              <a:rPr lang="tr-TR" dirty="0" smtClean="0"/>
              <a:t> a bit </a:t>
            </a:r>
            <a:r>
              <a:rPr lang="tr-TR" dirty="0" err="1" smtClean="0"/>
              <a:t>unsure</a:t>
            </a:r>
            <a:r>
              <a:rPr lang="tr-TR" dirty="0" smtClean="0"/>
              <a:t>…..But </a:t>
            </a:r>
            <a:r>
              <a:rPr lang="tr-TR" dirty="0" err="1" smtClean="0"/>
              <a:t>actually</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0496" y="1648691"/>
            <a:ext cx="7034413" cy="4037753"/>
          </a:xfrm>
        </p:spPr>
      </p:pic>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10</a:t>
            </a:fld>
            <a:endParaRPr lang="tr-TR"/>
          </a:p>
        </p:txBody>
      </p:sp>
    </p:spTree>
    <p:extLst>
      <p:ext uri="{BB962C8B-B14F-4D97-AF65-F5344CB8AC3E}">
        <p14:creationId xmlns:p14="http://schemas.microsoft.com/office/powerpoint/2010/main" val="2177111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Agree</a:t>
            </a:r>
            <a:r>
              <a:rPr lang="tr-TR" dirty="0" smtClean="0"/>
              <a:t>?</a:t>
            </a:r>
            <a:endParaRPr lang="tr-TR" dirty="0"/>
          </a:p>
        </p:txBody>
      </p:sp>
      <p:sp>
        <p:nvSpPr>
          <p:cNvPr id="3" name="İçerik Yer Tutucusu 2"/>
          <p:cNvSpPr>
            <a:spLocks noGrp="1"/>
          </p:cNvSpPr>
          <p:nvPr>
            <p:ph idx="1"/>
          </p:nvPr>
        </p:nvSpPr>
        <p:spPr/>
        <p:txBody>
          <a:bodyPr/>
          <a:lstStyle/>
          <a:p>
            <a:pPr algn="ctr"/>
            <a:r>
              <a:rPr lang="tr-TR" sz="2800" dirty="0"/>
              <a:t>«</a:t>
            </a:r>
            <a:r>
              <a:rPr lang="en-US" sz="2800" dirty="0"/>
              <a:t>CLIL offers such a learning environment where learners get a chance to use their cognitive skills and to construct their own knowledge</a:t>
            </a:r>
            <a:r>
              <a:rPr lang="tr-TR" sz="2800" dirty="0"/>
              <a:t>»</a:t>
            </a:r>
            <a:r>
              <a:rPr lang="en-US" sz="2800" dirty="0"/>
              <a:t>. </a:t>
            </a:r>
            <a:r>
              <a:rPr lang="tr-TR" sz="2800" dirty="0"/>
              <a:t>(</a:t>
            </a:r>
            <a:r>
              <a:rPr lang="tr-TR" sz="2800" dirty="0" err="1"/>
              <a:t>Hanesova</a:t>
            </a:r>
            <a:r>
              <a:rPr lang="tr-TR" sz="2800" dirty="0"/>
              <a:t>, 2014)</a:t>
            </a:r>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11</a:t>
            </a:fld>
            <a:endParaRPr lang="tr-TR"/>
          </a:p>
        </p:txBody>
      </p:sp>
    </p:spTree>
    <p:extLst>
      <p:ext uri="{BB962C8B-B14F-4D97-AF65-F5344CB8AC3E}">
        <p14:creationId xmlns:p14="http://schemas.microsoft.com/office/powerpoint/2010/main" val="179374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Questions</a:t>
            </a:r>
            <a:r>
              <a:rPr lang="tr-TR" dirty="0" smtClean="0"/>
              <a:t>….</a:t>
            </a:r>
            <a:endParaRPr lang="tr-TR" dirty="0"/>
          </a:p>
        </p:txBody>
      </p:sp>
      <p:sp>
        <p:nvSpPr>
          <p:cNvPr id="3" name="İçerik Yer Tutucusu 2"/>
          <p:cNvSpPr>
            <a:spLocks noGrp="1"/>
          </p:cNvSpPr>
          <p:nvPr>
            <p:ph idx="1"/>
          </p:nvPr>
        </p:nvSpPr>
        <p:spPr/>
        <p:txBody>
          <a:bodyPr>
            <a:normAutofit/>
          </a:bodyPr>
          <a:lstStyle/>
          <a:p>
            <a:r>
              <a:rPr lang="tr-TR" sz="2000" dirty="0" err="1" smtClean="0"/>
              <a:t>When</a:t>
            </a:r>
            <a:r>
              <a:rPr lang="tr-TR" sz="2000" dirty="0" smtClean="0"/>
              <a:t>?</a:t>
            </a:r>
            <a:r>
              <a:rPr lang="tr-TR" sz="2000" b="0" dirty="0" smtClean="0"/>
              <a:t> </a:t>
            </a:r>
            <a:r>
              <a:rPr lang="en-US" sz="2000" b="0" dirty="0" smtClean="0"/>
              <a:t>The </a:t>
            </a:r>
            <a:r>
              <a:rPr lang="en-US" sz="2000" b="0" dirty="0"/>
              <a:t>term CLIL was </a:t>
            </a:r>
            <a:r>
              <a:rPr lang="tr-TR" sz="2000" b="0" dirty="0" err="1" smtClean="0"/>
              <a:t>first</a:t>
            </a:r>
            <a:r>
              <a:rPr lang="tr-TR" sz="2000" b="0" dirty="0" smtClean="0"/>
              <a:t> </a:t>
            </a:r>
            <a:r>
              <a:rPr lang="tr-TR" sz="2000" b="0" dirty="0" err="1" smtClean="0"/>
              <a:t>mentioned</a:t>
            </a:r>
            <a:r>
              <a:rPr lang="tr-TR" sz="2000" b="0" dirty="0" smtClean="0"/>
              <a:t> </a:t>
            </a:r>
            <a:r>
              <a:rPr lang="tr-TR" sz="2000" b="0" dirty="0" err="1" smtClean="0"/>
              <a:t>by</a:t>
            </a:r>
            <a:r>
              <a:rPr lang="en-US" sz="2000" b="0" dirty="0" smtClean="0"/>
              <a:t> David </a:t>
            </a:r>
            <a:r>
              <a:rPr lang="en-US" sz="2000" b="0" dirty="0"/>
              <a:t>Marsh, University of Jyväskylä, Finland (1994): </a:t>
            </a:r>
            <a:endParaRPr lang="tr-TR" sz="2000" dirty="0" smtClean="0"/>
          </a:p>
          <a:p>
            <a:r>
              <a:rPr lang="tr-TR" sz="2000" dirty="0" err="1" smtClean="0"/>
              <a:t>So</a:t>
            </a:r>
            <a:r>
              <a:rPr lang="tr-TR" sz="2000" dirty="0" smtClean="0"/>
              <a:t> is it </a:t>
            </a:r>
            <a:r>
              <a:rPr lang="tr-TR" sz="2000" dirty="0" err="1" smtClean="0"/>
              <a:t>new</a:t>
            </a:r>
            <a:r>
              <a:rPr lang="tr-TR" sz="2000" dirty="0" smtClean="0"/>
              <a:t>? </a:t>
            </a:r>
            <a:r>
              <a:rPr lang="tr-TR" sz="2000" b="0" dirty="0" err="1" smtClean="0"/>
              <a:t>Actually</a:t>
            </a:r>
            <a:r>
              <a:rPr lang="en-US" sz="2000" b="0" dirty="0" smtClean="0"/>
              <a:t> </a:t>
            </a:r>
            <a:r>
              <a:rPr lang="en-US" sz="2000" b="0" dirty="0"/>
              <a:t>CLIL teaching has been practised for many years, from the Babylonian era to the early sixties when bi-lingual education was introduced in many schools around the world. </a:t>
            </a:r>
            <a:endParaRPr lang="tr-TR" sz="2000" b="0" dirty="0" smtClean="0"/>
          </a:p>
          <a:p>
            <a:r>
              <a:rPr lang="tr-TR" sz="2000" i="1" dirty="0" err="1" smtClean="0">
                <a:solidFill>
                  <a:srgbClr val="00B0F0"/>
                </a:solidFill>
              </a:rPr>
              <a:t>Have</a:t>
            </a:r>
            <a:r>
              <a:rPr lang="tr-TR" sz="2000" i="1" dirty="0" smtClean="0">
                <a:solidFill>
                  <a:srgbClr val="00B0F0"/>
                </a:solidFill>
              </a:rPr>
              <a:t> I </a:t>
            </a:r>
            <a:r>
              <a:rPr lang="tr-TR" sz="2000" i="1" dirty="0" err="1" smtClean="0">
                <a:solidFill>
                  <a:srgbClr val="00B0F0"/>
                </a:solidFill>
              </a:rPr>
              <a:t>actually</a:t>
            </a:r>
            <a:r>
              <a:rPr lang="tr-TR" sz="2000" i="1" dirty="0" smtClean="0">
                <a:solidFill>
                  <a:srgbClr val="00B0F0"/>
                </a:solidFill>
              </a:rPr>
              <a:t> </a:t>
            </a:r>
            <a:r>
              <a:rPr lang="tr-TR" sz="2000" i="1" dirty="0" err="1" smtClean="0">
                <a:solidFill>
                  <a:srgbClr val="00B0F0"/>
                </a:solidFill>
              </a:rPr>
              <a:t>been</a:t>
            </a:r>
            <a:r>
              <a:rPr lang="tr-TR" sz="2000" i="1" dirty="0" smtClean="0">
                <a:solidFill>
                  <a:srgbClr val="00B0F0"/>
                </a:solidFill>
              </a:rPr>
              <a:t> </a:t>
            </a:r>
            <a:r>
              <a:rPr lang="tr-TR" sz="2000" i="1" dirty="0" err="1" smtClean="0">
                <a:solidFill>
                  <a:srgbClr val="00B0F0"/>
                </a:solidFill>
              </a:rPr>
              <a:t>using</a:t>
            </a:r>
            <a:r>
              <a:rPr lang="tr-TR" sz="2000" i="1" dirty="0" smtClean="0">
                <a:solidFill>
                  <a:srgbClr val="00B0F0"/>
                </a:solidFill>
              </a:rPr>
              <a:t> it </a:t>
            </a:r>
            <a:r>
              <a:rPr lang="tr-TR" sz="2000" i="1" dirty="0" err="1" smtClean="0">
                <a:solidFill>
                  <a:srgbClr val="00B0F0"/>
                </a:solidFill>
              </a:rPr>
              <a:t>without</a:t>
            </a:r>
            <a:r>
              <a:rPr lang="tr-TR" sz="2000" i="1" dirty="0" smtClean="0">
                <a:solidFill>
                  <a:srgbClr val="00B0F0"/>
                </a:solidFill>
              </a:rPr>
              <a:t> </a:t>
            </a:r>
            <a:r>
              <a:rPr lang="tr-TR" sz="2000" i="1" dirty="0" err="1" smtClean="0">
                <a:solidFill>
                  <a:srgbClr val="00B0F0"/>
                </a:solidFill>
              </a:rPr>
              <a:t>realising</a:t>
            </a:r>
            <a:r>
              <a:rPr lang="tr-TR" sz="2000" i="1" dirty="0" smtClean="0">
                <a:solidFill>
                  <a:srgbClr val="00B0F0"/>
                </a:solidFill>
              </a:rPr>
              <a:t>?</a:t>
            </a:r>
            <a:r>
              <a:rPr lang="tr-TR" sz="2000" b="0" i="1" dirty="0" smtClean="0">
                <a:solidFill>
                  <a:srgbClr val="00B0F0"/>
                </a:solidFill>
              </a:rPr>
              <a:t> </a:t>
            </a:r>
            <a:r>
              <a:rPr lang="en-US" sz="2000" b="0" i="1" dirty="0" smtClean="0">
                <a:solidFill>
                  <a:srgbClr val="00B0F0"/>
                </a:solidFill>
              </a:rPr>
              <a:t>Even </a:t>
            </a:r>
            <a:r>
              <a:rPr lang="en-US" sz="2000" b="0" i="1" dirty="0">
                <a:solidFill>
                  <a:srgbClr val="00B0F0"/>
                </a:solidFill>
              </a:rPr>
              <a:t>if you are unaware of the term CLIL, you may already have been using CLIL methodology for many years</a:t>
            </a:r>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12</a:t>
            </a:fld>
            <a:endParaRPr lang="tr-T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693" y="2965186"/>
            <a:ext cx="1712007" cy="2396836"/>
          </a:xfrm>
          <a:prstGeom prst="rect">
            <a:avLst/>
          </a:prstGeom>
        </p:spPr>
      </p:pic>
    </p:spTree>
    <p:extLst>
      <p:ext uri="{BB962C8B-B14F-4D97-AF65-F5344CB8AC3E}">
        <p14:creationId xmlns:p14="http://schemas.microsoft.com/office/powerpoint/2010/main" val="28680577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Wait</a:t>
            </a:r>
            <a:r>
              <a:rPr lang="tr-TR" dirty="0" smtClean="0"/>
              <a:t> a </a:t>
            </a:r>
            <a:r>
              <a:rPr lang="tr-TR" dirty="0" err="1" smtClean="0"/>
              <a:t>minute</a:t>
            </a:r>
            <a:r>
              <a:rPr lang="tr-TR" dirty="0" smtClean="0"/>
              <a:t>……</a:t>
            </a:r>
            <a:endParaRPr lang="tr-TR" dirty="0"/>
          </a:p>
        </p:txBody>
      </p:sp>
      <p:sp>
        <p:nvSpPr>
          <p:cNvPr id="3" name="İçerik Yer Tutucusu 2"/>
          <p:cNvSpPr>
            <a:spLocks noGrp="1"/>
          </p:cNvSpPr>
          <p:nvPr>
            <p:ph idx="1"/>
          </p:nvPr>
        </p:nvSpPr>
        <p:spPr/>
        <p:txBody>
          <a:bodyPr/>
          <a:lstStyle/>
          <a:p>
            <a:r>
              <a:rPr lang="tr-TR" sz="3200" i="1" dirty="0" err="1"/>
              <a:t>What</a:t>
            </a:r>
            <a:r>
              <a:rPr lang="tr-TR" sz="3200" i="1" dirty="0"/>
              <a:t> </a:t>
            </a:r>
            <a:r>
              <a:rPr lang="tr-TR" sz="3200" i="1" dirty="0" err="1"/>
              <a:t>might</a:t>
            </a:r>
            <a:r>
              <a:rPr lang="tr-TR" sz="3200" i="1" dirty="0"/>
              <a:t> it be </a:t>
            </a:r>
            <a:r>
              <a:rPr lang="tr-TR" sz="3200" i="1" dirty="0" err="1"/>
              <a:t>again</a:t>
            </a:r>
            <a:r>
              <a:rPr lang="tr-TR" sz="3200" i="1" dirty="0"/>
              <a:t>? </a:t>
            </a:r>
            <a:r>
              <a:rPr lang="en-US" sz="3200" b="0" i="1" dirty="0"/>
              <a:t>"CLIL refers to situations where </a:t>
            </a:r>
            <a:r>
              <a:rPr lang="tr-TR" sz="3200" b="0" i="1" dirty="0" err="1"/>
              <a:t>authentic</a:t>
            </a:r>
            <a:r>
              <a:rPr lang="tr-TR" sz="3200" b="0" i="1" dirty="0"/>
              <a:t> </a:t>
            </a:r>
            <a:r>
              <a:rPr lang="en-US" sz="3200" b="0" i="1" dirty="0"/>
              <a:t>subjects, or parts of subjects, are taught through a foreign language with dual-focused aims, namely the learning of content and the simultaneous learning of a foreign language."</a:t>
            </a:r>
            <a:endParaRPr lang="en-US" sz="3200" b="0" dirty="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13</a:t>
            </a:fld>
            <a:endParaRPr lang="tr-TR"/>
          </a:p>
        </p:txBody>
      </p:sp>
    </p:spTree>
    <p:extLst>
      <p:ext uri="{BB962C8B-B14F-4D97-AF65-F5344CB8AC3E}">
        <p14:creationId xmlns:p14="http://schemas.microsoft.com/office/powerpoint/2010/main" val="1289873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How </a:t>
            </a:r>
            <a:r>
              <a:rPr lang="tr-TR" dirty="0" err="1" smtClean="0"/>
              <a:t>does</a:t>
            </a:r>
            <a:r>
              <a:rPr lang="tr-TR" dirty="0" smtClean="0"/>
              <a:t> </a:t>
            </a:r>
            <a:r>
              <a:rPr lang="tr-TR" dirty="0" err="1" smtClean="0"/>
              <a:t>Macmillan</a:t>
            </a:r>
            <a:r>
              <a:rPr lang="tr-TR" dirty="0" smtClean="0"/>
              <a:t> English </a:t>
            </a:r>
            <a:r>
              <a:rPr lang="tr-TR" dirty="0" err="1" smtClean="0"/>
              <a:t>help</a:t>
            </a:r>
            <a:r>
              <a:rPr lang="tr-TR" dirty="0" smtClean="0"/>
              <a:t> </a:t>
            </a:r>
            <a:r>
              <a:rPr lang="tr-TR" dirty="0" err="1" smtClean="0"/>
              <a:t>educators</a:t>
            </a:r>
            <a:r>
              <a:rPr lang="tr-TR" dirty="0" smtClean="0"/>
              <a:t> </a:t>
            </a:r>
            <a:r>
              <a:rPr lang="tr-TR" dirty="0" err="1" smtClean="0"/>
              <a:t>to</a:t>
            </a:r>
            <a:r>
              <a:rPr lang="tr-TR" dirty="0" smtClean="0"/>
              <a:t> </a:t>
            </a:r>
            <a:r>
              <a:rPr lang="tr-TR" dirty="0" err="1" smtClean="0"/>
              <a:t>support</a:t>
            </a:r>
            <a:r>
              <a:rPr lang="tr-TR" dirty="0" smtClean="0"/>
              <a:t> CLIL?</a:t>
            </a:r>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14</a:t>
            </a:fld>
            <a:endParaRPr lang="tr-TR"/>
          </a:p>
        </p:txBody>
      </p:sp>
      <p:pic>
        <p:nvPicPr>
          <p:cNvPr id="1026" name="Picture 2" descr="MacmillanEnglish_Montag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5676" y="1953492"/>
            <a:ext cx="5641924" cy="3003478"/>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825676" y="5131565"/>
            <a:ext cx="4949825" cy="1754326"/>
          </a:xfrm>
          <a:prstGeom prst="rect">
            <a:avLst/>
          </a:prstGeom>
        </p:spPr>
        <p:txBody>
          <a:bodyPr>
            <a:spAutoFit/>
          </a:bodyPr>
          <a:lstStyle/>
          <a:p>
            <a:pPr>
              <a:buFont typeface="Arial" panose="020B0604020202020204" pitchFamily="34" charset="0"/>
              <a:buChar char="•"/>
            </a:pPr>
            <a:r>
              <a:rPr lang="en-US" dirty="0" smtClean="0">
                <a:solidFill>
                  <a:srgbClr val="000000"/>
                </a:solidFill>
                <a:latin typeface="british_council"/>
              </a:rPr>
              <a:t>Language </a:t>
            </a:r>
            <a:r>
              <a:rPr lang="tr-TR" dirty="0" smtClean="0">
                <a:solidFill>
                  <a:srgbClr val="000000"/>
                </a:solidFill>
                <a:latin typeface="british_council"/>
              </a:rPr>
              <a:t>in </a:t>
            </a:r>
            <a:r>
              <a:rPr lang="tr-TR" dirty="0" err="1" smtClean="0">
                <a:solidFill>
                  <a:srgbClr val="000000"/>
                </a:solidFill>
                <a:latin typeface="british_council"/>
              </a:rPr>
              <a:t>these</a:t>
            </a:r>
            <a:r>
              <a:rPr lang="tr-TR" dirty="0" smtClean="0">
                <a:solidFill>
                  <a:srgbClr val="000000"/>
                </a:solidFill>
                <a:latin typeface="british_council"/>
              </a:rPr>
              <a:t> </a:t>
            </a:r>
            <a:r>
              <a:rPr lang="tr-TR" dirty="0" err="1" smtClean="0">
                <a:solidFill>
                  <a:srgbClr val="000000"/>
                </a:solidFill>
                <a:latin typeface="british_council"/>
              </a:rPr>
              <a:t>text</a:t>
            </a:r>
            <a:r>
              <a:rPr lang="tr-TR" dirty="0" smtClean="0">
                <a:solidFill>
                  <a:srgbClr val="000000"/>
                </a:solidFill>
                <a:latin typeface="british_council"/>
              </a:rPr>
              <a:t> </a:t>
            </a:r>
            <a:r>
              <a:rPr lang="tr-TR" dirty="0" err="1" smtClean="0">
                <a:solidFill>
                  <a:srgbClr val="000000"/>
                </a:solidFill>
                <a:latin typeface="british_council"/>
              </a:rPr>
              <a:t>books</a:t>
            </a:r>
            <a:r>
              <a:rPr lang="tr-TR" dirty="0" smtClean="0">
                <a:solidFill>
                  <a:srgbClr val="000000"/>
                </a:solidFill>
                <a:latin typeface="british_council"/>
              </a:rPr>
              <a:t> </a:t>
            </a:r>
            <a:r>
              <a:rPr lang="tr-TR" dirty="0" err="1" smtClean="0">
                <a:solidFill>
                  <a:srgbClr val="000000"/>
                </a:solidFill>
                <a:latin typeface="british_council"/>
              </a:rPr>
              <a:t>are</a:t>
            </a:r>
            <a:r>
              <a:rPr lang="en-US" dirty="0" smtClean="0">
                <a:solidFill>
                  <a:srgbClr val="000000"/>
                </a:solidFill>
                <a:latin typeface="british_council"/>
              </a:rPr>
              <a:t> </a:t>
            </a:r>
            <a:r>
              <a:rPr lang="en-US" dirty="0">
                <a:solidFill>
                  <a:srgbClr val="000000"/>
                </a:solidFill>
                <a:latin typeface="british_council"/>
              </a:rPr>
              <a:t>used to </a:t>
            </a:r>
            <a:r>
              <a:rPr lang="en-US" i="1" dirty="0">
                <a:solidFill>
                  <a:srgbClr val="FF0000"/>
                </a:solidFill>
                <a:latin typeface="british_council"/>
              </a:rPr>
              <a:t>learn</a:t>
            </a:r>
            <a:r>
              <a:rPr lang="en-US" dirty="0">
                <a:solidFill>
                  <a:srgbClr val="000000"/>
                </a:solidFill>
                <a:latin typeface="british_council"/>
              </a:rPr>
              <a:t> as well as to </a:t>
            </a:r>
            <a:r>
              <a:rPr lang="tr-TR" dirty="0" smtClean="0">
                <a:solidFill>
                  <a:srgbClr val="000000"/>
                </a:solidFill>
                <a:latin typeface="british_council"/>
              </a:rPr>
              <a:t>com</a:t>
            </a:r>
            <a:r>
              <a:rPr lang="en-US" dirty="0" err="1" smtClean="0">
                <a:solidFill>
                  <a:srgbClr val="000000"/>
                </a:solidFill>
                <a:latin typeface="british_council"/>
              </a:rPr>
              <a:t>municate</a:t>
            </a:r>
            <a:endParaRPr lang="tr-TR" dirty="0" smtClean="0">
              <a:solidFill>
                <a:srgbClr val="000000"/>
              </a:solidFill>
              <a:latin typeface="british_council"/>
            </a:endParaRPr>
          </a:p>
          <a:p>
            <a:pPr>
              <a:buFont typeface="Arial" panose="020B0604020202020204" pitchFamily="34" charset="0"/>
              <a:buChar char="•"/>
            </a:pPr>
            <a:endParaRPr lang="en-US" dirty="0">
              <a:solidFill>
                <a:srgbClr val="000000"/>
              </a:solidFill>
              <a:latin typeface="british_council"/>
            </a:endParaRPr>
          </a:p>
          <a:p>
            <a:pPr>
              <a:buFont typeface="Arial" panose="020B0604020202020204" pitchFamily="34" charset="0"/>
              <a:buChar char="•"/>
            </a:pPr>
            <a:r>
              <a:rPr lang="en-US" dirty="0">
                <a:solidFill>
                  <a:srgbClr val="000000"/>
                </a:solidFill>
                <a:latin typeface="british_council"/>
              </a:rPr>
              <a:t>It is the subject matter which </a:t>
            </a:r>
            <a:r>
              <a:rPr lang="en-US" i="1" dirty="0">
                <a:solidFill>
                  <a:srgbClr val="FF0000"/>
                </a:solidFill>
                <a:latin typeface="british_council"/>
              </a:rPr>
              <a:t>determines</a:t>
            </a:r>
            <a:r>
              <a:rPr lang="en-US" dirty="0">
                <a:solidFill>
                  <a:srgbClr val="000000"/>
                </a:solidFill>
                <a:latin typeface="british_council"/>
              </a:rPr>
              <a:t> the language needed to learn.</a:t>
            </a:r>
          </a:p>
          <a:p>
            <a:r>
              <a:rPr lang="en-US" dirty="0">
                <a:solidFill>
                  <a:srgbClr val="000000"/>
                </a:solidFill>
                <a:latin typeface="british_council"/>
              </a:rPr>
              <a:t> </a:t>
            </a:r>
          </a:p>
        </p:txBody>
      </p:sp>
    </p:spTree>
    <p:extLst>
      <p:ext uri="{BB962C8B-B14F-4D97-AF65-F5344CB8AC3E}">
        <p14:creationId xmlns:p14="http://schemas.microsoft.com/office/powerpoint/2010/main" val="19291673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So</a:t>
            </a:r>
            <a:r>
              <a:rPr lang="tr-TR" dirty="0" smtClean="0"/>
              <a:t>……</a:t>
            </a:r>
            <a:endParaRPr lang="tr-TR" dirty="0"/>
          </a:p>
        </p:txBody>
      </p:sp>
      <p:sp>
        <p:nvSpPr>
          <p:cNvPr id="3" name="İçerik Yer Tutucusu 2"/>
          <p:cNvSpPr>
            <a:spLocks noGrp="1"/>
          </p:cNvSpPr>
          <p:nvPr>
            <p:ph idx="1"/>
          </p:nvPr>
        </p:nvSpPr>
        <p:spPr/>
        <p:txBody>
          <a:bodyPr/>
          <a:lstStyle/>
          <a:p>
            <a:r>
              <a:rPr lang="en-US" sz="2400" b="0" i="1" dirty="0">
                <a:solidFill>
                  <a:schemeClr val="accent6">
                    <a:lumMod val="50000"/>
                  </a:schemeClr>
                </a:solidFill>
              </a:rPr>
              <a:t> </a:t>
            </a:r>
            <a:r>
              <a:rPr lang="tr-TR" sz="2400" b="0" i="1" dirty="0">
                <a:solidFill>
                  <a:schemeClr val="accent6">
                    <a:lumMod val="50000"/>
                  </a:schemeClr>
                </a:solidFill>
              </a:rPr>
              <a:t>A </a:t>
            </a:r>
            <a:r>
              <a:rPr lang="en-US" sz="2400" b="0" i="1" dirty="0">
                <a:solidFill>
                  <a:schemeClr val="accent6">
                    <a:lumMod val="50000"/>
                  </a:schemeClr>
                </a:solidFill>
              </a:rPr>
              <a:t>CLIL lesson is therefore not a language lesson neither is it a subject lesson transmitted in a foreign language</a:t>
            </a:r>
            <a:r>
              <a:rPr lang="en-US" b="0" dirty="0"/>
              <a:t>. </a:t>
            </a:r>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15</a:t>
            </a:fld>
            <a:endParaRPr lang="tr-TR"/>
          </a:p>
        </p:txBody>
      </p:sp>
    </p:spTree>
    <p:extLst>
      <p:ext uri="{BB962C8B-B14F-4D97-AF65-F5344CB8AC3E}">
        <p14:creationId xmlns:p14="http://schemas.microsoft.com/office/powerpoint/2010/main" val="1263127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is CLIL?</a:t>
            </a:r>
            <a:endParaRPr lang="tr-TR" dirty="0"/>
          </a:p>
        </p:txBody>
      </p:sp>
      <p:sp>
        <p:nvSpPr>
          <p:cNvPr id="3" name="İçerik Yer Tutucusu 2"/>
          <p:cNvSpPr>
            <a:spLocks noGrp="1"/>
          </p:cNvSpPr>
          <p:nvPr>
            <p:ph idx="1"/>
          </p:nvPr>
        </p:nvSpPr>
        <p:spPr/>
        <p:txBody>
          <a:bodyPr>
            <a:normAutofit/>
          </a:bodyPr>
          <a:lstStyle/>
          <a:p>
            <a:r>
              <a:rPr lang="en-US" sz="1800" b="0" i="1" dirty="0" smtClean="0">
                <a:solidFill>
                  <a:schemeClr val="accent6">
                    <a:lumMod val="50000"/>
                  </a:schemeClr>
                </a:solidFill>
              </a:rPr>
              <a:t>According </a:t>
            </a:r>
            <a:r>
              <a:rPr lang="en-US" sz="1800" b="0" i="1" dirty="0">
                <a:solidFill>
                  <a:schemeClr val="accent6">
                    <a:lumMod val="50000"/>
                  </a:schemeClr>
                </a:solidFill>
              </a:rPr>
              <a:t>to the 4Cs curriculum (Coyle 1999), a successful CLIL lesson should combine elements of the following:</a:t>
            </a:r>
          </a:p>
          <a:p>
            <a:endParaRPr lang="tr-TR" sz="1800" dirty="0" smtClean="0"/>
          </a:p>
          <a:p>
            <a:r>
              <a:rPr lang="en-US" sz="1800" dirty="0" smtClean="0"/>
              <a:t>Content</a:t>
            </a:r>
            <a:r>
              <a:rPr lang="en-US" sz="1800" dirty="0"/>
              <a:t> </a:t>
            </a:r>
            <a:r>
              <a:rPr lang="en-US" sz="1800" b="0" dirty="0"/>
              <a:t>- Progression in knowledge, skills and understanding related to specific elements of a defined curriculum</a:t>
            </a:r>
          </a:p>
          <a:p>
            <a:r>
              <a:rPr lang="en-US" sz="1800" dirty="0"/>
              <a:t>Communication</a:t>
            </a:r>
            <a:r>
              <a:rPr lang="en-US" sz="1800" b="0" dirty="0"/>
              <a:t> - Using language to learn whilst learning to use language</a:t>
            </a:r>
          </a:p>
          <a:p>
            <a:r>
              <a:rPr lang="en-US" sz="1800" dirty="0"/>
              <a:t>Cognition</a:t>
            </a:r>
            <a:r>
              <a:rPr lang="en-US" sz="1800" b="0" dirty="0"/>
              <a:t> - Developing thinking skills which link concept formation (abstract and concrete), understanding and language</a:t>
            </a:r>
          </a:p>
          <a:p>
            <a:r>
              <a:rPr lang="en-US" sz="1800" dirty="0"/>
              <a:t>Culture</a:t>
            </a:r>
            <a:r>
              <a:rPr lang="en-US" sz="1800" b="0" dirty="0"/>
              <a:t> - Exposure to alternative perspectives and shared understandings, which deepen awareness of otherness and self.</a:t>
            </a:r>
          </a:p>
          <a:p>
            <a:r>
              <a:rPr lang="en-US" sz="1800" b="0" dirty="0"/>
              <a:t> </a:t>
            </a:r>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16</a:t>
            </a:fld>
            <a:endParaRPr lang="tr-TR"/>
          </a:p>
        </p:txBody>
      </p:sp>
    </p:spTree>
    <p:extLst>
      <p:ext uri="{BB962C8B-B14F-4D97-AF65-F5344CB8AC3E}">
        <p14:creationId xmlns:p14="http://schemas.microsoft.com/office/powerpoint/2010/main" val="30458261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All</a:t>
            </a:r>
            <a:r>
              <a:rPr lang="tr-TR" dirty="0" smtClean="0"/>
              <a:t> </a:t>
            </a:r>
            <a:r>
              <a:rPr lang="tr-TR" dirty="0" err="1" smtClean="0"/>
              <a:t>four</a:t>
            </a:r>
            <a:r>
              <a:rPr lang="tr-TR" dirty="0" smtClean="0"/>
              <a:t> </a:t>
            </a:r>
            <a:r>
              <a:rPr lang="tr-TR" dirty="0" err="1" smtClean="0"/>
              <a:t>skills</a:t>
            </a:r>
            <a:r>
              <a:rPr lang="tr-TR" dirty="0" smtClean="0"/>
              <a:t>?</a:t>
            </a:r>
            <a:endParaRPr lang="tr-TR" dirty="0"/>
          </a:p>
        </p:txBody>
      </p:sp>
      <p:sp>
        <p:nvSpPr>
          <p:cNvPr id="3" name="İçerik Yer Tutucusu 2"/>
          <p:cNvSpPr>
            <a:spLocks noGrp="1"/>
          </p:cNvSpPr>
          <p:nvPr>
            <p:ph idx="1"/>
          </p:nvPr>
        </p:nvSpPr>
        <p:spPr>
          <a:xfrm>
            <a:off x="484972" y="1333740"/>
            <a:ext cx="7954962" cy="4551363"/>
          </a:xfrm>
        </p:spPr>
        <p:txBody>
          <a:bodyPr>
            <a:normAutofit lnSpcReduction="10000"/>
          </a:bodyPr>
          <a:lstStyle/>
          <a:p>
            <a:r>
              <a:rPr lang="en-US" sz="2400" b="0" dirty="0"/>
              <a:t>In a CLIL lesson, </a:t>
            </a:r>
            <a:r>
              <a:rPr lang="en-US" sz="2400" b="0" i="1" dirty="0">
                <a:solidFill>
                  <a:schemeClr val="accent5">
                    <a:lumMod val="60000"/>
                    <a:lumOff val="40000"/>
                  </a:schemeClr>
                </a:solidFill>
              </a:rPr>
              <a:t>all four </a:t>
            </a:r>
            <a:r>
              <a:rPr lang="en-US" sz="2400" b="0" dirty="0"/>
              <a:t>language skills should be combined. The skills are seen </a:t>
            </a:r>
            <a:r>
              <a:rPr lang="tr-TR" sz="2400" b="0" dirty="0" err="1" smtClean="0"/>
              <a:t>like</a:t>
            </a:r>
            <a:r>
              <a:rPr lang="tr-TR" sz="2400" b="0" dirty="0" smtClean="0"/>
              <a:t> </a:t>
            </a:r>
            <a:r>
              <a:rPr lang="tr-TR" sz="2400" b="0" dirty="0" err="1" smtClean="0"/>
              <a:t>this</a:t>
            </a:r>
            <a:r>
              <a:rPr lang="en-US" sz="2400" b="0" dirty="0" smtClean="0"/>
              <a:t>:</a:t>
            </a:r>
            <a:endParaRPr lang="en-US" sz="2400" b="0" dirty="0"/>
          </a:p>
          <a:p>
            <a:r>
              <a:rPr lang="en-US" sz="2400" dirty="0"/>
              <a:t>Listening </a:t>
            </a:r>
            <a:r>
              <a:rPr lang="en-US" sz="2400" b="0" dirty="0"/>
              <a:t>is a normal input activity, vital for language learning</a:t>
            </a:r>
          </a:p>
          <a:p>
            <a:r>
              <a:rPr lang="en-US" sz="2400" dirty="0"/>
              <a:t>Reading</a:t>
            </a:r>
            <a:r>
              <a:rPr lang="en-US" sz="2400" b="0" dirty="0"/>
              <a:t>, using meaningful material, is the major source of </a:t>
            </a:r>
            <a:r>
              <a:rPr lang="en-US" sz="2400" b="0" dirty="0" smtClean="0"/>
              <a:t>input</a:t>
            </a:r>
            <a:r>
              <a:rPr lang="tr-TR" sz="2400" b="0" dirty="0" smtClean="0"/>
              <a:t> </a:t>
            </a:r>
            <a:r>
              <a:rPr lang="tr-TR" sz="2400" b="0" dirty="0" err="1" smtClean="0"/>
              <a:t>and</a:t>
            </a:r>
            <a:r>
              <a:rPr lang="tr-TR" sz="2400" b="0" dirty="0" smtClean="0"/>
              <a:t> </a:t>
            </a:r>
            <a:r>
              <a:rPr lang="tr-TR" sz="2400" b="0" dirty="0" err="1" smtClean="0"/>
              <a:t>often</a:t>
            </a:r>
            <a:r>
              <a:rPr lang="tr-TR" sz="2400" b="0" dirty="0" smtClean="0"/>
              <a:t> </a:t>
            </a:r>
            <a:r>
              <a:rPr lang="tr-TR" sz="2400" b="0" dirty="0" err="1" smtClean="0"/>
              <a:t>what</a:t>
            </a:r>
            <a:r>
              <a:rPr lang="tr-TR" sz="2400" b="0" dirty="0" smtClean="0"/>
              <a:t> </a:t>
            </a:r>
            <a:r>
              <a:rPr lang="tr-TR" sz="2400" b="0" dirty="0" err="1" smtClean="0"/>
              <a:t>the</a:t>
            </a:r>
            <a:r>
              <a:rPr lang="tr-TR" sz="2400" b="0" dirty="0" smtClean="0"/>
              <a:t> </a:t>
            </a:r>
            <a:r>
              <a:rPr lang="tr-TR" sz="2400" b="0" dirty="0" err="1" smtClean="0"/>
              <a:t>lesson</a:t>
            </a:r>
            <a:r>
              <a:rPr lang="tr-TR" sz="2400" b="0" dirty="0" smtClean="0"/>
              <a:t> is </a:t>
            </a:r>
            <a:r>
              <a:rPr lang="tr-TR" sz="2400" b="0" dirty="0" err="1" smtClean="0"/>
              <a:t>based</a:t>
            </a:r>
            <a:r>
              <a:rPr lang="tr-TR" sz="2400" b="0" dirty="0" smtClean="0"/>
              <a:t> on (</a:t>
            </a:r>
            <a:r>
              <a:rPr lang="tr-TR" sz="2400" b="0" dirty="0" err="1" smtClean="0"/>
              <a:t>along</a:t>
            </a:r>
            <a:r>
              <a:rPr lang="tr-TR" sz="2400" b="0" dirty="0" smtClean="0"/>
              <a:t> </a:t>
            </a:r>
            <a:r>
              <a:rPr lang="tr-TR" sz="2400" b="0" dirty="0" err="1" smtClean="0"/>
              <a:t>with</a:t>
            </a:r>
            <a:r>
              <a:rPr lang="tr-TR" sz="2400" b="0" dirty="0" smtClean="0"/>
              <a:t> a </a:t>
            </a:r>
            <a:r>
              <a:rPr lang="tr-TR" sz="2400" b="0" dirty="0" err="1" smtClean="0"/>
              <a:t>listening</a:t>
            </a:r>
            <a:r>
              <a:rPr lang="tr-TR" sz="2400" b="0" dirty="0" smtClean="0"/>
              <a:t>).</a:t>
            </a:r>
            <a:endParaRPr lang="en-US" sz="2400" b="0" dirty="0"/>
          </a:p>
          <a:p>
            <a:r>
              <a:rPr lang="en-US" sz="2400" dirty="0"/>
              <a:t>Speaking</a:t>
            </a:r>
            <a:r>
              <a:rPr lang="en-US" sz="2400" b="0" dirty="0"/>
              <a:t> focuses on fluency. Accuracy is seen as subordinate</a:t>
            </a:r>
          </a:p>
          <a:p>
            <a:r>
              <a:rPr lang="en-US" sz="2400" dirty="0"/>
              <a:t>Writing</a:t>
            </a:r>
            <a:r>
              <a:rPr lang="en-US" sz="2400" b="0" dirty="0"/>
              <a:t> is a series of lexical activities through which grammar is recycled.</a:t>
            </a:r>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17</a:t>
            </a:fld>
            <a:endParaRPr lang="tr-TR"/>
          </a:p>
        </p:txBody>
      </p:sp>
    </p:spTree>
    <p:extLst>
      <p:ext uri="{BB962C8B-B14F-4D97-AF65-F5344CB8AC3E}">
        <p14:creationId xmlns:p14="http://schemas.microsoft.com/office/powerpoint/2010/main" val="12813863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The</a:t>
            </a:r>
            <a:r>
              <a:rPr lang="tr-TR" dirty="0" smtClean="0"/>
              <a:t> </a:t>
            </a:r>
            <a:r>
              <a:rPr lang="tr-TR" dirty="0" err="1" smtClean="0"/>
              <a:t>aim</a:t>
            </a:r>
            <a:r>
              <a:rPr lang="tr-TR" dirty="0" smtClean="0"/>
              <a:t> of a CLIL </a:t>
            </a:r>
            <a:r>
              <a:rPr lang="tr-TR" dirty="0" err="1" smtClean="0"/>
              <a:t>lesson</a:t>
            </a:r>
            <a:r>
              <a:rPr lang="tr-TR" dirty="0" smtClean="0"/>
              <a:t> is </a:t>
            </a:r>
            <a:endParaRPr lang="tr-TR" dirty="0"/>
          </a:p>
        </p:txBody>
      </p:sp>
      <p:sp>
        <p:nvSpPr>
          <p:cNvPr id="3" name="İçerik Yer Tutucusu 2"/>
          <p:cNvSpPr>
            <a:spLocks noGrp="1"/>
          </p:cNvSpPr>
          <p:nvPr>
            <p:ph idx="1"/>
          </p:nvPr>
        </p:nvSpPr>
        <p:spPr>
          <a:xfrm>
            <a:off x="654562" y="1614055"/>
            <a:ext cx="7954962" cy="4551363"/>
          </a:xfrm>
        </p:spPr>
        <p:txBody>
          <a:bodyPr>
            <a:normAutofit fontScale="92500" lnSpcReduction="10000"/>
          </a:bodyPr>
          <a:lstStyle/>
          <a:p>
            <a:pPr marL="342900" indent="-342900">
              <a:buFont typeface="+mj-lt"/>
              <a:buAutoNum type="arabicPeriod"/>
            </a:pPr>
            <a:r>
              <a:rPr lang="en-US" sz="2000" dirty="0">
                <a:solidFill>
                  <a:schemeClr val="accent5">
                    <a:lumMod val="75000"/>
                  </a:schemeClr>
                </a:solidFill>
              </a:rPr>
              <a:t>Processing the </a:t>
            </a:r>
            <a:r>
              <a:rPr lang="en-US" sz="2000" dirty="0" smtClean="0">
                <a:solidFill>
                  <a:schemeClr val="accent5">
                    <a:lumMod val="75000"/>
                  </a:schemeClr>
                </a:solidFill>
              </a:rPr>
              <a:t>text</a:t>
            </a:r>
            <a:r>
              <a:rPr lang="tr-TR" sz="2000" dirty="0" smtClean="0">
                <a:solidFill>
                  <a:schemeClr val="accent5">
                    <a:lumMod val="75000"/>
                  </a:schemeClr>
                </a:solidFill>
              </a:rPr>
              <a:t> </a:t>
            </a:r>
            <a:r>
              <a:rPr lang="tr-TR" sz="2000" b="0" dirty="0" smtClean="0">
                <a:solidFill>
                  <a:srgbClr val="00B050"/>
                </a:solidFill>
              </a:rPr>
              <a:t>(</a:t>
            </a:r>
            <a:r>
              <a:rPr lang="tr-TR" sz="2000" b="0" dirty="0" err="1" smtClean="0">
                <a:solidFill>
                  <a:srgbClr val="00B050"/>
                </a:solidFill>
              </a:rPr>
              <a:t>the</a:t>
            </a:r>
            <a:r>
              <a:rPr lang="tr-TR" sz="2000" b="0" dirty="0" smtClean="0">
                <a:solidFill>
                  <a:srgbClr val="00B050"/>
                </a:solidFill>
              </a:rPr>
              <a:t> </a:t>
            </a:r>
            <a:r>
              <a:rPr lang="tr-TR" sz="2000" b="0" dirty="0" err="1" smtClean="0">
                <a:solidFill>
                  <a:srgbClr val="00B050"/>
                </a:solidFill>
              </a:rPr>
              <a:t>most</a:t>
            </a:r>
            <a:r>
              <a:rPr lang="tr-TR" sz="2000" b="0" dirty="0" smtClean="0">
                <a:solidFill>
                  <a:srgbClr val="00B050"/>
                </a:solidFill>
              </a:rPr>
              <a:t> </a:t>
            </a:r>
            <a:r>
              <a:rPr lang="tr-TR" sz="2000" b="0" dirty="0" err="1" smtClean="0">
                <a:solidFill>
                  <a:srgbClr val="00B050"/>
                </a:solidFill>
              </a:rPr>
              <a:t>effective</a:t>
            </a:r>
            <a:r>
              <a:rPr lang="en-US" sz="2000" b="0" dirty="0" smtClean="0">
                <a:solidFill>
                  <a:srgbClr val="00B050"/>
                </a:solidFill>
              </a:rPr>
              <a:t> </a:t>
            </a:r>
            <a:r>
              <a:rPr lang="en-US" sz="2000" b="0" dirty="0">
                <a:solidFill>
                  <a:srgbClr val="00B050"/>
                </a:solidFill>
              </a:rPr>
              <a:t>texts are those accompanied by </a:t>
            </a:r>
            <a:r>
              <a:rPr lang="en-US" sz="2000" b="0" dirty="0" smtClean="0">
                <a:solidFill>
                  <a:srgbClr val="00B050"/>
                </a:solidFill>
              </a:rPr>
              <a:t>illustrations</a:t>
            </a:r>
            <a:r>
              <a:rPr lang="tr-TR" sz="2000" b="0" dirty="0" smtClean="0">
                <a:solidFill>
                  <a:srgbClr val="00B050"/>
                </a:solidFill>
              </a:rPr>
              <a:t> </a:t>
            </a:r>
            <a:r>
              <a:rPr lang="tr-TR" sz="2000" b="0" dirty="0" err="1" smtClean="0">
                <a:solidFill>
                  <a:srgbClr val="00B050"/>
                </a:solidFill>
              </a:rPr>
              <a:t>or</a:t>
            </a:r>
            <a:r>
              <a:rPr lang="tr-TR" sz="2000" b="0" dirty="0" smtClean="0">
                <a:solidFill>
                  <a:srgbClr val="00B050"/>
                </a:solidFill>
              </a:rPr>
              <a:t> </a:t>
            </a:r>
            <a:r>
              <a:rPr lang="tr-TR" sz="2000" b="0" dirty="0" err="1" smtClean="0">
                <a:solidFill>
                  <a:srgbClr val="00B050"/>
                </a:solidFill>
              </a:rPr>
              <a:t>diagrams</a:t>
            </a:r>
            <a:r>
              <a:rPr lang="en-US" sz="2000" b="0" dirty="0" smtClean="0">
                <a:solidFill>
                  <a:srgbClr val="00B050"/>
                </a:solidFill>
              </a:rPr>
              <a:t> </a:t>
            </a:r>
            <a:r>
              <a:rPr lang="en-US" sz="2000" b="0" dirty="0">
                <a:solidFill>
                  <a:srgbClr val="00B050"/>
                </a:solidFill>
              </a:rPr>
              <a:t>so that learners can visualise what they are </a:t>
            </a:r>
            <a:r>
              <a:rPr lang="en-US" sz="2000" b="0" dirty="0" smtClean="0">
                <a:solidFill>
                  <a:srgbClr val="00B050"/>
                </a:solidFill>
              </a:rPr>
              <a:t>reading</a:t>
            </a:r>
            <a:r>
              <a:rPr lang="tr-TR" sz="2000" b="0" dirty="0" smtClean="0">
                <a:solidFill>
                  <a:srgbClr val="00B050"/>
                </a:solidFill>
              </a:rPr>
              <a:t>)</a:t>
            </a:r>
            <a:r>
              <a:rPr lang="en-US" sz="2000" b="0" dirty="0" smtClean="0">
                <a:solidFill>
                  <a:srgbClr val="00B050"/>
                </a:solidFill>
              </a:rPr>
              <a:t>. </a:t>
            </a:r>
            <a:endParaRPr lang="tr-TR" sz="2000" b="0" dirty="0" smtClean="0">
              <a:solidFill>
                <a:srgbClr val="00B050"/>
              </a:solidFill>
            </a:endParaRPr>
          </a:p>
          <a:p>
            <a:pPr marL="342900" indent="-342900">
              <a:buFont typeface="+mj-lt"/>
              <a:buAutoNum type="arabicPeriod"/>
            </a:pPr>
            <a:r>
              <a:rPr lang="en-US" sz="2000" dirty="0" smtClean="0">
                <a:solidFill>
                  <a:schemeClr val="accent5">
                    <a:lumMod val="75000"/>
                  </a:schemeClr>
                </a:solidFill>
              </a:rPr>
              <a:t>Identification </a:t>
            </a:r>
            <a:r>
              <a:rPr lang="en-US" sz="2000" dirty="0">
                <a:solidFill>
                  <a:schemeClr val="accent5">
                    <a:lumMod val="75000"/>
                  </a:schemeClr>
                </a:solidFill>
              </a:rPr>
              <a:t>and organisation of </a:t>
            </a:r>
            <a:r>
              <a:rPr lang="en-US" sz="2000" dirty="0" smtClean="0">
                <a:solidFill>
                  <a:schemeClr val="accent5">
                    <a:lumMod val="75000"/>
                  </a:schemeClr>
                </a:solidFill>
              </a:rPr>
              <a:t>knowledge</a:t>
            </a:r>
            <a:r>
              <a:rPr lang="tr-TR" sz="2000" dirty="0" smtClean="0">
                <a:solidFill>
                  <a:schemeClr val="accent5">
                    <a:lumMod val="75000"/>
                  </a:schemeClr>
                </a:solidFill>
              </a:rPr>
              <a:t> </a:t>
            </a:r>
            <a:r>
              <a:rPr lang="tr-TR" sz="2000" b="0" dirty="0" smtClean="0">
                <a:solidFill>
                  <a:srgbClr val="00B050"/>
                </a:solidFill>
              </a:rPr>
              <a:t>(</a:t>
            </a:r>
            <a:r>
              <a:rPr lang="tr-TR" sz="2000" b="0" dirty="0" err="1" smtClean="0">
                <a:solidFill>
                  <a:srgbClr val="00B050"/>
                </a:solidFill>
              </a:rPr>
              <a:t>number</a:t>
            </a:r>
            <a:r>
              <a:rPr lang="tr-TR" sz="2000" b="0" dirty="0" smtClean="0">
                <a:solidFill>
                  <a:srgbClr val="00B050"/>
                </a:solidFill>
              </a:rPr>
              <a:t> in </a:t>
            </a:r>
            <a:r>
              <a:rPr lang="tr-TR" sz="2000" b="0" dirty="0" err="1" smtClean="0">
                <a:solidFill>
                  <a:srgbClr val="00B050"/>
                </a:solidFill>
              </a:rPr>
              <a:t>order</a:t>
            </a:r>
            <a:r>
              <a:rPr lang="tr-TR" sz="2000" b="0" dirty="0" smtClean="0">
                <a:solidFill>
                  <a:srgbClr val="00B050"/>
                </a:solidFill>
              </a:rPr>
              <a:t>, </a:t>
            </a:r>
            <a:r>
              <a:rPr lang="tr-TR" sz="2000" b="0" dirty="0" err="1" smtClean="0">
                <a:solidFill>
                  <a:srgbClr val="00B050"/>
                </a:solidFill>
              </a:rPr>
              <a:t>gapfill</a:t>
            </a:r>
            <a:r>
              <a:rPr lang="tr-TR" sz="2000" b="0" dirty="0" smtClean="0">
                <a:solidFill>
                  <a:srgbClr val="00B050"/>
                </a:solidFill>
              </a:rPr>
              <a:t> </a:t>
            </a:r>
            <a:r>
              <a:rPr lang="tr-TR" sz="2000" b="0" dirty="0" err="1" smtClean="0">
                <a:solidFill>
                  <a:srgbClr val="00B050"/>
                </a:solidFill>
              </a:rPr>
              <a:t>etc</a:t>
            </a:r>
            <a:r>
              <a:rPr lang="tr-TR" sz="2000" b="0" dirty="0" smtClean="0">
                <a:solidFill>
                  <a:srgbClr val="00B050"/>
                </a:solidFill>
              </a:rPr>
              <a:t>)</a:t>
            </a:r>
            <a:r>
              <a:rPr lang="en-US" sz="2000" b="0" dirty="0">
                <a:solidFill>
                  <a:srgbClr val="00B050"/>
                </a:solidFill>
              </a:rPr>
              <a:t/>
            </a:r>
            <a:br>
              <a:rPr lang="en-US" sz="2000" b="0" dirty="0">
                <a:solidFill>
                  <a:srgbClr val="00B050"/>
                </a:solidFill>
              </a:rPr>
            </a:br>
            <a:endParaRPr lang="tr-TR" sz="2000" b="0" dirty="0" smtClean="0">
              <a:solidFill>
                <a:srgbClr val="00B050"/>
              </a:solidFill>
            </a:endParaRPr>
          </a:p>
          <a:p>
            <a:pPr marL="342900" indent="-342900">
              <a:buFont typeface="+mj-lt"/>
              <a:buAutoNum type="arabicPeriod"/>
            </a:pPr>
            <a:r>
              <a:rPr lang="en-US" sz="2000" b="0" dirty="0" smtClean="0">
                <a:solidFill>
                  <a:srgbClr val="00B050"/>
                </a:solidFill>
              </a:rPr>
              <a:t>The </a:t>
            </a:r>
            <a:r>
              <a:rPr lang="en-US" sz="2000" b="0" dirty="0">
                <a:solidFill>
                  <a:srgbClr val="00B050"/>
                </a:solidFill>
              </a:rPr>
              <a:t>structure of the text is used to facilitate learning and the creation of activities which focus on both</a:t>
            </a:r>
            <a:r>
              <a:rPr lang="en-US" sz="2000" dirty="0">
                <a:solidFill>
                  <a:schemeClr val="accent5">
                    <a:lumMod val="75000"/>
                  </a:schemeClr>
                </a:solidFill>
              </a:rPr>
              <a:t> language development and core content </a:t>
            </a:r>
            <a:r>
              <a:rPr lang="en-US" sz="2000" dirty="0" smtClean="0">
                <a:solidFill>
                  <a:schemeClr val="accent5">
                    <a:lumMod val="75000"/>
                  </a:schemeClr>
                </a:solidFill>
              </a:rPr>
              <a:t>knowledge</a:t>
            </a:r>
            <a:r>
              <a:rPr lang="tr-TR" sz="2000" b="0" dirty="0" smtClean="0">
                <a:solidFill>
                  <a:srgbClr val="00B050"/>
                </a:solidFill>
              </a:rPr>
              <a:t> (</a:t>
            </a:r>
            <a:r>
              <a:rPr lang="tr-TR" sz="2000" b="0" dirty="0" err="1" smtClean="0">
                <a:solidFill>
                  <a:srgbClr val="00B050"/>
                </a:solidFill>
              </a:rPr>
              <a:t>language</a:t>
            </a:r>
            <a:r>
              <a:rPr lang="tr-TR" sz="2000" b="0" dirty="0" smtClean="0">
                <a:solidFill>
                  <a:srgbClr val="00B050"/>
                </a:solidFill>
              </a:rPr>
              <a:t> </a:t>
            </a:r>
            <a:r>
              <a:rPr lang="tr-TR" sz="2000" b="0" dirty="0" err="1" smtClean="0">
                <a:solidFill>
                  <a:srgbClr val="00B050"/>
                </a:solidFill>
              </a:rPr>
              <a:t>building</a:t>
            </a:r>
            <a:r>
              <a:rPr lang="tr-TR" sz="2000" b="0" dirty="0" smtClean="0">
                <a:solidFill>
                  <a:srgbClr val="00B050"/>
                </a:solidFill>
              </a:rPr>
              <a:t>)</a:t>
            </a:r>
            <a:r>
              <a:rPr lang="en-US" sz="2000" b="0" dirty="0" smtClean="0">
                <a:solidFill>
                  <a:srgbClr val="00B050"/>
                </a:solidFill>
              </a:rPr>
              <a:t>.</a:t>
            </a:r>
            <a:endParaRPr lang="tr-TR" sz="2000" b="0" dirty="0" smtClean="0">
              <a:solidFill>
                <a:srgbClr val="00B050"/>
              </a:solidFill>
            </a:endParaRPr>
          </a:p>
          <a:p>
            <a:pPr marL="342900" indent="-342900">
              <a:buFont typeface="+mj-lt"/>
              <a:buAutoNum type="arabicPeriod"/>
            </a:pPr>
            <a:r>
              <a:rPr lang="en-US" sz="2000" dirty="0" smtClean="0">
                <a:solidFill>
                  <a:schemeClr val="accent5">
                    <a:lumMod val="75000"/>
                  </a:schemeClr>
                </a:solidFill>
              </a:rPr>
              <a:t>Language </a:t>
            </a:r>
            <a:r>
              <a:rPr lang="en-US" sz="2000" dirty="0">
                <a:solidFill>
                  <a:schemeClr val="accent5">
                    <a:lumMod val="75000"/>
                  </a:schemeClr>
                </a:solidFill>
              </a:rPr>
              <a:t>identification</a:t>
            </a:r>
            <a:r>
              <a:rPr lang="en-US" sz="2000" b="0" dirty="0">
                <a:solidFill>
                  <a:srgbClr val="00B050"/>
                </a:solidFill>
              </a:rPr>
              <a:t> </a:t>
            </a:r>
            <a:r>
              <a:rPr lang="tr-TR" sz="2000" b="0" dirty="0" err="1" smtClean="0">
                <a:solidFill>
                  <a:srgbClr val="00B050"/>
                </a:solidFill>
              </a:rPr>
              <a:t>and</a:t>
            </a:r>
            <a:r>
              <a:rPr lang="tr-TR" sz="2000" b="0" dirty="0" smtClean="0">
                <a:solidFill>
                  <a:srgbClr val="00B050"/>
                </a:solidFill>
              </a:rPr>
              <a:t> l</a:t>
            </a:r>
            <a:r>
              <a:rPr lang="en-US" sz="2000" b="0" dirty="0" smtClean="0">
                <a:solidFill>
                  <a:srgbClr val="00B050"/>
                </a:solidFill>
              </a:rPr>
              <a:t>earners </a:t>
            </a:r>
            <a:r>
              <a:rPr lang="en-US" sz="2000" b="0" dirty="0">
                <a:solidFill>
                  <a:srgbClr val="00B050"/>
                </a:solidFill>
              </a:rPr>
              <a:t>are expected to be able to reproduce the core of the text in their own </a:t>
            </a:r>
            <a:r>
              <a:rPr lang="en-US" sz="2000" b="0" dirty="0" smtClean="0">
                <a:solidFill>
                  <a:srgbClr val="00B050"/>
                </a:solidFill>
              </a:rPr>
              <a:t>words</a:t>
            </a:r>
            <a:r>
              <a:rPr lang="tr-TR" sz="2000" b="0" dirty="0" smtClean="0">
                <a:solidFill>
                  <a:srgbClr val="00B050"/>
                </a:solidFill>
              </a:rPr>
              <a:t> (</a:t>
            </a:r>
            <a:r>
              <a:rPr lang="tr-TR" sz="2000" b="0" dirty="0" err="1" smtClean="0">
                <a:solidFill>
                  <a:srgbClr val="00B050"/>
                </a:solidFill>
              </a:rPr>
              <a:t>look</a:t>
            </a:r>
            <a:r>
              <a:rPr lang="tr-TR" sz="2000" b="0" dirty="0" smtClean="0">
                <a:solidFill>
                  <a:srgbClr val="00B050"/>
                </a:solidFill>
              </a:rPr>
              <a:t>/listen </a:t>
            </a:r>
            <a:r>
              <a:rPr lang="tr-TR" sz="2000" b="0" dirty="0" err="1" smtClean="0">
                <a:solidFill>
                  <a:srgbClr val="00B050"/>
                </a:solidFill>
              </a:rPr>
              <a:t>and</a:t>
            </a:r>
            <a:r>
              <a:rPr lang="tr-TR" sz="2000" b="0" dirty="0" smtClean="0">
                <a:solidFill>
                  <a:srgbClr val="00B050"/>
                </a:solidFill>
              </a:rPr>
              <a:t> talk </a:t>
            </a:r>
            <a:r>
              <a:rPr lang="tr-TR" sz="2000" b="0" dirty="0" err="1" smtClean="0">
                <a:solidFill>
                  <a:srgbClr val="00B050"/>
                </a:solidFill>
              </a:rPr>
              <a:t>plus</a:t>
            </a:r>
            <a:r>
              <a:rPr lang="tr-TR" sz="2000" b="0" dirty="0" smtClean="0">
                <a:solidFill>
                  <a:srgbClr val="00B050"/>
                </a:solidFill>
              </a:rPr>
              <a:t> </a:t>
            </a:r>
            <a:r>
              <a:rPr lang="tr-TR" sz="2000" b="0" dirty="0" err="1" smtClean="0">
                <a:solidFill>
                  <a:srgbClr val="00B050"/>
                </a:solidFill>
              </a:rPr>
              <a:t>creation</a:t>
            </a:r>
            <a:r>
              <a:rPr lang="tr-TR" sz="2000" b="0" dirty="0" smtClean="0">
                <a:solidFill>
                  <a:srgbClr val="00B050"/>
                </a:solidFill>
              </a:rPr>
              <a:t> of a </a:t>
            </a:r>
            <a:r>
              <a:rPr lang="tr-TR" sz="2000" b="0" dirty="0" err="1" smtClean="0">
                <a:solidFill>
                  <a:srgbClr val="00B050"/>
                </a:solidFill>
              </a:rPr>
              <a:t>factfile</a:t>
            </a:r>
            <a:r>
              <a:rPr lang="tr-TR" sz="2000" b="0" dirty="0" smtClean="0">
                <a:solidFill>
                  <a:srgbClr val="00B050"/>
                </a:solidFill>
              </a:rPr>
              <a:t>). </a:t>
            </a:r>
            <a:r>
              <a:rPr lang="en-US" b="0" dirty="0"/>
              <a:t/>
            </a:r>
            <a:br>
              <a:rPr lang="en-US" b="0" dirty="0"/>
            </a:br>
            <a:endParaRPr lang="en-US" b="0" dirty="0"/>
          </a:p>
          <a:p>
            <a:pPr marL="342900" indent="-342900">
              <a:buFont typeface="+mj-lt"/>
              <a:buAutoNum type="arabicPeriod"/>
            </a:pPr>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18</a:t>
            </a:fld>
            <a:endParaRPr lang="tr-TR"/>
          </a:p>
        </p:txBody>
      </p:sp>
    </p:spTree>
    <p:extLst>
      <p:ext uri="{BB962C8B-B14F-4D97-AF65-F5344CB8AC3E}">
        <p14:creationId xmlns:p14="http://schemas.microsoft.com/office/powerpoint/2010/main" val="9508776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Yet </a:t>
            </a:r>
            <a:r>
              <a:rPr lang="tr-TR" dirty="0" err="1" smtClean="0"/>
              <a:t>another</a:t>
            </a:r>
            <a:r>
              <a:rPr lang="tr-TR" dirty="0" smtClean="0"/>
              <a:t> </a:t>
            </a:r>
            <a:r>
              <a:rPr lang="tr-TR" dirty="0" err="1" smtClean="0"/>
              <a:t>definition</a:t>
            </a:r>
            <a:r>
              <a:rPr lang="tr-TR" dirty="0" smtClean="0"/>
              <a:t>….</a:t>
            </a:r>
            <a:endParaRPr lang="tr-TR" dirty="0"/>
          </a:p>
        </p:txBody>
      </p:sp>
      <p:sp>
        <p:nvSpPr>
          <p:cNvPr id="3" name="İçerik Yer Tutucusu 2"/>
          <p:cNvSpPr>
            <a:spLocks noGrp="1"/>
          </p:cNvSpPr>
          <p:nvPr>
            <p:ph idx="1"/>
          </p:nvPr>
        </p:nvSpPr>
        <p:spPr/>
        <p:txBody>
          <a:bodyPr>
            <a:normAutofit/>
          </a:bodyPr>
          <a:lstStyle/>
          <a:p>
            <a:r>
              <a:rPr lang="en-US" sz="3200" i="1" dirty="0"/>
              <a:t>CLIL has been called education through construction, rather than instruction </a:t>
            </a:r>
            <a:endParaRPr lang="tr-TR" sz="3200" i="1"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19</a:t>
            </a:fld>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63" y="3412088"/>
            <a:ext cx="9901238" cy="3125078"/>
          </a:xfrm>
          <a:prstGeom prst="rect">
            <a:avLst/>
          </a:prstGeom>
        </p:spPr>
      </p:pic>
    </p:spTree>
    <p:extLst>
      <p:ext uri="{BB962C8B-B14F-4D97-AF65-F5344CB8AC3E}">
        <p14:creationId xmlns:p14="http://schemas.microsoft.com/office/powerpoint/2010/main" val="2972576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Başlık"/>
          <p:cNvSpPr>
            <a:spLocks noGrp="1"/>
          </p:cNvSpPr>
          <p:nvPr>
            <p:ph type="title"/>
          </p:nvPr>
        </p:nvSpPr>
        <p:spPr/>
        <p:txBody>
          <a:bodyPr>
            <a:normAutofit fontScale="90000"/>
          </a:bodyPr>
          <a:lstStyle/>
          <a:p>
            <a:pPr>
              <a:defRPr/>
            </a:pPr>
            <a:r>
              <a:rPr lang="en-US" smtClean="0"/>
              <a:t>The Brain Teaser Five Pack</a:t>
            </a:r>
            <a:r>
              <a:rPr lang="tr-TR" smtClean="0"/>
              <a:t/>
            </a:r>
            <a:br>
              <a:rPr lang="tr-TR" smtClean="0"/>
            </a:br>
            <a:endParaRPr lang="tr-TR" smtClean="0"/>
          </a:p>
        </p:txBody>
      </p:sp>
      <p:sp>
        <p:nvSpPr>
          <p:cNvPr id="6147" name="2 İçerik Yer Tutucusu"/>
          <p:cNvSpPr>
            <a:spLocks noGrp="1"/>
          </p:cNvSpPr>
          <p:nvPr>
            <p:ph idx="1"/>
          </p:nvPr>
        </p:nvSpPr>
        <p:spPr>
          <a:xfrm>
            <a:off x="794544" y="1418071"/>
            <a:ext cx="8370888" cy="3960813"/>
          </a:xfrm>
        </p:spPr>
        <p:txBody>
          <a:bodyPr>
            <a:normAutofit fontScale="92500" lnSpcReduction="10000"/>
          </a:bodyPr>
          <a:lstStyle/>
          <a:p>
            <a:r>
              <a:rPr lang="tr-TR" sz="2300" dirty="0"/>
              <a:t>1</a:t>
            </a:r>
            <a:r>
              <a:rPr lang="en-US" sz="2300" dirty="0"/>
              <a:t>. Do they have a 4th of July in England?</a:t>
            </a:r>
          </a:p>
          <a:p>
            <a:r>
              <a:rPr lang="en-US" sz="2300" dirty="0"/>
              <a:t>2. If there are 7 months that have 31 days in them and 11 months that have 30 days in them, how many months have 28 days in them?</a:t>
            </a:r>
          </a:p>
          <a:p>
            <a:r>
              <a:rPr lang="en-US" sz="2300" dirty="0"/>
              <a:t>3. How many birthdays does the average </a:t>
            </a:r>
            <a:r>
              <a:rPr lang="tr-TR" sz="2300" dirty="0" err="1" smtClean="0"/>
              <a:t>wo</a:t>
            </a:r>
            <a:r>
              <a:rPr lang="en-US" sz="2300" dirty="0" smtClean="0"/>
              <a:t>man </a:t>
            </a:r>
            <a:r>
              <a:rPr lang="en-US" sz="2300" dirty="0"/>
              <a:t>have?</a:t>
            </a:r>
          </a:p>
          <a:p>
            <a:r>
              <a:rPr lang="en-US" sz="2300" dirty="0"/>
              <a:t>4. What is boiled then cooled, sweetened then soured?</a:t>
            </a:r>
          </a:p>
          <a:p>
            <a:r>
              <a:rPr lang="en-US" sz="2300" dirty="0"/>
              <a:t>5. A woman gives a beggar 50 </a:t>
            </a:r>
            <a:r>
              <a:rPr lang="tr-TR" sz="2300" dirty="0" err="1" smtClean="0"/>
              <a:t>pence</a:t>
            </a:r>
            <a:r>
              <a:rPr lang="en-US" sz="2300" dirty="0" smtClean="0"/>
              <a:t>; </a:t>
            </a:r>
            <a:r>
              <a:rPr lang="en-US" sz="2300" dirty="0"/>
              <a:t>the woman is the beggar's sister, but the beggar is not the woman's brother. How come?</a:t>
            </a:r>
          </a:p>
          <a:p>
            <a:r>
              <a:rPr lang="en-US" dirty="0" smtClean="0"/>
              <a:t> </a:t>
            </a:r>
            <a:r>
              <a:rPr lang="tr-TR" dirty="0" smtClean="0"/>
              <a:t>From: </a:t>
            </a:r>
            <a:r>
              <a:rPr lang="en-US" b="1" dirty="0" smtClean="0">
                <a:solidFill>
                  <a:srgbClr val="7030A0"/>
                </a:solidFill>
                <a:hlinkClick r:id="rId3"/>
              </a:rPr>
              <a:t>www.teach-nology.com</a:t>
            </a:r>
            <a:endParaRPr lang="en-US" dirty="0" smtClean="0">
              <a:solidFill>
                <a:srgbClr val="7030A0"/>
              </a:solidFill>
            </a:endParaRPr>
          </a:p>
        </p:txBody>
      </p:sp>
      <p:pic>
        <p:nvPicPr>
          <p:cNvPr id="4" name="Picture 8" descr="Divisional_logo-01.png"/>
          <p:cNvPicPr>
            <a:picLocks noChangeAspect="1"/>
          </p:cNvPicPr>
          <p:nvPr/>
        </p:nvPicPr>
        <p:blipFill rotWithShape="1">
          <a:blip r:embed="rId4"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spTree>
    <p:extLst>
      <p:ext uri="{BB962C8B-B14F-4D97-AF65-F5344CB8AC3E}">
        <p14:creationId xmlns:p14="http://schemas.microsoft.com/office/powerpoint/2010/main" val="314434591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CLIL</a:t>
            </a:r>
            <a:endParaRPr lang="tr-TR" dirty="0"/>
          </a:p>
        </p:txBody>
      </p:sp>
      <p:sp>
        <p:nvSpPr>
          <p:cNvPr id="3" name="İçerik Yer Tutucusu 2"/>
          <p:cNvSpPr>
            <a:spLocks noGrp="1"/>
          </p:cNvSpPr>
          <p:nvPr>
            <p:ph idx="1"/>
          </p:nvPr>
        </p:nvSpPr>
        <p:spPr/>
        <p:txBody>
          <a:bodyPr/>
          <a:lstStyle/>
          <a:p>
            <a:endParaRPr lang="tr-TR" dirty="0">
              <a:hlinkClick r:id="rId2"/>
            </a:endParaRPr>
          </a:p>
          <a:p>
            <a:r>
              <a:rPr lang="tr-TR" sz="2400" u="sng" dirty="0" err="1" smtClean="0">
                <a:hlinkClick r:id="rId2"/>
              </a:rPr>
              <a:t>Useful</a:t>
            </a:r>
            <a:r>
              <a:rPr lang="tr-TR" sz="2400" u="sng" dirty="0" smtClean="0">
                <a:hlinkClick r:id="rId2"/>
              </a:rPr>
              <a:t> </a:t>
            </a:r>
            <a:r>
              <a:rPr lang="tr-TR" sz="2400" u="sng" dirty="0" err="1" smtClean="0">
                <a:hlinkClick r:id="rId2"/>
              </a:rPr>
              <a:t>resources</a:t>
            </a:r>
            <a:endParaRPr lang="tr-TR" sz="2400" u="sng" dirty="0" smtClean="0">
              <a:hlinkClick r:id="rId2"/>
            </a:endParaRPr>
          </a:p>
          <a:p>
            <a:endParaRPr lang="tr-TR" dirty="0">
              <a:hlinkClick r:id="rId2"/>
            </a:endParaRPr>
          </a:p>
          <a:p>
            <a:r>
              <a:rPr lang="tr-TR" dirty="0" smtClean="0">
                <a:hlinkClick r:id="rId2"/>
              </a:rPr>
              <a:t>http</a:t>
            </a:r>
            <a:r>
              <a:rPr lang="tr-TR" dirty="0">
                <a:hlinkClick r:id="rId2"/>
              </a:rPr>
              <a:t>://www.onestopenglish.com/clil/what-is-clil/free-sample-material</a:t>
            </a:r>
            <a:r>
              <a:rPr lang="tr-TR" dirty="0" smtClean="0">
                <a:hlinkClick r:id="rId2"/>
              </a:rPr>
              <a:t>/</a:t>
            </a:r>
            <a:endParaRPr lang="tr-TR" dirty="0" smtClean="0"/>
          </a:p>
          <a:p>
            <a:r>
              <a:rPr lang="tr-TR" dirty="0">
                <a:hlinkClick r:id="rId3"/>
              </a:rPr>
              <a:t>http://www.macmillanenglish.com/category/clil-materials</a:t>
            </a:r>
            <a:r>
              <a:rPr lang="tr-TR" dirty="0" smtClean="0">
                <a:hlinkClick r:id="rId3"/>
              </a:rPr>
              <a:t>/</a:t>
            </a:r>
            <a:endParaRPr lang="tr-TR" dirty="0" smtClean="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20</a:t>
            </a:fld>
            <a:endParaRPr lang="tr-TR"/>
          </a:p>
        </p:txBody>
      </p:sp>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9636" y="3849852"/>
            <a:ext cx="7311434" cy="2701169"/>
          </a:xfrm>
          <a:prstGeom prst="rect">
            <a:avLst/>
          </a:prstGeom>
        </p:spPr>
      </p:pic>
    </p:spTree>
    <p:extLst>
      <p:ext uri="{BB962C8B-B14F-4D97-AF65-F5344CB8AC3E}">
        <p14:creationId xmlns:p14="http://schemas.microsoft.com/office/powerpoint/2010/main" val="3791969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p:txBody>
          <a:bodyPr/>
          <a:lstStyle/>
          <a:p>
            <a:r>
              <a:rPr lang="tr-TR" dirty="0" err="1" smtClean="0"/>
              <a:t>What’s</a:t>
            </a:r>
            <a:r>
              <a:rPr lang="tr-TR" dirty="0" smtClean="0"/>
              <a:t> </a:t>
            </a:r>
            <a:r>
              <a:rPr lang="tr-TR" dirty="0" err="1" smtClean="0"/>
              <a:t>the</a:t>
            </a:r>
            <a:r>
              <a:rPr lang="tr-TR" dirty="0" smtClean="0"/>
              <a:t> </a:t>
            </a:r>
            <a:r>
              <a:rPr lang="tr-TR" dirty="0" err="1" smtClean="0"/>
              <a:t>current</a:t>
            </a:r>
            <a:r>
              <a:rPr lang="tr-TR" dirty="0" smtClean="0"/>
              <a:t> </a:t>
            </a:r>
            <a:r>
              <a:rPr lang="tr-TR" dirty="0" err="1" smtClean="0"/>
              <a:t>issue</a:t>
            </a:r>
            <a:r>
              <a:rPr lang="tr-TR" dirty="0"/>
              <a:t> </a:t>
            </a:r>
            <a:r>
              <a:rPr lang="tr-TR" dirty="0" smtClean="0"/>
              <a:t>in </a:t>
            </a:r>
            <a:r>
              <a:rPr lang="tr-TR" dirty="0" err="1" smtClean="0"/>
              <a:t>primary</a:t>
            </a:r>
            <a:r>
              <a:rPr lang="tr-TR" dirty="0" smtClean="0"/>
              <a:t> </a:t>
            </a:r>
            <a:r>
              <a:rPr lang="tr-TR" dirty="0" err="1" smtClean="0"/>
              <a:t>schools</a:t>
            </a:r>
            <a:r>
              <a:rPr lang="tr-TR" dirty="0" smtClean="0"/>
              <a:t> </a:t>
            </a:r>
            <a:r>
              <a:rPr lang="tr-TR" dirty="0" err="1" smtClean="0"/>
              <a:t>and</a:t>
            </a:r>
            <a:r>
              <a:rPr lang="tr-TR" dirty="0" smtClean="0"/>
              <a:t> how can CLIL </a:t>
            </a:r>
            <a:r>
              <a:rPr lang="tr-TR" dirty="0" err="1" smtClean="0"/>
              <a:t>help</a:t>
            </a:r>
            <a:r>
              <a:rPr lang="tr-TR" dirty="0" smtClean="0"/>
              <a:t>?</a:t>
            </a:r>
          </a:p>
        </p:txBody>
      </p:sp>
      <p:sp>
        <p:nvSpPr>
          <p:cNvPr id="10243" name="2 İçerik Yer Tutucusu"/>
          <p:cNvSpPr>
            <a:spLocks noGrp="1"/>
          </p:cNvSpPr>
          <p:nvPr>
            <p:ph idx="1"/>
          </p:nvPr>
        </p:nvSpPr>
        <p:spPr>
          <a:xfrm>
            <a:off x="973139" y="1586345"/>
            <a:ext cx="7954962" cy="4551363"/>
          </a:xfrm>
        </p:spPr>
        <p:txBody>
          <a:bodyPr>
            <a:normAutofit/>
          </a:bodyPr>
          <a:lstStyle/>
          <a:p>
            <a:pPr marL="274320" indent="-274320">
              <a:buClr>
                <a:schemeClr val="accent3"/>
              </a:buClr>
              <a:buFont typeface="Wingdings 2"/>
              <a:buChar char=""/>
              <a:defRPr/>
            </a:pPr>
            <a:r>
              <a:rPr lang="en-US" dirty="0" smtClean="0"/>
              <a:t>In the current method</a:t>
            </a:r>
            <a:r>
              <a:rPr lang="tr-TR" dirty="0" smtClean="0"/>
              <a:t>s</a:t>
            </a:r>
            <a:r>
              <a:rPr lang="en-US" dirty="0" smtClean="0"/>
              <a:t> we are using within the school system, we are </a:t>
            </a:r>
            <a:r>
              <a:rPr lang="en-US" dirty="0" smtClean="0">
                <a:solidFill>
                  <a:schemeClr val="accent6">
                    <a:lumMod val="50000"/>
                  </a:schemeClr>
                </a:solidFill>
              </a:rPr>
              <a:t>not </a:t>
            </a:r>
            <a:r>
              <a:rPr lang="tr-TR" dirty="0" err="1" smtClean="0">
                <a:solidFill>
                  <a:schemeClr val="accent6">
                    <a:lumMod val="50000"/>
                  </a:schemeClr>
                </a:solidFill>
              </a:rPr>
              <a:t>always</a:t>
            </a:r>
            <a:r>
              <a:rPr lang="tr-TR" dirty="0" smtClean="0">
                <a:solidFill>
                  <a:schemeClr val="accent6">
                    <a:lumMod val="50000"/>
                  </a:schemeClr>
                </a:solidFill>
              </a:rPr>
              <a:t> </a:t>
            </a:r>
            <a:r>
              <a:rPr lang="en-US" dirty="0" smtClean="0"/>
              <a:t>teaching</a:t>
            </a:r>
            <a:r>
              <a:rPr lang="tr-TR" dirty="0" smtClean="0"/>
              <a:t> </a:t>
            </a:r>
            <a:r>
              <a:rPr lang="en-US" dirty="0" smtClean="0"/>
              <a:t>children to be critical thinkers. For the most part, we only ask them follow directions and</a:t>
            </a:r>
            <a:r>
              <a:rPr lang="tr-TR" dirty="0" smtClean="0"/>
              <a:t> </a:t>
            </a:r>
            <a:r>
              <a:rPr lang="en-US" dirty="0" smtClean="0"/>
              <a:t>regurgitate memorized material </a:t>
            </a:r>
            <a:r>
              <a:rPr lang="tr-TR" dirty="0" err="1" smtClean="0"/>
              <a:t>that</a:t>
            </a:r>
            <a:r>
              <a:rPr lang="tr-TR" dirty="0" smtClean="0"/>
              <a:t> </a:t>
            </a:r>
            <a:r>
              <a:rPr lang="tr-TR" dirty="0" err="1" smtClean="0"/>
              <a:t>may</a:t>
            </a:r>
            <a:r>
              <a:rPr lang="tr-TR" dirty="0" smtClean="0"/>
              <a:t> not be </a:t>
            </a:r>
            <a:r>
              <a:rPr lang="tr-TR" dirty="0" err="1" smtClean="0"/>
              <a:t>relevant</a:t>
            </a:r>
            <a:r>
              <a:rPr lang="tr-TR" dirty="0" smtClean="0"/>
              <a:t> </a:t>
            </a:r>
            <a:r>
              <a:rPr lang="tr-TR" dirty="0" err="1" smtClean="0"/>
              <a:t>to</a:t>
            </a:r>
            <a:r>
              <a:rPr lang="tr-TR" dirty="0" smtClean="0"/>
              <a:t> </a:t>
            </a:r>
            <a:r>
              <a:rPr lang="tr-TR" dirty="0" err="1" smtClean="0"/>
              <a:t>them</a:t>
            </a:r>
            <a:r>
              <a:rPr lang="tr-TR" dirty="0" smtClean="0"/>
              <a:t> </a:t>
            </a:r>
            <a:r>
              <a:rPr lang="en-US" dirty="0" smtClean="0"/>
              <a:t>on s</a:t>
            </a:r>
            <a:r>
              <a:rPr lang="tr-TR" dirty="0" err="1" smtClean="0"/>
              <a:t>chool</a:t>
            </a:r>
            <a:r>
              <a:rPr lang="en-US" dirty="0" smtClean="0"/>
              <a:t> and national tests. </a:t>
            </a:r>
            <a:endParaRPr lang="tr-TR" dirty="0" smtClean="0"/>
          </a:p>
          <a:p>
            <a:pPr marL="274320" indent="-274320">
              <a:buClr>
                <a:schemeClr val="accent3"/>
              </a:buClr>
              <a:buFont typeface="Wingdings 2"/>
              <a:buChar char=""/>
              <a:defRPr/>
            </a:pPr>
            <a:r>
              <a:rPr lang="en-US" dirty="0" smtClean="0"/>
              <a:t>However, </a:t>
            </a:r>
            <a:r>
              <a:rPr lang="en-US" dirty="0" smtClean="0">
                <a:solidFill>
                  <a:schemeClr val="accent6">
                    <a:lumMod val="50000"/>
                  </a:schemeClr>
                </a:solidFill>
              </a:rPr>
              <a:t>high test scores</a:t>
            </a:r>
            <a:r>
              <a:rPr lang="tr-TR" dirty="0" smtClean="0">
                <a:solidFill>
                  <a:schemeClr val="accent6">
                    <a:lumMod val="50000"/>
                  </a:schemeClr>
                </a:solidFill>
              </a:rPr>
              <a:t>=</a:t>
            </a:r>
            <a:r>
              <a:rPr lang="en-US" dirty="0" smtClean="0">
                <a:solidFill>
                  <a:schemeClr val="accent6">
                    <a:lumMod val="50000"/>
                  </a:schemeClr>
                </a:solidFill>
              </a:rPr>
              <a:t> children are learning and retaining the information</a:t>
            </a:r>
            <a:r>
              <a:rPr lang="tr-TR" dirty="0" smtClean="0">
                <a:solidFill>
                  <a:schemeClr val="accent6">
                    <a:lumMod val="50000"/>
                  </a:schemeClr>
                </a:solidFill>
              </a:rPr>
              <a:t>?</a:t>
            </a:r>
          </a:p>
          <a:p>
            <a:pPr marL="274320" indent="-274320">
              <a:buClr>
                <a:schemeClr val="accent3"/>
              </a:buClr>
              <a:buFont typeface="Wingdings 2"/>
              <a:buChar char=""/>
              <a:defRPr/>
            </a:pPr>
            <a:r>
              <a:rPr lang="tr-TR" dirty="0" err="1" smtClean="0"/>
              <a:t>Students</a:t>
            </a:r>
            <a:r>
              <a:rPr lang="tr-TR" dirty="0" smtClean="0"/>
              <a:t> </a:t>
            </a:r>
            <a:r>
              <a:rPr lang="tr-TR" dirty="0" err="1" smtClean="0"/>
              <a:t>may</a:t>
            </a:r>
            <a:r>
              <a:rPr lang="tr-TR" dirty="0" smtClean="0">
                <a:solidFill>
                  <a:schemeClr val="accent6">
                    <a:lumMod val="50000"/>
                  </a:schemeClr>
                </a:solidFill>
              </a:rPr>
              <a:t> not</a:t>
            </a:r>
            <a:r>
              <a:rPr lang="tr-TR" dirty="0" smtClean="0"/>
              <a:t> be </a:t>
            </a:r>
            <a:r>
              <a:rPr lang="tr-TR" dirty="0" err="1" smtClean="0"/>
              <a:t>prepared</a:t>
            </a:r>
            <a:r>
              <a:rPr lang="tr-TR" dirty="0" smtClean="0"/>
              <a:t> </a:t>
            </a:r>
            <a:r>
              <a:rPr lang="tr-TR" dirty="0" err="1" smtClean="0"/>
              <a:t>for</a:t>
            </a:r>
            <a:r>
              <a:rPr lang="tr-TR" dirty="0" smtClean="0"/>
              <a:t> </a:t>
            </a:r>
            <a:r>
              <a:rPr lang="tr-TR" dirty="0" err="1" smtClean="0"/>
              <a:t>university</a:t>
            </a:r>
            <a:r>
              <a:rPr lang="tr-TR" dirty="0" smtClean="0"/>
              <a:t> </a:t>
            </a:r>
            <a:r>
              <a:rPr lang="tr-TR" dirty="0" err="1" smtClean="0"/>
              <a:t>level</a:t>
            </a:r>
            <a:r>
              <a:rPr lang="tr-TR" dirty="0" smtClean="0"/>
              <a:t> </a:t>
            </a:r>
            <a:r>
              <a:rPr lang="tr-TR" dirty="0" err="1" smtClean="0"/>
              <a:t>work</a:t>
            </a:r>
            <a:r>
              <a:rPr lang="tr-TR" dirty="0" smtClean="0"/>
              <a:t> </a:t>
            </a:r>
            <a:r>
              <a:rPr lang="tr-TR" dirty="0" err="1" smtClean="0"/>
              <a:t>that</a:t>
            </a:r>
            <a:r>
              <a:rPr lang="tr-TR" dirty="0" smtClean="0"/>
              <a:t> </a:t>
            </a:r>
            <a:r>
              <a:rPr lang="tr-TR" dirty="0" err="1" smtClean="0"/>
              <a:t>requires</a:t>
            </a:r>
            <a:r>
              <a:rPr lang="tr-TR" dirty="0" smtClean="0"/>
              <a:t> </a:t>
            </a:r>
            <a:r>
              <a:rPr lang="tr-TR" dirty="0" err="1" smtClean="0"/>
              <a:t>them</a:t>
            </a:r>
            <a:r>
              <a:rPr lang="tr-TR" dirty="0" smtClean="0"/>
              <a:t> </a:t>
            </a:r>
            <a:r>
              <a:rPr lang="tr-TR" dirty="0" err="1" smtClean="0"/>
              <a:t>to</a:t>
            </a:r>
            <a:r>
              <a:rPr lang="tr-TR" dirty="0" smtClean="0"/>
              <a:t> </a:t>
            </a:r>
            <a:r>
              <a:rPr lang="tr-TR" dirty="0" err="1" smtClean="0"/>
              <a:t>think</a:t>
            </a:r>
            <a:r>
              <a:rPr lang="tr-TR" dirty="0" smtClean="0"/>
              <a:t> </a:t>
            </a:r>
            <a:r>
              <a:rPr lang="tr-TR" dirty="0" err="1" smtClean="0"/>
              <a:t>independently</a:t>
            </a:r>
            <a:endParaRPr lang="tr-TR" dirty="0" smtClean="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6811" y="4471626"/>
            <a:ext cx="4048125" cy="2686050"/>
          </a:xfrm>
          <a:prstGeom prst="rect">
            <a:avLst/>
          </a:prstGeom>
        </p:spPr>
      </p:pic>
    </p:spTree>
    <p:extLst>
      <p:ext uri="{BB962C8B-B14F-4D97-AF65-F5344CB8AC3E}">
        <p14:creationId xmlns:p14="http://schemas.microsoft.com/office/powerpoint/2010/main" val="343001206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Volcanoes</a:t>
            </a:r>
            <a:r>
              <a:rPr lang="tr-TR" dirty="0" smtClean="0"/>
              <a:t>! (</a:t>
            </a:r>
            <a:r>
              <a:rPr lang="tr-TR" dirty="0" err="1" smtClean="0"/>
              <a:t>Macmillan</a:t>
            </a:r>
            <a:r>
              <a:rPr lang="tr-TR" dirty="0" smtClean="0"/>
              <a:t> English </a:t>
            </a:r>
            <a:r>
              <a:rPr lang="tr-TR" dirty="0" err="1" smtClean="0"/>
              <a:t>Unit</a:t>
            </a:r>
            <a:r>
              <a:rPr lang="tr-TR" dirty="0" smtClean="0"/>
              <a:t> 2, </a:t>
            </a:r>
            <a:r>
              <a:rPr lang="tr-TR" dirty="0" err="1" smtClean="0"/>
              <a:t>page</a:t>
            </a:r>
            <a:r>
              <a:rPr lang="tr-TR" dirty="0" smtClean="0"/>
              <a:t> 16).</a:t>
            </a:r>
            <a:endParaRPr lang="tr-TR"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32509" y="1039090"/>
            <a:ext cx="3535476" cy="2775435"/>
          </a:xfrm>
        </p:spPr>
      </p:pic>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22</a:t>
            </a:fld>
            <a:endParaRPr lang="tr-TR"/>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7985" y="1776175"/>
            <a:ext cx="6096000" cy="4076700"/>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234" y="4088911"/>
            <a:ext cx="4004362" cy="2662475"/>
          </a:xfrm>
          <a:prstGeom prst="rect">
            <a:avLst/>
          </a:prstGeom>
        </p:spPr>
      </p:pic>
    </p:spTree>
    <p:extLst>
      <p:ext uri="{BB962C8B-B14F-4D97-AF65-F5344CB8AC3E}">
        <p14:creationId xmlns:p14="http://schemas.microsoft.com/office/powerpoint/2010/main" val="39467547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Mindmap</a:t>
            </a:r>
            <a:endParaRPr lang="tr-TR" dirty="0"/>
          </a:p>
        </p:txBody>
      </p:sp>
      <p:sp>
        <p:nvSpPr>
          <p:cNvPr id="3" name="İçerik Yer Tutucusu 2"/>
          <p:cNvSpPr>
            <a:spLocks noGrp="1"/>
          </p:cNvSpPr>
          <p:nvPr>
            <p:ph idx="1"/>
          </p:nvPr>
        </p:nvSpPr>
        <p:spPr/>
        <p:txBody>
          <a:bodyPr/>
          <a:lstStyle/>
          <a:p>
            <a:endParaRPr lang="tr-TR" dirty="0" smtClean="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23</a:t>
            </a:fld>
            <a:endParaRPr lang="tr-TR"/>
          </a:p>
        </p:txBody>
      </p:sp>
    </p:spTree>
    <p:extLst>
      <p:ext uri="{BB962C8B-B14F-4D97-AF65-F5344CB8AC3E}">
        <p14:creationId xmlns:p14="http://schemas.microsoft.com/office/powerpoint/2010/main" val="38914302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73138" y="422428"/>
            <a:ext cx="7954962" cy="328421"/>
          </a:xfrm>
        </p:spPr>
        <p:txBody>
          <a:bodyPr/>
          <a:lstStyle/>
          <a:p>
            <a:r>
              <a:rPr lang="tr-TR" dirty="0" err="1"/>
              <a:t>M</a:t>
            </a:r>
            <a:r>
              <a:rPr lang="tr-TR" dirty="0" err="1" smtClean="0"/>
              <a:t>indmap</a:t>
            </a:r>
            <a:endParaRPr lang="tr-TR" dirty="0"/>
          </a:p>
        </p:txBody>
      </p:sp>
      <p:sp>
        <p:nvSpPr>
          <p:cNvPr id="3" name="İçerik Yer Tutucusu 2"/>
          <p:cNvSpPr>
            <a:spLocks noGrp="1"/>
          </p:cNvSpPr>
          <p:nvPr>
            <p:ph idx="1"/>
          </p:nvPr>
        </p:nvSpPr>
        <p:spPr/>
        <p:txBody>
          <a:bodyPr/>
          <a:lstStyle/>
          <a:p>
            <a:r>
              <a:rPr lang="tr-TR" dirty="0" err="1" smtClean="0"/>
              <a:t>Erupt</a:t>
            </a:r>
            <a:endParaRPr lang="tr-TR" dirty="0" smtClean="0"/>
          </a:p>
          <a:p>
            <a:r>
              <a:rPr lang="tr-TR" dirty="0" err="1" smtClean="0"/>
              <a:t>Smoke</a:t>
            </a:r>
            <a:r>
              <a:rPr lang="tr-TR" dirty="0" smtClean="0"/>
              <a:t>              </a:t>
            </a:r>
            <a:r>
              <a:rPr lang="tr-TR" dirty="0" err="1" smtClean="0"/>
              <a:t>mountain</a:t>
            </a:r>
            <a:r>
              <a:rPr lang="tr-TR" dirty="0" smtClean="0"/>
              <a:t>                                lava                                          </a:t>
            </a:r>
          </a:p>
          <a:p>
            <a:r>
              <a:rPr lang="tr-TR" dirty="0" err="1" smtClean="0"/>
              <a:t>Destroy</a:t>
            </a:r>
            <a:endParaRPr lang="tr-TR" dirty="0" smtClean="0"/>
          </a:p>
          <a:p>
            <a:r>
              <a:rPr lang="tr-TR" dirty="0" err="1" smtClean="0"/>
              <a:t>Pompei</a:t>
            </a:r>
            <a:endParaRPr lang="tr-TR" dirty="0" smtClean="0"/>
          </a:p>
          <a:p>
            <a:endParaRPr lang="tr-TR" dirty="0"/>
          </a:p>
          <a:p>
            <a:endParaRPr lang="tr-TR" dirty="0" smtClean="0"/>
          </a:p>
          <a:p>
            <a:endParaRPr lang="tr-TR" dirty="0"/>
          </a:p>
          <a:p>
            <a:endParaRPr lang="tr-TR" dirty="0" smtClean="0"/>
          </a:p>
          <a:p>
            <a:endParaRPr lang="tr-TR" dirty="0"/>
          </a:p>
          <a:p>
            <a:r>
              <a:rPr lang="tr-TR" dirty="0" smtClean="0"/>
              <a:t>Hot</a:t>
            </a:r>
          </a:p>
          <a:p>
            <a:r>
              <a:rPr lang="tr-TR" dirty="0" err="1" smtClean="0"/>
              <a:t>Explosion</a:t>
            </a:r>
            <a:endParaRPr lang="tr-TR" dirty="0" smtClean="0"/>
          </a:p>
          <a:p>
            <a:r>
              <a:rPr lang="tr-TR" dirty="0" err="1" smtClean="0"/>
              <a:t>pour</a:t>
            </a:r>
            <a:endParaRPr lang="tr-TR" dirty="0" smtClean="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24</a:t>
            </a:fld>
            <a:endParaRPr lang="tr-TR"/>
          </a:p>
        </p:txBody>
      </p:sp>
      <p:sp>
        <p:nvSpPr>
          <p:cNvPr id="8" name="Patlama 1 7"/>
          <p:cNvSpPr/>
          <p:nvPr/>
        </p:nvSpPr>
        <p:spPr>
          <a:xfrm>
            <a:off x="4696691" y="3713018"/>
            <a:ext cx="45719" cy="45719"/>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Patlama 1 8"/>
          <p:cNvSpPr/>
          <p:nvPr/>
        </p:nvSpPr>
        <p:spPr>
          <a:xfrm>
            <a:off x="1939636" y="1828800"/>
            <a:ext cx="6691746" cy="3782291"/>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2"/>
                </a:solidFill>
              </a:rPr>
              <a:t>Volcano</a:t>
            </a:r>
            <a:endParaRPr lang="tr-TR" dirty="0">
              <a:solidFill>
                <a:schemeClr val="bg2"/>
              </a:solidFill>
            </a:endParaRPr>
          </a:p>
        </p:txBody>
      </p:sp>
    </p:spTree>
    <p:extLst>
      <p:ext uri="{BB962C8B-B14F-4D97-AF65-F5344CB8AC3E}">
        <p14:creationId xmlns:p14="http://schemas.microsoft.com/office/powerpoint/2010/main" val="553516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Open </a:t>
            </a:r>
            <a:r>
              <a:rPr lang="tr-TR" dirty="0" err="1" smtClean="0"/>
              <a:t>ended</a:t>
            </a:r>
            <a:r>
              <a:rPr lang="tr-TR" dirty="0" smtClean="0"/>
              <a:t> </a:t>
            </a:r>
            <a:r>
              <a:rPr lang="tr-TR" dirty="0" err="1" smtClean="0"/>
              <a:t>questioning</a:t>
            </a:r>
            <a:endParaRPr lang="tr-TR" dirty="0"/>
          </a:p>
        </p:txBody>
      </p:sp>
      <p:sp>
        <p:nvSpPr>
          <p:cNvPr id="3" name="İçerik Yer Tutucusu 2"/>
          <p:cNvSpPr>
            <a:spLocks noGrp="1"/>
          </p:cNvSpPr>
          <p:nvPr>
            <p:ph idx="1"/>
          </p:nvPr>
        </p:nvSpPr>
        <p:spPr/>
        <p:txBody>
          <a:bodyPr/>
          <a:lstStyle/>
          <a:p>
            <a:pPr lvl="0" hangingPunct="0"/>
            <a:r>
              <a:rPr lang="en-GB" i="1" dirty="0"/>
              <a:t>“What do you think ...?”</a:t>
            </a:r>
            <a:endParaRPr lang="tr-TR" dirty="0"/>
          </a:p>
          <a:p>
            <a:pPr lvl="0" hangingPunct="0"/>
            <a:r>
              <a:rPr lang="en-GB" i="1" dirty="0"/>
              <a:t>“How do you know ...?”</a:t>
            </a:r>
            <a:endParaRPr lang="tr-TR" dirty="0"/>
          </a:p>
          <a:p>
            <a:pPr lvl="0" hangingPunct="0"/>
            <a:r>
              <a:rPr lang="en-GB" i="1" dirty="0"/>
              <a:t>“Why do you think that ...?”</a:t>
            </a:r>
            <a:endParaRPr lang="tr-TR" dirty="0"/>
          </a:p>
          <a:p>
            <a:pPr lvl="0" hangingPunct="0"/>
            <a:r>
              <a:rPr lang="en-GB" i="1" dirty="0"/>
              <a:t>“Do you have a reason ...?”</a:t>
            </a:r>
            <a:endParaRPr lang="tr-TR" dirty="0"/>
          </a:p>
          <a:p>
            <a:pPr lvl="0" hangingPunct="0"/>
            <a:r>
              <a:rPr lang="en-GB" i="1" dirty="0"/>
              <a:t>“How can you be sure ...?”</a:t>
            </a:r>
            <a:endParaRPr lang="tr-TR" dirty="0"/>
          </a:p>
          <a:p>
            <a:pPr lvl="0" hangingPunct="0"/>
            <a:r>
              <a:rPr lang="en-GB" i="1" dirty="0"/>
              <a:t>“Is this always so ...?” </a:t>
            </a:r>
            <a:endParaRPr lang="tr-TR" dirty="0"/>
          </a:p>
          <a:p>
            <a:pPr lvl="0" hangingPunct="0"/>
            <a:r>
              <a:rPr lang="en-GB" i="1" dirty="0"/>
              <a:t>“Is there another way/reason/idea ...?”</a:t>
            </a:r>
            <a:endParaRPr lang="tr-TR" dirty="0"/>
          </a:p>
          <a:p>
            <a:pPr lvl="0" hangingPunct="0"/>
            <a:r>
              <a:rPr lang="en-GB" i="1" dirty="0"/>
              <a:t>“What if ...?”</a:t>
            </a:r>
            <a:endParaRPr lang="tr-TR" dirty="0"/>
          </a:p>
          <a:p>
            <a:pPr lvl="0" hangingPunct="0"/>
            <a:r>
              <a:rPr lang="en-GB" i="1" dirty="0"/>
              <a:t>“What if ... does not ...?”</a:t>
            </a:r>
            <a:endParaRPr lang="tr-TR" dirty="0"/>
          </a:p>
          <a:p>
            <a:pPr lvl="0" hangingPunct="0"/>
            <a:r>
              <a:rPr lang="en-GB" i="1" dirty="0"/>
              <a:t>“Where is there another example of this?”</a:t>
            </a:r>
            <a:endParaRPr lang="tr-TR" dirty="0"/>
          </a:p>
          <a:p>
            <a:pPr lvl="0" hangingPunct="0"/>
            <a:r>
              <a:rPr lang="en-GB" i="1" dirty="0"/>
              <a:t>“What do you think happens next?” </a:t>
            </a:r>
            <a:endParaRPr lang="tr-TR" dirty="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25</a:t>
            </a:fld>
            <a:endParaRPr lang="tr-TR"/>
          </a:p>
        </p:txBody>
      </p:sp>
    </p:spTree>
    <p:extLst>
      <p:ext uri="{BB962C8B-B14F-4D97-AF65-F5344CB8AC3E}">
        <p14:creationId xmlns:p14="http://schemas.microsoft.com/office/powerpoint/2010/main" val="2262157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Helping</a:t>
            </a:r>
            <a:r>
              <a:rPr lang="tr-TR" dirty="0" smtClean="0"/>
              <a:t> </a:t>
            </a:r>
            <a:r>
              <a:rPr lang="tr-TR" dirty="0" err="1" smtClean="0"/>
              <a:t>children</a:t>
            </a:r>
            <a:r>
              <a:rPr lang="tr-TR" dirty="0" smtClean="0"/>
              <a:t> </a:t>
            </a:r>
            <a:r>
              <a:rPr lang="tr-TR" dirty="0" err="1" smtClean="0"/>
              <a:t>to</a:t>
            </a:r>
            <a:r>
              <a:rPr lang="tr-TR" dirty="0" smtClean="0"/>
              <a:t> </a:t>
            </a:r>
            <a:r>
              <a:rPr lang="tr-TR" dirty="0" err="1" smtClean="0"/>
              <a:t>create</a:t>
            </a:r>
            <a:r>
              <a:rPr lang="tr-TR" dirty="0" smtClean="0"/>
              <a:t> </a:t>
            </a:r>
            <a:r>
              <a:rPr lang="tr-TR" dirty="0" err="1" smtClean="0"/>
              <a:t>questions</a:t>
            </a:r>
            <a:endParaRPr lang="tr-TR" dirty="0"/>
          </a:p>
        </p:txBody>
      </p:sp>
      <p:sp>
        <p:nvSpPr>
          <p:cNvPr id="3" name="İçerik Yer Tutucusu 2"/>
          <p:cNvSpPr>
            <a:spLocks noGrp="1"/>
          </p:cNvSpPr>
          <p:nvPr>
            <p:ph idx="1"/>
          </p:nvPr>
        </p:nvSpPr>
        <p:spPr>
          <a:xfrm>
            <a:off x="973139" y="1995153"/>
            <a:ext cx="7954962" cy="3761457"/>
          </a:xfrm>
        </p:spPr>
        <p:txBody>
          <a:bodyPr>
            <a:normAutofit/>
          </a:bodyPr>
          <a:lstStyle/>
          <a:p>
            <a:pPr marL="285750" lvl="0" indent="-285750" hangingPunct="0">
              <a:buFont typeface="Wingdings" panose="05000000000000000000" pitchFamily="2" charset="2"/>
              <a:buChar char="q"/>
            </a:pPr>
            <a:r>
              <a:rPr lang="en-GB" sz="2800" dirty="0"/>
              <a:t>questions we can answer</a:t>
            </a:r>
            <a:endParaRPr lang="tr-TR" sz="2800" dirty="0"/>
          </a:p>
          <a:p>
            <a:pPr marL="285750" lvl="0" indent="-285750" hangingPunct="0">
              <a:buFont typeface="Wingdings" panose="05000000000000000000" pitchFamily="2" charset="2"/>
              <a:buChar char="q"/>
            </a:pPr>
            <a:r>
              <a:rPr lang="en-GB" sz="2800" dirty="0"/>
              <a:t>questions we can find the answer to</a:t>
            </a:r>
            <a:endParaRPr lang="tr-TR" sz="2800" dirty="0"/>
          </a:p>
          <a:p>
            <a:pPr marL="285750" lvl="0" indent="-285750" hangingPunct="0">
              <a:buFont typeface="Wingdings" panose="05000000000000000000" pitchFamily="2" charset="2"/>
              <a:buChar char="q"/>
            </a:pPr>
            <a:r>
              <a:rPr lang="en-GB" sz="2800" dirty="0"/>
              <a:t>questions that cannot be answered</a:t>
            </a:r>
            <a:endParaRPr lang="tr-TR" sz="2800" dirty="0"/>
          </a:p>
          <a:p>
            <a:pPr marL="285750" lvl="0" indent="-285750" hangingPunct="0">
              <a:buFont typeface="Wingdings" panose="05000000000000000000" pitchFamily="2" charset="2"/>
              <a:buChar char="q"/>
            </a:pPr>
            <a:r>
              <a:rPr lang="en-GB" sz="2800" dirty="0"/>
              <a:t>questions that will help our learning.</a:t>
            </a:r>
            <a:endParaRPr lang="tr-TR" sz="2800" dirty="0"/>
          </a:p>
          <a:p>
            <a:pPr marL="285750" indent="-285750">
              <a:buFont typeface="Wingdings" panose="05000000000000000000" pitchFamily="2" charset="2"/>
              <a:buChar char="q"/>
            </a:pPr>
            <a:endParaRPr lang="tr-TR" sz="2800"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26</a:t>
            </a:fld>
            <a:endParaRPr lang="tr-TR"/>
          </a:p>
        </p:txBody>
      </p:sp>
    </p:spTree>
    <p:extLst>
      <p:ext uri="{BB962C8B-B14F-4D97-AF65-F5344CB8AC3E}">
        <p14:creationId xmlns:p14="http://schemas.microsoft.com/office/powerpoint/2010/main" val="1994994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Watch </a:t>
            </a:r>
            <a:r>
              <a:rPr lang="tr-TR" dirty="0" err="1" smtClean="0"/>
              <a:t>and</a:t>
            </a:r>
            <a:r>
              <a:rPr lang="tr-TR" dirty="0" smtClean="0"/>
              <a:t>…….</a:t>
            </a:r>
            <a:endParaRPr lang="tr-TR" dirty="0"/>
          </a:p>
        </p:txBody>
      </p:sp>
      <p:sp>
        <p:nvSpPr>
          <p:cNvPr id="3" name="İçerik Yer Tutucusu 2"/>
          <p:cNvSpPr>
            <a:spLocks noGrp="1"/>
          </p:cNvSpPr>
          <p:nvPr>
            <p:ph idx="1"/>
          </p:nvPr>
        </p:nvSpPr>
        <p:spPr/>
        <p:txBody>
          <a:bodyPr/>
          <a:lstStyle/>
          <a:p>
            <a:endParaRPr lang="tr-TR" dirty="0" smtClean="0">
              <a:hlinkClick r:id="rId2"/>
            </a:endParaRPr>
          </a:p>
          <a:p>
            <a:r>
              <a:rPr lang="tr-TR" dirty="0">
                <a:hlinkClick r:id="rId2"/>
              </a:rPr>
              <a:t>https://</a:t>
            </a:r>
            <a:r>
              <a:rPr lang="tr-TR" dirty="0" smtClean="0">
                <a:hlinkClick r:id="rId2"/>
              </a:rPr>
              <a:t>www.youtube.com/watch?v=V863xR0Y2qk</a:t>
            </a:r>
          </a:p>
          <a:p>
            <a:endParaRPr lang="tr-TR" dirty="0" smtClean="0">
              <a:hlinkClick r:id="rId2"/>
            </a:endParaRPr>
          </a:p>
          <a:p>
            <a:r>
              <a:rPr lang="tr-TR" dirty="0" smtClean="0">
                <a:hlinkClick r:id="rId2"/>
              </a:rPr>
              <a:t>http</a:t>
            </a:r>
            <a:r>
              <a:rPr lang="tr-TR" dirty="0">
                <a:hlinkClick r:id="rId2"/>
              </a:rPr>
              <a:t>://</a:t>
            </a:r>
            <a:r>
              <a:rPr lang="tr-TR" dirty="0" smtClean="0">
                <a:hlinkClick r:id="rId2"/>
              </a:rPr>
              <a:t>video.nationalgeographic.com/video/101-videos/volcanoes-101</a:t>
            </a:r>
            <a:endParaRPr lang="tr-TR" dirty="0" smtClean="0"/>
          </a:p>
          <a:p>
            <a:endParaRPr lang="tr-TR" dirty="0"/>
          </a:p>
          <a:p>
            <a:r>
              <a:rPr lang="tr-TR" dirty="0">
                <a:hlinkClick r:id="rId3"/>
              </a:rPr>
              <a:t>https://</a:t>
            </a:r>
            <a:r>
              <a:rPr lang="tr-TR" dirty="0" smtClean="0">
                <a:hlinkClick r:id="rId3"/>
              </a:rPr>
              <a:t>www.youtube.com/watch?v=WgktM2luLok</a:t>
            </a:r>
            <a:endParaRPr lang="tr-TR" dirty="0" smtClean="0"/>
          </a:p>
          <a:p>
            <a:endParaRPr lang="tr-TR" dirty="0" smtClean="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27</a:t>
            </a:fld>
            <a:endParaRPr lang="tr-TR"/>
          </a:p>
        </p:txBody>
      </p:sp>
    </p:spTree>
    <p:extLst>
      <p:ext uri="{BB962C8B-B14F-4D97-AF65-F5344CB8AC3E}">
        <p14:creationId xmlns:p14="http://schemas.microsoft.com/office/powerpoint/2010/main" val="3323212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Predicting</a:t>
            </a:r>
            <a:r>
              <a:rPr lang="tr-TR" dirty="0" smtClean="0"/>
              <a:t> </a:t>
            </a:r>
            <a:r>
              <a:rPr lang="tr-TR" dirty="0" err="1" smtClean="0"/>
              <a:t>the</a:t>
            </a:r>
            <a:r>
              <a:rPr lang="tr-TR" dirty="0" smtClean="0"/>
              <a:t> </a:t>
            </a:r>
            <a:r>
              <a:rPr lang="tr-TR" dirty="0" err="1" smtClean="0"/>
              <a:t>text</a:t>
            </a:r>
            <a:endParaRPr lang="tr-TR" dirty="0"/>
          </a:p>
        </p:txBody>
      </p:sp>
      <p:sp>
        <p:nvSpPr>
          <p:cNvPr id="3" name="İçerik Yer Tutucusu 2"/>
          <p:cNvSpPr>
            <a:spLocks noGrp="1"/>
          </p:cNvSpPr>
          <p:nvPr>
            <p:ph idx="1"/>
          </p:nvPr>
        </p:nvSpPr>
        <p:spPr/>
        <p:txBody>
          <a:bodyPr>
            <a:noAutofit/>
          </a:bodyPr>
          <a:lstStyle/>
          <a:p>
            <a:r>
              <a:rPr lang="tr-TR" sz="2400" dirty="0" smtClean="0"/>
              <a:t>Sunday</a:t>
            </a:r>
          </a:p>
          <a:p>
            <a:r>
              <a:rPr lang="tr-TR" sz="2400" dirty="0" smtClean="0"/>
              <a:t>2002</a:t>
            </a:r>
          </a:p>
          <a:p>
            <a:r>
              <a:rPr lang="tr-TR" sz="2400" dirty="0" err="1" smtClean="0"/>
              <a:t>Etna</a:t>
            </a:r>
            <a:endParaRPr lang="tr-TR" sz="2400" dirty="0" smtClean="0"/>
          </a:p>
          <a:p>
            <a:r>
              <a:rPr lang="tr-TR" sz="2400" dirty="0" err="1" smtClean="0"/>
              <a:t>Grumbling</a:t>
            </a:r>
            <a:endParaRPr lang="tr-TR" sz="2400" dirty="0" smtClean="0"/>
          </a:p>
          <a:p>
            <a:r>
              <a:rPr lang="tr-TR" sz="2400" dirty="0" smtClean="0"/>
              <a:t>29th</a:t>
            </a:r>
          </a:p>
          <a:p>
            <a:r>
              <a:rPr lang="tr-TR" sz="2400" dirty="0" err="1" smtClean="0"/>
              <a:t>Erupted</a:t>
            </a:r>
            <a:endParaRPr lang="tr-TR" sz="2400" dirty="0" smtClean="0"/>
          </a:p>
          <a:p>
            <a:r>
              <a:rPr lang="tr-TR" sz="2400" dirty="0" smtClean="0"/>
              <a:t>1000</a:t>
            </a:r>
          </a:p>
          <a:p>
            <a:r>
              <a:rPr lang="tr-TR" sz="2400" dirty="0" smtClean="0"/>
              <a:t>100</a:t>
            </a:r>
          </a:p>
          <a:p>
            <a:r>
              <a:rPr lang="tr-TR" sz="2400" dirty="0" smtClean="0"/>
              <a:t>309</a:t>
            </a:r>
            <a:endParaRPr lang="tr-TR" sz="2400"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28</a:t>
            </a:fld>
            <a:endParaRPr lang="tr-TR"/>
          </a:p>
        </p:txBody>
      </p:sp>
    </p:spTree>
    <p:extLst>
      <p:ext uri="{BB962C8B-B14F-4D97-AF65-F5344CB8AC3E}">
        <p14:creationId xmlns:p14="http://schemas.microsoft.com/office/powerpoint/2010/main" val="1586898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16377" y="1600200"/>
            <a:ext cx="6068484" cy="4551363"/>
          </a:xfrm>
        </p:spPr>
      </p:pic>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29</a:t>
            </a:fld>
            <a:endParaRPr lang="tr-TR"/>
          </a:p>
        </p:txBody>
      </p:sp>
    </p:spTree>
    <p:extLst>
      <p:ext uri="{BB962C8B-B14F-4D97-AF65-F5344CB8AC3E}">
        <p14:creationId xmlns:p14="http://schemas.microsoft.com/office/powerpoint/2010/main" val="3841225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p:nvPr>
        </p:nvSpPr>
        <p:spPr/>
        <p:txBody>
          <a:bodyPr/>
          <a:lstStyle/>
          <a:p>
            <a:r>
              <a:rPr lang="tr-TR" smtClean="0"/>
              <a:t>The answers…</a:t>
            </a:r>
          </a:p>
        </p:txBody>
      </p:sp>
      <p:sp>
        <p:nvSpPr>
          <p:cNvPr id="7171" name="2 İçerik Yer Tutucusu"/>
          <p:cNvSpPr>
            <a:spLocks noGrp="1"/>
          </p:cNvSpPr>
          <p:nvPr>
            <p:ph idx="1"/>
          </p:nvPr>
        </p:nvSpPr>
        <p:spPr/>
        <p:txBody>
          <a:bodyPr/>
          <a:lstStyle/>
          <a:p>
            <a:r>
              <a:rPr lang="tr-TR" smtClean="0"/>
              <a:t>1. Yes, it comes after the 3rd of July!</a:t>
            </a:r>
          </a:p>
          <a:p>
            <a:r>
              <a:rPr lang="tr-TR" smtClean="0"/>
              <a:t>2. 12</a:t>
            </a:r>
          </a:p>
          <a:p>
            <a:r>
              <a:rPr lang="tr-TR" smtClean="0"/>
              <a:t>3. one</a:t>
            </a:r>
          </a:p>
          <a:p>
            <a:r>
              <a:rPr lang="tr-TR" smtClean="0"/>
              <a:t>4. Iced tea with lemon</a:t>
            </a:r>
          </a:p>
          <a:p>
            <a:r>
              <a:rPr lang="tr-TR" smtClean="0"/>
              <a:t>5. The beggar is her sister</a:t>
            </a:r>
          </a:p>
          <a:p>
            <a:endParaRPr lang="tr-TR" smtClean="0"/>
          </a:p>
        </p:txBody>
      </p:sp>
    </p:spTree>
    <p:extLst>
      <p:ext uri="{BB962C8B-B14F-4D97-AF65-F5344CB8AC3E}">
        <p14:creationId xmlns:p14="http://schemas.microsoft.com/office/powerpoint/2010/main" val="3797283068"/>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rmAutofit fontScale="90000"/>
          </a:bodyPr>
          <a:lstStyle/>
          <a:p>
            <a:pPr>
              <a:defRPr/>
            </a:pPr>
            <a:r>
              <a:rPr lang="tr-TR" dirty="0" err="1" smtClean="0"/>
              <a:t>Back</a:t>
            </a:r>
            <a:r>
              <a:rPr lang="tr-TR" dirty="0" smtClean="0"/>
              <a:t> </a:t>
            </a:r>
            <a:r>
              <a:rPr lang="tr-TR" dirty="0" err="1" smtClean="0"/>
              <a:t>to</a:t>
            </a:r>
            <a:r>
              <a:rPr lang="tr-TR" dirty="0" smtClean="0"/>
              <a:t> </a:t>
            </a:r>
            <a:r>
              <a:rPr lang="tr-TR" dirty="0" err="1" smtClean="0"/>
              <a:t>critical</a:t>
            </a:r>
            <a:r>
              <a:rPr lang="tr-TR" dirty="0" smtClean="0"/>
              <a:t> </a:t>
            </a:r>
            <a:r>
              <a:rPr lang="tr-TR" dirty="0" err="1" smtClean="0"/>
              <a:t>thinking</a:t>
            </a:r>
            <a:r>
              <a:rPr lang="tr-TR" dirty="0" smtClean="0"/>
              <a:t>….</a:t>
            </a:r>
          </a:p>
        </p:txBody>
      </p:sp>
      <p:sp>
        <p:nvSpPr>
          <p:cNvPr id="13315" name="2 İçerik Yer Tutucusu"/>
          <p:cNvSpPr>
            <a:spLocks noGrp="1"/>
          </p:cNvSpPr>
          <p:nvPr>
            <p:ph idx="1"/>
          </p:nvPr>
        </p:nvSpPr>
        <p:spPr/>
        <p:txBody>
          <a:bodyPr/>
          <a:lstStyle/>
          <a:p>
            <a:r>
              <a:rPr lang="tr-TR" dirty="0" err="1" smtClean="0">
                <a:solidFill>
                  <a:srgbClr val="00B0F0"/>
                </a:solidFill>
              </a:rPr>
              <a:t>Mabe</a:t>
            </a:r>
            <a:r>
              <a:rPr lang="tr-TR" dirty="0" smtClean="0">
                <a:solidFill>
                  <a:srgbClr val="00B0F0"/>
                </a:solidFill>
              </a:rPr>
              <a:t> (2011) </a:t>
            </a:r>
            <a:r>
              <a:rPr lang="tr-TR" dirty="0" err="1" smtClean="0">
                <a:solidFill>
                  <a:srgbClr val="00B0F0"/>
                </a:solidFill>
              </a:rPr>
              <a:t>says</a:t>
            </a:r>
            <a:r>
              <a:rPr lang="tr-TR" dirty="0" smtClean="0">
                <a:solidFill>
                  <a:srgbClr val="00B0F0"/>
                </a:solidFill>
              </a:rPr>
              <a:t> </a:t>
            </a:r>
            <a:r>
              <a:rPr lang="tr-TR" dirty="0" err="1" smtClean="0">
                <a:solidFill>
                  <a:srgbClr val="00B0F0"/>
                </a:solidFill>
              </a:rPr>
              <a:t>that</a:t>
            </a:r>
            <a:r>
              <a:rPr lang="tr-TR" dirty="0" smtClean="0">
                <a:solidFill>
                  <a:srgbClr val="00B0F0"/>
                </a:solidFill>
              </a:rPr>
              <a:t> </a:t>
            </a:r>
            <a:r>
              <a:rPr lang="tr-TR" dirty="0" err="1" smtClean="0">
                <a:solidFill>
                  <a:srgbClr val="00B0F0"/>
                </a:solidFill>
              </a:rPr>
              <a:t>intellectual</a:t>
            </a:r>
            <a:r>
              <a:rPr lang="tr-TR" dirty="0" smtClean="0">
                <a:solidFill>
                  <a:srgbClr val="00B0F0"/>
                </a:solidFill>
              </a:rPr>
              <a:t> </a:t>
            </a:r>
            <a:r>
              <a:rPr lang="tr-TR" dirty="0" err="1" smtClean="0">
                <a:solidFill>
                  <a:srgbClr val="00B0F0"/>
                </a:solidFill>
              </a:rPr>
              <a:t>work</a:t>
            </a:r>
            <a:r>
              <a:rPr lang="tr-TR" dirty="0" smtClean="0">
                <a:solidFill>
                  <a:srgbClr val="00B0F0"/>
                </a:solidFill>
              </a:rPr>
              <a:t> is </a:t>
            </a:r>
            <a:r>
              <a:rPr lang="en-US" dirty="0" smtClean="0">
                <a:solidFill>
                  <a:srgbClr val="00B0F0"/>
                </a:solidFill>
              </a:rPr>
              <a:t>based on 5 concepts. To learn intellectual work we must: </a:t>
            </a:r>
            <a:r>
              <a:rPr lang="en-US" dirty="0" smtClean="0"/>
              <a:t>Read It, Write</a:t>
            </a:r>
            <a:r>
              <a:rPr lang="tr-TR" dirty="0" smtClean="0"/>
              <a:t> </a:t>
            </a:r>
            <a:r>
              <a:rPr lang="en-US" dirty="0" smtClean="0"/>
              <a:t>It, Hear It, Say It, and Apply It.</a:t>
            </a:r>
            <a:endParaRPr lang="tr-TR" dirty="0" smtClean="0"/>
          </a:p>
          <a:p>
            <a:r>
              <a:rPr lang="en-US" dirty="0" smtClean="0"/>
              <a:t>These five concepts allow students to </a:t>
            </a:r>
            <a:r>
              <a:rPr lang="en-US" i="1" dirty="0" smtClean="0"/>
              <a:t>internalize material, and</a:t>
            </a:r>
            <a:r>
              <a:rPr lang="tr-TR" i="1" dirty="0" smtClean="0"/>
              <a:t> </a:t>
            </a:r>
            <a:r>
              <a:rPr lang="en-US" dirty="0" smtClean="0"/>
              <a:t>therefore LEARN. </a:t>
            </a:r>
            <a:endParaRPr lang="tr-TR" dirty="0" smtClean="0"/>
          </a:p>
          <a:p>
            <a:r>
              <a:rPr lang="en-US" dirty="0" smtClean="0"/>
              <a:t>Students should be able to ask themselves</a:t>
            </a:r>
            <a:endParaRPr lang="tr-TR" dirty="0" smtClean="0"/>
          </a:p>
          <a:p>
            <a:r>
              <a:rPr lang="en-US" dirty="0" smtClean="0"/>
              <a:t> </a:t>
            </a:r>
            <a:r>
              <a:rPr lang="tr-TR" dirty="0" smtClean="0">
                <a:solidFill>
                  <a:srgbClr val="00B0F0"/>
                </a:solidFill>
              </a:rPr>
              <a:t>«</a:t>
            </a:r>
            <a:r>
              <a:rPr lang="en-US" dirty="0" smtClean="0">
                <a:solidFill>
                  <a:srgbClr val="00B0F0"/>
                </a:solidFill>
              </a:rPr>
              <a:t>What does this really mean? </a:t>
            </a:r>
            <a:endParaRPr lang="tr-TR" dirty="0" smtClean="0">
              <a:solidFill>
                <a:srgbClr val="00B0F0"/>
              </a:solidFill>
            </a:endParaRPr>
          </a:p>
          <a:p>
            <a:r>
              <a:rPr lang="en-US" i="1" dirty="0" smtClean="0">
                <a:solidFill>
                  <a:srgbClr val="00B0F0"/>
                </a:solidFill>
              </a:rPr>
              <a:t>Can</a:t>
            </a:r>
            <a:r>
              <a:rPr lang="tr-TR" i="1" dirty="0" smtClean="0">
                <a:solidFill>
                  <a:srgbClr val="00B0F0"/>
                </a:solidFill>
              </a:rPr>
              <a:t> </a:t>
            </a:r>
            <a:r>
              <a:rPr lang="en-US" i="1" dirty="0" smtClean="0">
                <a:solidFill>
                  <a:srgbClr val="00B0F0"/>
                </a:solidFill>
              </a:rPr>
              <a:t>I explain it to someone else? </a:t>
            </a:r>
            <a:endParaRPr lang="tr-TR" i="1" dirty="0" smtClean="0">
              <a:solidFill>
                <a:srgbClr val="00B0F0"/>
              </a:solidFill>
            </a:endParaRPr>
          </a:p>
          <a:p>
            <a:r>
              <a:rPr lang="en-US" i="1" dirty="0" smtClean="0">
                <a:solidFill>
                  <a:srgbClr val="00B0F0"/>
                </a:solidFill>
              </a:rPr>
              <a:t>Can I relate it to my experiences with examples? </a:t>
            </a:r>
            <a:endParaRPr lang="tr-TR" i="1" dirty="0" smtClean="0">
              <a:solidFill>
                <a:srgbClr val="00B0F0"/>
              </a:solidFill>
            </a:endParaRPr>
          </a:p>
          <a:p>
            <a:r>
              <a:rPr lang="en-US" i="1" dirty="0" smtClean="0">
                <a:solidFill>
                  <a:srgbClr val="00B0F0"/>
                </a:solidFill>
              </a:rPr>
              <a:t>If this is true</a:t>
            </a:r>
            <a:r>
              <a:rPr lang="tr-TR" i="1" dirty="0" smtClean="0">
                <a:solidFill>
                  <a:srgbClr val="00B0F0"/>
                </a:solidFill>
              </a:rPr>
              <a:t> </a:t>
            </a:r>
            <a:r>
              <a:rPr lang="en-US" i="1" dirty="0" smtClean="0">
                <a:solidFill>
                  <a:srgbClr val="00B0F0"/>
                </a:solidFill>
              </a:rPr>
              <a:t>what else, might or must be true?</a:t>
            </a:r>
            <a:r>
              <a:rPr lang="tr-TR" i="1" dirty="0" smtClean="0">
                <a:solidFill>
                  <a:srgbClr val="00B0F0"/>
                </a:solidFill>
              </a:rPr>
              <a:t>»</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678" y="2757055"/>
            <a:ext cx="3540486" cy="3394508"/>
          </a:xfrm>
          <a:prstGeom prst="rect">
            <a:avLst/>
          </a:prstGeom>
        </p:spPr>
      </p:pic>
    </p:spTree>
    <p:extLst>
      <p:ext uri="{BB962C8B-B14F-4D97-AF65-F5344CB8AC3E}">
        <p14:creationId xmlns:p14="http://schemas.microsoft.com/office/powerpoint/2010/main" val="2288589557"/>
      </p:ext>
    </p:extLst>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a:xfrm>
            <a:off x="973138" y="450138"/>
            <a:ext cx="7954962" cy="328421"/>
          </a:xfrm>
        </p:spPr>
        <p:txBody>
          <a:bodyPr>
            <a:normAutofit fontScale="90000"/>
          </a:bodyPr>
          <a:lstStyle/>
          <a:p>
            <a:pPr>
              <a:defRPr/>
            </a:pPr>
            <a:r>
              <a:rPr lang="tr-TR" dirty="0" err="1" smtClean="0"/>
              <a:t>What</a:t>
            </a:r>
            <a:r>
              <a:rPr lang="tr-TR" dirty="0" smtClean="0"/>
              <a:t> </a:t>
            </a:r>
            <a:r>
              <a:rPr lang="tr-TR" dirty="0" err="1" smtClean="0"/>
              <a:t>happens</a:t>
            </a:r>
            <a:r>
              <a:rPr lang="tr-TR" dirty="0" smtClean="0"/>
              <a:t> </a:t>
            </a:r>
            <a:r>
              <a:rPr lang="tr-TR" dirty="0" err="1" smtClean="0"/>
              <a:t>to</a:t>
            </a:r>
            <a:r>
              <a:rPr lang="tr-TR" dirty="0" smtClean="0"/>
              <a:t> </a:t>
            </a:r>
            <a:r>
              <a:rPr lang="tr-TR" dirty="0" err="1" smtClean="0"/>
              <a:t>students</a:t>
            </a:r>
            <a:r>
              <a:rPr lang="tr-TR" dirty="0" smtClean="0"/>
              <a:t> </a:t>
            </a:r>
            <a:r>
              <a:rPr lang="tr-TR" dirty="0" err="1" smtClean="0"/>
              <a:t>without</a:t>
            </a:r>
            <a:r>
              <a:rPr lang="tr-TR" dirty="0" smtClean="0"/>
              <a:t> </a:t>
            </a:r>
            <a:r>
              <a:rPr lang="tr-TR" dirty="0" err="1" smtClean="0"/>
              <a:t>critical</a:t>
            </a:r>
            <a:r>
              <a:rPr lang="tr-TR" dirty="0" smtClean="0"/>
              <a:t> </a:t>
            </a:r>
            <a:r>
              <a:rPr lang="tr-TR" dirty="0" err="1" smtClean="0"/>
              <a:t>thinking</a:t>
            </a:r>
            <a:r>
              <a:rPr lang="tr-TR" dirty="0" smtClean="0"/>
              <a:t>? </a:t>
            </a:r>
          </a:p>
        </p:txBody>
      </p:sp>
      <p:sp>
        <p:nvSpPr>
          <p:cNvPr id="12291" name="2 İçerik Yer Tutucusu"/>
          <p:cNvSpPr>
            <a:spLocks noGrp="1"/>
          </p:cNvSpPr>
          <p:nvPr>
            <p:ph idx="1"/>
          </p:nvPr>
        </p:nvSpPr>
        <p:spPr/>
        <p:txBody>
          <a:bodyPr>
            <a:normAutofit/>
          </a:bodyPr>
          <a:lstStyle/>
          <a:p>
            <a:pPr marL="274320" indent="-274320">
              <a:buClr>
                <a:schemeClr val="accent3"/>
              </a:buClr>
              <a:buFont typeface="Wingdings 2"/>
              <a:buChar char=""/>
              <a:defRPr/>
            </a:pPr>
            <a:r>
              <a:rPr lang="tr-TR" sz="1800" dirty="0" err="1" smtClean="0"/>
              <a:t>In</a:t>
            </a:r>
            <a:r>
              <a:rPr lang="tr-TR" sz="1800" dirty="0" smtClean="0"/>
              <a:t> </a:t>
            </a:r>
            <a:r>
              <a:rPr lang="tr-TR" sz="1800" dirty="0" err="1" smtClean="0"/>
              <a:t>the</a:t>
            </a:r>
            <a:r>
              <a:rPr lang="tr-TR" sz="1800" dirty="0" smtClean="0"/>
              <a:t> </a:t>
            </a:r>
            <a:r>
              <a:rPr lang="en-US" sz="1800" dirty="0" smtClean="0"/>
              <a:t>classroom, students </a:t>
            </a:r>
            <a:r>
              <a:rPr lang="tr-TR" sz="1800" dirty="0" err="1" smtClean="0"/>
              <a:t>may</a:t>
            </a:r>
            <a:r>
              <a:rPr lang="tr-TR" sz="1800" dirty="0" smtClean="0"/>
              <a:t> ask </a:t>
            </a:r>
            <a:r>
              <a:rPr lang="en-US" sz="1800" dirty="0" smtClean="0">
                <a:solidFill>
                  <a:schemeClr val="accent6">
                    <a:lumMod val="50000"/>
                  </a:schemeClr>
                </a:solidFill>
              </a:rPr>
              <a:t>“What do I need to study when I prepare for</a:t>
            </a:r>
            <a:r>
              <a:rPr lang="tr-TR" sz="1800" dirty="0" smtClean="0">
                <a:solidFill>
                  <a:schemeClr val="accent6">
                    <a:lumMod val="50000"/>
                  </a:schemeClr>
                </a:solidFill>
              </a:rPr>
              <a:t> </a:t>
            </a:r>
            <a:r>
              <a:rPr lang="en-US" sz="1800" dirty="0" smtClean="0">
                <a:solidFill>
                  <a:schemeClr val="accent6">
                    <a:lumMod val="50000"/>
                  </a:schemeClr>
                </a:solidFill>
              </a:rPr>
              <a:t>the test?”</a:t>
            </a:r>
            <a:r>
              <a:rPr lang="en-US" sz="1800" dirty="0" smtClean="0"/>
              <a:t> They want </a:t>
            </a:r>
            <a:r>
              <a:rPr lang="tr-TR" sz="1800" dirty="0" err="1" smtClean="0"/>
              <a:t>the</a:t>
            </a:r>
            <a:r>
              <a:rPr lang="tr-TR" sz="1800" dirty="0" smtClean="0"/>
              <a:t> </a:t>
            </a:r>
            <a:r>
              <a:rPr lang="tr-TR" sz="1800" dirty="0" err="1" smtClean="0"/>
              <a:t>teacher</a:t>
            </a:r>
            <a:r>
              <a:rPr lang="tr-TR" sz="1800" dirty="0" smtClean="0"/>
              <a:t> t</a:t>
            </a:r>
            <a:r>
              <a:rPr lang="en-US" sz="1800" dirty="0" smtClean="0"/>
              <a:t>o break down the course material to “just what they need to know to</a:t>
            </a:r>
            <a:r>
              <a:rPr lang="tr-TR" sz="1800" dirty="0" smtClean="0"/>
              <a:t> </a:t>
            </a:r>
            <a:r>
              <a:rPr lang="tr-TR" sz="1800" dirty="0" err="1" smtClean="0"/>
              <a:t>get</a:t>
            </a:r>
            <a:r>
              <a:rPr lang="tr-TR" sz="1800" dirty="0" smtClean="0"/>
              <a:t> a </a:t>
            </a:r>
            <a:r>
              <a:rPr lang="tr-TR" sz="1800" dirty="0" err="1" smtClean="0"/>
              <a:t>good</a:t>
            </a:r>
            <a:r>
              <a:rPr lang="tr-TR" sz="1800" dirty="0" smtClean="0"/>
              <a:t> </a:t>
            </a:r>
            <a:r>
              <a:rPr lang="tr-TR" sz="1800" dirty="0" err="1" smtClean="0"/>
              <a:t>grade</a:t>
            </a:r>
            <a:r>
              <a:rPr lang="tr-TR" sz="1800" dirty="0" smtClean="0"/>
              <a:t>.</a:t>
            </a:r>
          </a:p>
          <a:p>
            <a:pPr marL="274320" indent="-274320">
              <a:buClr>
                <a:schemeClr val="accent3"/>
              </a:buClr>
              <a:buFont typeface="Wingdings 2"/>
              <a:buChar char=""/>
              <a:defRPr/>
            </a:pPr>
            <a:r>
              <a:rPr lang="tr-TR" sz="1800" dirty="0" err="1" smtClean="0"/>
              <a:t>This</a:t>
            </a:r>
            <a:r>
              <a:rPr lang="tr-TR" sz="1800" dirty="0" smtClean="0"/>
              <a:t> has </a:t>
            </a:r>
            <a:r>
              <a:rPr lang="tr-TR" sz="1800" dirty="0" err="1" smtClean="0"/>
              <a:t>been</a:t>
            </a:r>
            <a:r>
              <a:rPr lang="tr-TR" sz="1800" dirty="0" smtClean="0"/>
              <a:t> </a:t>
            </a:r>
            <a:r>
              <a:rPr lang="tr-TR" sz="1800" dirty="0" err="1" smtClean="0"/>
              <a:t>called</a:t>
            </a:r>
            <a:r>
              <a:rPr lang="en-US" sz="1800" dirty="0" smtClean="0"/>
              <a:t> </a:t>
            </a:r>
            <a:r>
              <a:rPr lang="en-US" sz="1800" dirty="0" smtClean="0">
                <a:solidFill>
                  <a:schemeClr val="accent6">
                    <a:lumMod val="50000"/>
                  </a:schemeClr>
                </a:solidFill>
              </a:rPr>
              <a:t>“activated ignorance.” </a:t>
            </a:r>
            <a:r>
              <a:rPr lang="en-US" sz="1800" dirty="0" smtClean="0"/>
              <a:t>Activated ignorance means students</a:t>
            </a:r>
            <a:r>
              <a:rPr lang="tr-TR" sz="1800" dirty="0" smtClean="0"/>
              <a:t> </a:t>
            </a:r>
            <a:r>
              <a:rPr lang="en-US" sz="1800" dirty="0" smtClean="0"/>
              <a:t>learn just what they have to in order to make an “A.” </a:t>
            </a:r>
            <a:endParaRPr lang="tr-TR" sz="1800" dirty="0" smtClean="0"/>
          </a:p>
          <a:p>
            <a:pPr marL="274320" indent="-274320">
              <a:buClr>
                <a:schemeClr val="accent3"/>
              </a:buClr>
              <a:buFont typeface="Wingdings 2"/>
              <a:buChar char=""/>
              <a:defRPr/>
            </a:pPr>
            <a:r>
              <a:rPr lang="tr-TR" sz="1800" dirty="0" smtClean="0"/>
              <a:t>But l</a:t>
            </a:r>
            <a:r>
              <a:rPr lang="en-US" sz="1800" dirty="0" smtClean="0"/>
              <a:t>earning in </a:t>
            </a:r>
            <a:r>
              <a:rPr lang="tr-TR" sz="1800" dirty="0" err="1" smtClean="0"/>
              <a:t>university</a:t>
            </a:r>
            <a:r>
              <a:rPr lang="tr-TR" sz="1800" dirty="0" smtClean="0"/>
              <a:t>, </a:t>
            </a:r>
            <a:r>
              <a:rPr lang="en-US" sz="1800" dirty="0" smtClean="0"/>
              <a:t>rote memorization</a:t>
            </a:r>
            <a:r>
              <a:rPr lang="tr-TR" sz="1800" dirty="0" smtClean="0"/>
              <a:t> is </a:t>
            </a:r>
            <a:r>
              <a:rPr lang="tr-TR" sz="1800" dirty="0" smtClean="0">
                <a:solidFill>
                  <a:schemeClr val="accent6">
                    <a:lumMod val="50000"/>
                  </a:schemeClr>
                </a:solidFill>
              </a:rPr>
              <a:t>not </a:t>
            </a:r>
            <a:r>
              <a:rPr lang="tr-TR" sz="1800" dirty="0" err="1" smtClean="0">
                <a:solidFill>
                  <a:schemeClr val="accent6">
                    <a:lumMod val="50000"/>
                  </a:schemeClr>
                </a:solidFill>
              </a:rPr>
              <a:t>what</a:t>
            </a:r>
            <a:r>
              <a:rPr lang="tr-TR" sz="1800" dirty="0" smtClean="0">
                <a:solidFill>
                  <a:schemeClr val="accent6">
                    <a:lumMod val="50000"/>
                  </a:schemeClr>
                </a:solidFill>
              </a:rPr>
              <a:t> is </a:t>
            </a:r>
            <a:r>
              <a:rPr lang="tr-TR" sz="1800" dirty="0" err="1" smtClean="0">
                <a:solidFill>
                  <a:schemeClr val="accent6">
                    <a:lumMod val="50000"/>
                  </a:schemeClr>
                </a:solidFill>
              </a:rPr>
              <a:t>required</a:t>
            </a:r>
            <a:r>
              <a:rPr lang="tr-TR" sz="1800" dirty="0" smtClean="0"/>
              <a:t> </a:t>
            </a:r>
            <a:r>
              <a:rPr lang="en-US" sz="1800" dirty="0" smtClean="0"/>
              <a:t>and yet many students are used to doing only that. It seems as though </a:t>
            </a:r>
            <a:r>
              <a:rPr lang="tr-TR" sz="1800" dirty="0" smtClean="0"/>
              <a:t>s</a:t>
            </a:r>
            <a:r>
              <a:rPr lang="en-US" sz="1800" dirty="0" err="1" smtClean="0"/>
              <a:t>tudents</a:t>
            </a:r>
            <a:r>
              <a:rPr lang="en-US" sz="1800" dirty="0" smtClean="0"/>
              <a:t> see </a:t>
            </a:r>
            <a:r>
              <a:rPr lang="tr-TR" sz="1800" dirty="0" err="1" smtClean="0"/>
              <a:t>the</a:t>
            </a:r>
            <a:r>
              <a:rPr lang="tr-TR" sz="1800" dirty="0" smtClean="0"/>
              <a:t> </a:t>
            </a:r>
            <a:r>
              <a:rPr lang="tr-TR" sz="1800" dirty="0" err="1" smtClean="0"/>
              <a:t>teacher</a:t>
            </a:r>
            <a:r>
              <a:rPr lang="tr-TR" sz="1800" dirty="0" smtClean="0"/>
              <a:t> as </a:t>
            </a:r>
            <a:r>
              <a:rPr lang="en-US" sz="1800" dirty="0" smtClean="0"/>
              <a:t>the masters of knowledge</a:t>
            </a:r>
            <a:r>
              <a:rPr lang="tr-TR" sz="1800" dirty="0" smtClean="0"/>
              <a:t> </a:t>
            </a:r>
            <a:r>
              <a:rPr lang="tr-TR" sz="1800" dirty="0" err="1" smtClean="0"/>
              <a:t>and</a:t>
            </a:r>
            <a:r>
              <a:rPr lang="tr-TR" sz="1800" dirty="0" smtClean="0"/>
              <a:t> </a:t>
            </a:r>
            <a:r>
              <a:rPr lang="tr-TR" sz="1800" dirty="0" err="1" smtClean="0"/>
              <a:t>they</a:t>
            </a:r>
            <a:r>
              <a:rPr lang="tr-TR" sz="1800" dirty="0" smtClean="0"/>
              <a:t> </a:t>
            </a:r>
            <a:r>
              <a:rPr lang="tr-TR" sz="1800" dirty="0" err="1" smtClean="0"/>
              <a:t>learn</a:t>
            </a:r>
            <a:r>
              <a:rPr lang="tr-TR" sz="1800" dirty="0" smtClean="0"/>
              <a:t> </a:t>
            </a:r>
            <a:r>
              <a:rPr lang="tr-TR" sz="1800" dirty="0" err="1" smtClean="0"/>
              <a:t>only</a:t>
            </a:r>
            <a:r>
              <a:rPr lang="tr-TR" sz="1800" dirty="0" smtClean="0"/>
              <a:t> </a:t>
            </a:r>
            <a:r>
              <a:rPr lang="tr-TR" sz="1800" dirty="0" err="1" smtClean="0"/>
              <a:t>what</a:t>
            </a:r>
            <a:r>
              <a:rPr lang="tr-TR" sz="1800" dirty="0" smtClean="0"/>
              <a:t> is </a:t>
            </a:r>
            <a:r>
              <a:rPr lang="tr-TR" sz="1800" dirty="0" err="1" smtClean="0"/>
              <a:t>taught</a:t>
            </a:r>
            <a:r>
              <a:rPr lang="en-US" sz="1800" dirty="0" smtClean="0"/>
              <a:t>.</a:t>
            </a:r>
            <a:endParaRPr lang="tr-TR" sz="1800" dirty="0" smtClean="0"/>
          </a:p>
        </p:txBody>
      </p:sp>
    </p:spTree>
    <p:extLst>
      <p:ext uri="{BB962C8B-B14F-4D97-AF65-F5344CB8AC3E}">
        <p14:creationId xmlns:p14="http://schemas.microsoft.com/office/powerpoint/2010/main" val="365409778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p:txBody>
          <a:bodyPr>
            <a:normAutofit fontScale="90000"/>
          </a:bodyPr>
          <a:lstStyle/>
          <a:p>
            <a:pPr>
              <a:defRPr/>
            </a:pPr>
            <a:r>
              <a:rPr lang="tr-TR" smtClean="0"/>
              <a:t>A critique of memorization as a technique…</a:t>
            </a:r>
          </a:p>
        </p:txBody>
      </p:sp>
      <p:sp>
        <p:nvSpPr>
          <p:cNvPr id="15363" name="2 İçerik Yer Tutucusu"/>
          <p:cNvSpPr>
            <a:spLocks noGrp="1"/>
          </p:cNvSpPr>
          <p:nvPr>
            <p:ph idx="1"/>
          </p:nvPr>
        </p:nvSpPr>
        <p:spPr/>
        <p:txBody>
          <a:bodyPr>
            <a:normAutofit fontScale="92500" lnSpcReduction="20000"/>
          </a:bodyPr>
          <a:lstStyle/>
          <a:p>
            <a:r>
              <a:rPr lang="en-US" sz="2200" dirty="0"/>
              <a:t>Imagine yourself at home filling a bucket with water. Now, imagine balancing that</a:t>
            </a:r>
            <a:r>
              <a:rPr lang="tr-TR" sz="2200" dirty="0"/>
              <a:t> </a:t>
            </a:r>
            <a:r>
              <a:rPr lang="en-US" sz="2200" dirty="0"/>
              <a:t>bucket of water on the top of your head. </a:t>
            </a:r>
            <a:endParaRPr lang="tr-TR" sz="2200" dirty="0"/>
          </a:p>
          <a:p>
            <a:r>
              <a:rPr lang="en-US" sz="2200" dirty="0">
                <a:solidFill>
                  <a:schemeClr val="accent4">
                    <a:lumMod val="10000"/>
                  </a:schemeClr>
                </a:solidFill>
              </a:rPr>
              <a:t>Imagine balancing that bucket of water on your</a:t>
            </a:r>
            <a:r>
              <a:rPr lang="tr-TR" sz="2200" dirty="0">
                <a:solidFill>
                  <a:schemeClr val="accent4">
                    <a:lumMod val="10000"/>
                  </a:schemeClr>
                </a:solidFill>
              </a:rPr>
              <a:t> </a:t>
            </a:r>
            <a:r>
              <a:rPr lang="en-US" sz="2200" dirty="0">
                <a:solidFill>
                  <a:schemeClr val="accent4">
                    <a:lumMod val="10000"/>
                  </a:schemeClr>
                </a:solidFill>
              </a:rPr>
              <a:t>head as you come to school, walk into the building and into the classroom. </a:t>
            </a:r>
            <a:endParaRPr lang="tr-TR" sz="2200" dirty="0">
              <a:solidFill>
                <a:schemeClr val="accent4">
                  <a:lumMod val="10000"/>
                </a:schemeClr>
              </a:solidFill>
            </a:endParaRPr>
          </a:p>
          <a:p>
            <a:r>
              <a:rPr lang="en-US" sz="2200" dirty="0"/>
              <a:t>Keep that</a:t>
            </a:r>
            <a:r>
              <a:rPr lang="tr-TR" sz="2200" dirty="0"/>
              <a:t> </a:t>
            </a:r>
            <a:r>
              <a:rPr lang="en-US" sz="2200" dirty="0"/>
              <a:t>bucket balanced on your head as you sit down in your seat. </a:t>
            </a:r>
            <a:endParaRPr lang="tr-TR" sz="2200" dirty="0"/>
          </a:p>
          <a:p>
            <a:r>
              <a:rPr lang="en-US" sz="2200" dirty="0">
                <a:solidFill>
                  <a:schemeClr val="accent4">
                    <a:lumMod val="10000"/>
                  </a:schemeClr>
                </a:solidFill>
              </a:rPr>
              <a:t>As soon as the test is in</a:t>
            </a:r>
            <a:r>
              <a:rPr lang="tr-TR" sz="2200" dirty="0">
                <a:solidFill>
                  <a:schemeClr val="accent4">
                    <a:lumMod val="10000"/>
                  </a:schemeClr>
                </a:solidFill>
              </a:rPr>
              <a:t> </a:t>
            </a:r>
            <a:r>
              <a:rPr lang="en-US" sz="2200" dirty="0">
                <a:solidFill>
                  <a:schemeClr val="accent4">
                    <a:lumMod val="10000"/>
                  </a:schemeClr>
                </a:solidFill>
              </a:rPr>
              <a:t>front of you, lower your head and imagine “dumping” that bucket of water onto the test.</a:t>
            </a:r>
          </a:p>
          <a:p>
            <a:r>
              <a:rPr lang="en-US" sz="2200" dirty="0"/>
              <a:t>The “water” is the knowledge you put into your “bucket” or your brain. If you dump out</a:t>
            </a:r>
            <a:r>
              <a:rPr lang="tr-TR" sz="2200" dirty="0"/>
              <a:t> </a:t>
            </a:r>
            <a:r>
              <a:rPr lang="en-US" sz="2200" dirty="0"/>
              <a:t>the water/knowledge, what is left in your bucket/brain?</a:t>
            </a:r>
            <a:endParaRPr lang="tr-TR" sz="2200" dirty="0"/>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2909" y="225208"/>
            <a:ext cx="1585191" cy="1078992"/>
          </a:xfrm>
          <a:prstGeom prst="rect">
            <a:avLst/>
          </a:prstGeom>
        </p:spPr>
      </p:pic>
    </p:spTree>
    <p:extLst>
      <p:ext uri="{BB962C8B-B14F-4D97-AF65-F5344CB8AC3E}">
        <p14:creationId xmlns:p14="http://schemas.microsoft.com/office/powerpoint/2010/main" val="301148769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p:txBody>
          <a:bodyPr>
            <a:normAutofit fontScale="90000"/>
          </a:bodyPr>
          <a:lstStyle/>
          <a:p>
            <a:pPr>
              <a:defRPr/>
            </a:pPr>
            <a:r>
              <a:rPr lang="tr-TR" dirty="0" err="1" smtClean="0"/>
              <a:t>Why</a:t>
            </a:r>
            <a:r>
              <a:rPr lang="tr-TR" dirty="0" smtClean="0"/>
              <a:t> </a:t>
            </a:r>
            <a:r>
              <a:rPr lang="tr-TR" dirty="0" err="1" smtClean="0"/>
              <a:t>are</a:t>
            </a:r>
            <a:r>
              <a:rPr lang="tr-TR" dirty="0" smtClean="0"/>
              <a:t> </a:t>
            </a:r>
            <a:r>
              <a:rPr lang="tr-TR" dirty="0" err="1" smtClean="0"/>
              <a:t>critical</a:t>
            </a:r>
            <a:r>
              <a:rPr lang="tr-TR" dirty="0" smtClean="0"/>
              <a:t> </a:t>
            </a:r>
            <a:r>
              <a:rPr lang="tr-TR" dirty="0" err="1" smtClean="0"/>
              <a:t>thinking</a:t>
            </a:r>
            <a:r>
              <a:rPr lang="tr-TR" dirty="0" smtClean="0"/>
              <a:t> </a:t>
            </a:r>
            <a:r>
              <a:rPr lang="tr-TR" dirty="0" err="1" smtClean="0"/>
              <a:t>and</a:t>
            </a:r>
            <a:r>
              <a:rPr lang="tr-TR" dirty="0" smtClean="0"/>
              <a:t> CLIL </a:t>
            </a:r>
            <a:r>
              <a:rPr lang="tr-TR" dirty="0" err="1" smtClean="0"/>
              <a:t>so</a:t>
            </a:r>
            <a:r>
              <a:rPr lang="tr-TR" dirty="0" smtClean="0"/>
              <a:t> </a:t>
            </a:r>
            <a:r>
              <a:rPr lang="tr-TR" dirty="0" err="1" smtClean="0"/>
              <a:t>effective</a:t>
            </a:r>
            <a:r>
              <a:rPr lang="tr-TR" dirty="0" smtClean="0"/>
              <a:t> </a:t>
            </a:r>
            <a:r>
              <a:rPr lang="tr-TR" dirty="0" err="1" smtClean="0"/>
              <a:t>then</a:t>
            </a:r>
            <a:r>
              <a:rPr lang="tr-TR" dirty="0" smtClean="0"/>
              <a:t>?</a:t>
            </a:r>
          </a:p>
        </p:txBody>
      </p:sp>
      <p:sp>
        <p:nvSpPr>
          <p:cNvPr id="14339" name="2 İçerik Yer Tutucusu"/>
          <p:cNvSpPr>
            <a:spLocks noGrp="1"/>
          </p:cNvSpPr>
          <p:nvPr>
            <p:ph idx="1"/>
          </p:nvPr>
        </p:nvSpPr>
        <p:spPr/>
        <p:txBody>
          <a:bodyPr>
            <a:normAutofit/>
          </a:bodyPr>
          <a:lstStyle/>
          <a:p>
            <a:pPr marL="274320" indent="-274320">
              <a:buClr>
                <a:schemeClr val="accent3"/>
              </a:buClr>
              <a:buFont typeface="Wingdings 2"/>
              <a:buChar char=""/>
              <a:defRPr/>
            </a:pPr>
            <a:r>
              <a:rPr lang="tr-TR" sz="1600" dirty="0" err="1" smtClean="0"/>
              <a:t>Even</a:t>
            </a:r>
            <a:r>
              <a:rPr lang="tr-TR" sz="1600" dirty="0" smtClean="0"/>
              <a:t> </a:t>
            </a:r>
            <a:r>
              <a:rPr lang="tr-TR" sz="1600" dirty="0" err="1" smtClean="0"/>
              <a:t>with</a:t>
            </a:r>
            <a:r>
              <a:rPr lang="tr-TR" sz="1600" dirty="0" smtClean="0"/>
              <a:t> </a:t>
            </a:r>
            <a:r>
              <a:rPr lang="tr-TR" sz="1600" dirty="0" err="1" smtClean="0"/>
              <a:t>limited</a:t>
            </a:r>
            <a:r>
              <a:rPr lang="tr-TR" sz="1600" dirty="0" smtClean="0"/>
              <a:t> </a:t>
            </a:r>
            <a:r>
              <a:rPr lang="tr-TR" sz="1600" dirty="0" err="1" smtClean="0"/>
              <a:t>resources</a:t>
            </a:r>
            <a:r>
              <a:rPr lang="tr-TR" sz="1600" dirty="0" smtClean="0"/>
              <a:t> </a:t>
            </a:r>
            <a:r>
              <a:rPr lang="tr-TR" sz="1600" dirty="0" err="1" smtClean="0"/>
              <a:t>and</a:t>
            </a:r>
            <a:r>
              <a:rPr lang="tr-TR" sz="1600" dirty="0" smtClean="0"/>
              <a:t> </a:t>
            </a:r>
            <a:r>
              <a:rPr lang="tr-TR" sz="1600" dirty="0" err="1" smtClean="0"/>
              <a:t>knowledge</a:t>
            </a:r>
            <a:r>
              <a:rPr lang="tr-TR" sz="1600" dirty="0" smtClean="0"/>
              <a:t> </a:t>
            </a:r>
            <a:r>
              <a:rPr lang="tr-TR" sz="1600" dirty="0" err="1" smtClean="0"/>
              <a:t>about</a:t>
            </a:r>
            <a:r>
              <a:rPr lang="tr-TR" sz="1600" dirty="0" smtClean="0"/>
              <a:t> </a:t>
            </a:r>
            <a:r>
              <a:rPr lang="tr-TR" sz="1600" dirty="0" err="1" smtClean="0"/>
              <a:t>critical</a:t>
            </a:r>
            <a:r>
              <a:rPr lang="tr-TR" sz="1600" dirty="0" smtClean="0"/>
              <a:t> </a:t>
            </a:r>
            <a:r>
              <a:rPr lang="tr-TR" sz="1600" dirty="0" err="1" smtClean="0"/>
              <a:t>thinking</a:t>
            </a:r>
            <a:r>
              <a:rPr lang="tr-TR" sz="1600" dirty="0" smtClean="0"/>
              <a:t> </a:t>
            </a:r>
            <a:r>
              <a:rPr lang="tr-TR" sz="1600" dirty="0" err="1" smtClean="0"/>
              <a:t>and</a:t>
            </a:r>
            <a:r>
              <a:rPr lang="tr-TR" sz="1600" dirty="0" smtClean="0"/>
              <a:t> CLIL, </a:t>
            </a:r>
            <a:r>
              <a:rPr lang="tr-TR" sz="1600" dirty="0" err="1" smtClean="0"/>
              <a:t>lessons</a:t>
            </a:r>
            <a:r>
              <a:rPr lang="tr-TR" sz="1600" dirty="0" smtClean="0"/>
              <a:t> can be </a:t>
            </a:r>
            <a:r>
              <a:rPr lang="tr-TR" sz="1600" dirty="0" err="1" smtClean="0">
                <a:solidFill>
                  <a:schemeClr val="accent4">
                    <a:lumMod val="10000"/>
                  </a:schemeClr>
                </a:solidFill>
              </a:rPr>
              <a:t>changed</a:t>
            </a:r>
            <a:r>
              <a:rPr lang="tr-TR" sz="1600" dirty="0" smtClean="0">
                <a:solidFill>
                  <a:schemeClr val="accent4">
                    <a:lumMod val="10000"/>
                  </a:schemeClr>
                </a:solidFill>
              </a:rPr>
              <a:t> </a:t>
            </a:r>
            <a:r>
              <a:rPr lang="tr-TR" sz="1600" dirty="0" err="1" smtClean="0"/>
              <a:t>almost</a:t>
            </a:r>
            <a:r>
              <a:rPr lang="tr-TR" sz="1600" dirty="0" smtClean="0"/>
              <a:t> </a:t>
            </a:r>
            <a:r>
              <a:rPr lang="tr-TR" sz="1600" dirty="0" err="1" smtClean="0"/>
              <a:t>immediately</a:t>
            </a:r>
            <a:endParaRPr lang="tr-TR" sz="1600" dirty="0" smtClean="0"/>
          </a:p>
          <a:p>
            <a:pPr marL="274320" indent="-274320">
              <a:buClr>
                <a:schemeClr val="accent3"/>
              </a:buClr>
              <a:buFont typeface="Wingdings 2"/>
              <a:buChar char=""/>
              <a:defRPr/>
            </a:pPr>
            <a:r>
              <a:rPr lang="tr-TR" sz="1600" dirty="0" smtClean="0"/>
              <a:t> </a:t>
            </a:r>
            <a:r>
              <a:rPr lang="tr-TR" sz="1600" dirty="0" err="1" smtClean="0"/>
              <a:t>Encourages</a:t>
            </a:r>
            <a:r>
              <a:rPr lang="tr-TR" sz="1600" dirty="0" smtClean="0"/>
              <a:t> </a:t>
            </a:r>
            <a:r>
              <a:rPr lang="tr-TR" sz="1600" dirty="0" smtClean="0">
                <a:solidFill>
                  <a:schemeClr val="accent4">
                    <a:lumMod val="10000"/>
                  </a:schemeClr>
                </a:solidFill>
              </a:rPr>
              <a:t>“</a:t>
            </a:r>
            <a:r>
              <a:rPr lang="tr-TR" sz="1600" dirty="0" err="1" smtClean="0">
                <a:solidFill>
                  <a:schemeClr val="accent4">
                    <a:lumMod val="10000"/>
                  </a:schemeClr>
                </a:solidFill>
              </a:rPr>
              <a:t>real</a:t>
            </a:r>
            <a:r>
              <a:rPr lang="tr-TR" sz="1600" dirty="0" smtClean="0">
                <a:solidFill>
                  <a:schemeClr val="accent4">
                    <a:lumMod val="10000"/>
                  </a:schemeClr>
                </a:solidFill>
              </a:rPr>
              <a:t> </a:t>
            </a:r>
            <a:r>
              <a:rPr lang="tr-TR" sz="1600" dirty="0" err="1" smtClean="0">
                <a:solidFill>
                  <a:schemeClr val="accent4">
                    <a:lumMod val="10000"/>
                  </a:schemeClr>
                </a:solidFill>
              </a:rPr>
              <a:t>world</a:t>
            </a:r>
            <a:r>
              <a:rPr lang="tr-TR" sz="1600" dirty="0" smtClean="0">
                <a:solidFill>
                  <a:schemeClr val="accent4">
                    <a:lumMod val="10000"/>
                  </a:schemeClr>
                </a:solidFill>
              </a:rPr>
              <a:t>” </a:t>
            </a:r>
            <a:r>
              <a:rPr lang="tr-TR" sz="1600" dirty="0" err="1" smtClean="0"/>
              <a:t>thinking</a:t>
            </a:r>
            <a:r>
              <a:rPr lang="tr-TR" sz="1600" dirty="0" smtClean="0"/>
              <a:t> as </a:t>
            </a:r>
            <a:r>
              <a:rPr lang="tr-TR" sz="1600" dirty="0" err="1" smtClean="0"/>
              <a:t>opposed</a:t>
            </a:r>
            <a:r>
              <a:rPr lang="tr-TR" sz="1600" dirty="0" smtClean="0"/>
              <a:t> </a:t>
            </a:r>
            <a:r>
              <a:rPr lang="tr-TR" sz="1600" dirty="0" err="1" smtClean="0"/>
              <a:t>to</a:t>
            </a:r>
            <a:r>
              <a:rPr lang="tr-TR" sz="1600" dirty="0" smtClean="0"/>
              <a:t> </a:t>
            </a:r>
            <a:r>
              <a:rPr lang="tr-TR" sz="1600" dirty="0" err="1" smtClean="0"/>
              <a:t>what</a:t>
            </a:r>
            <a:r>
              <a:rPr lang="tr-TR" sz="1600" dirty="0" smtClean="0"/>
              <a:t> </a:t>
            </a:r>
            <a:r>
              <a:rPr lang="tr-TR" sz="1600" dirty="0" err="1" smtClean="0"/>
              <a:t>appears</a:t>
            </a:r>
            <a:r>
              <a:rPr lang="tr-TR" sz="1600" dirty="0" smtClean="0"/>
              <a:t> </a:t>
            </a:r>
            <a:r>
              <a:rPr lang="tr-TR" sz="1600" dirty="0" err="1" smtClean="0"/>
              <a:t>to</a:t>
            </a:r>
            <a:r>
              <a:rPr lang="tr-TR" sz="1600" dirty="0" smtClean="0"/>
              <a:t> be </a:t>
            </a:r>
            <a:r>
              <a:rPr lang="tr-TR" sz="1600" dirty="0" err="1" smtClean="0"/>
              <a:t>lesson</a:t>
            </a:r>
            <a:r>
              <a:rPr lang="tr-TR" sz="1600" dirty="0" smtClean="0"/>
              <a:t> </a:t>
            </a:r>
            <a:r>
              <a:rPr lang="tr-TR" sz="1600" dirty="0" err="1" smtClean="0"/>
              <a:t>based</a:t>
            </a:r>
            <a:r>
              <a:rPr lang="tr-TR" sz="1600" dirty="0" smtClean="0"/>
              <a:t> </a:t>
            </a:r>
            <a:r>
              <a:rPr lang="tr-TR" sz="1600" dirty="0" err="1" smtClean="0"/>
              <a:t>material</a:t>
            </a:r>
            <a:endParaRPr lang="tr-TR" sz="1600" dirty="0" smtClean="0"/>
          </a:p>
          <a:p>
            <a:pPr marL="274320" indent="-274320">
              <a:buClr>
                <a:schemeClr val="accent3"/>
              </a:buClr>
              <a:buFont typeface="Wingdings 2"/>
              <a:buChar char=""/>
              <a:defRPr/>
            </a:pPr>
            <a:r>
              <a:rPr lang="tr-TR" sz="1600" dirty="0" err="1" smtClean="0"/>
              <a:t>It</a:t>
            </a:r>
            <a:r>
              <a:rPr lang="tr-TR" sz="1600" dirty="0" smtClean="0"/>
              <a:t> </a:t>
            </a:r>
            <a:r>
              <a:rPr lang="tr-TR" sz="1600" dirty="0" err="1" smtClean="0"/>
              <a:t>encourages</a:t>
            </a:r>
            <a:r>
              <a:rPr lang="tr-TR" sz="1600" dirty="0" smtClean="0"/>
              <a:t> </a:t>
            </a:r>
            <a:r>
              <a:rPr lang="tr-TR" sz="1600" dirty="0" err="1" smtClean="0"/>
              <a:t>students</a:t>
            </a:r>
            <a:r>
              <a:rPr lang="tr-TR" sz="1600" dirty="0" smtClean="0"/>
              <a:t> </a:t>
            </a:r>
            <a:r>
              <a:rPr lang="tr-TR" sz="1600" dirty="0" err="1" smtClean="0"/>
              <a:t>to</a:t>
            </a:r>
            <a:r>
              <a:rPr lang="tr-TR" sz="1600" dirty="0" smtClean="0"/>
              <a:t> </a:t>
            </a:r>
            <a:r>
              <a:rPr lang="tr-TR" sz="1600" dirty="0" err="1" smtClean="0"/>
              <a:t>think</a:t>
            </a:r>
            <a:r>
              <a:rPr lang="tr-TR" sz="1600" dirty="0" smtClean="0"/>
              <a:t> “</a:t>
            </a:r>
            <a:r>
              <a:rPr lang="tr-TR" sz="1600" dirty="0" err="1" smtClean="0">
                <a:solidFill>
                  <a:schemeClr val="accent4">
                    <a:lumMod val="10000"/>
                  </a:schemeClr>
                </a:solidFill>
              </a:rPr>
              <a:t>outside</a:t>
            </a:r>
            <a:r>
              <a:rPr lang="tr-TR" sz="1600" dirty="0" smtClean="0">
                <a:solidFill>
                  <a:schemeClr val="accent4">
                    <a:lumMod val="10000"/>
                  </a:schemeClr>
                </a:solidFill>
              </a:rPr>
              <a:t> </a:t>
            </a:r>
            <a:r>
              <a:rPr lang="tr-TR" sz="1600" dirty="0" err="1" smtClean="0">
                <a:solidFill>
                  <a:schemeClr val="accent4">
                    <a:lumMod val="10000"/>
                  </a:schemeClr>
                </a:solidFill>
              </a:rPr>
              <a:t>the</a:t>
            </a:r>
            <a:r>
              <a:rPr lang="tr-TR" sz="1600" dirty="0" smtClean="0">
                <a:solidFill>
                  <a:schemeClr val="accent4">
                    <a:lumMod val="10000"/>
                  </a:schemeClr>
                </a:solidFill>
              </a:rPr>
              <a:t> </a:t>
            </a:r>
            <a:r>
              <a:rPr lang="tr-TR" sz="1600" dirty="0" err="1" smtClean="0">
                <a:solidFill>
                  <a:schemeClr val="accent4">
                    <a:lumMod val="10000"/>
                  </a:schemeClr>
                </a:solidFill>
              </a:rPr>
              <a:t>box</a:t>
            </a:r>
            <a:r>
              <a:rPr lang="tr-TR" sz="1600" dirty="0" smtClean="0">
                <a:solidFill>
                  <a:schemeClr val="accent4">
                    <a:lumMod val="10000"/>
                  </a:schemeClr>
                </a:solidFill>
              </a:rPr>
              <a:t>”</a:t>
            </a:r>
          </a:p>
          <a:p>
            <a:pPr marL="274320" indent="-274320">
              <a:buClr>
                <a:schemeClr val="accent3"/>
              </a:buClr>
              <a:buFont typeface="Wingdings 2"/>
              <a:buChar char=""/>
              <a:defRPr/>
            </a:pPr>
            <a:r>
              <a:rPr lang="tr-TR" sz="1600" dirty="0" err="1" smtClean="0"/>
              <a:t>If</a:t>
            </a:r>
            <a:r>
              <a:rPr lang="tr-TR" sz="1600" dirty="0" smtClean="0"/>
              <a:t> </a:t>
            </a:r>
            <a:r>
              <a:rPr lang="tr-TR" sz="1600" dirty="0" err="1" smtClean="0"/>
              <a:t>students</a:t>
            </a:r>
            <a:r>
              <a:rPr lang="tr-TR" sz="1600" dirty="0" smtClean="0"/>
              <a:t> </a:t>
            </a:r>
            <a:r>
              <a:rPr lang="tr-TR" sz="1600" dirty="0" err="1" smtClean="0">
                <a:solidFill>
                  <a:schemeClr val="accent4">
                    <a:lumMod val="10000"/>
                  </a:schemeClr>
                </a:solidFill>
              </a:rPr>
              <a:t>only</a:t>
            </a:r>
            <a:r>
              <a:rPr lang="tr-TR" sz="1600" dirty="0" smtClean="0">
                <a:solidFill>
                  <a:schemeClr val="accent4">
                    <a:lumMod val="10000"/>
                  </a:schemeClr>
                </a:solidFill>
              </a:rPr>
              <a:t> </a:t>
            </a:r>
            <a:r>
              <a:rPr lang="tr-TR" sz="1600" dirty="0" err="1" smtClean="0">
                <a:solidFill>
                  <a:schemeClr val="accent4">
                    <a:lumMod val="10000"/>
                  </a:schemeClr>
                </a:solidFill>
              </a:rPr>
              <a:t>repeat</a:t>
            </a:r>
            <a:r>
              <a:rPr lang="tr-TR" sz="1600" dirty="0" smtClean="0"/>
              <a:t> </a:t>
            </a:r>
            <a:r>
              <a:rPr lang="tr-TR" sz="1600" dirty="0" err="1" smtClean="0"/>
              <a:t>the</a:t>
            </a:r>
            <a:r>
              <a:rPr lang="tr-TR" sz="1600" dirty="0" smtClean="0"/>
              <a:t> </a:t>
            </a:r>
            <a:r>
              <a:rPr lang="tr-TR" sz="1600" dirty="0" err="1" smtClean="0"/>
              <a:t>points</a:t>
            </a:r>
            <a:r>
              <a:rPr lang="tr-TR" sz="1600" dirty="0" smtClean="0"/>
              <a:t> </a:t>
            </a:r>
            <a:r>
              <a:rPr lang="tr-TR" sz="1600" dirty="0" err="1" smtClean="0"/>
              <a:t>that</a:t>
            </a:r>
            <a:r>
              <a:rPr lang="tr-TR" sz="1600" dirty="0" smtClean="0"/>
              <a:t> </a:t>
            </a:r>
            <a:r>
              <a:rPr lang="tr-TR" sz="1600" dirty="0" err="1" smtClean="0"/>
              <a:t>they</a:t>
            </a:r>
            <a:r>
              <a:rPr lang="tr-TR" sz="1600" dirty="0" smtClean="0"/>
              <a:t> </a:t>
            </a:r>
            <a:r>
              <a:rPr lang="tr-TR" sz="1600" dirty="0" err="1" smtClean="0"/>
              <a:t>have</a:t>
            </a:r>
            <a:r>
              <a:rPr lang="tr-TR" sz="1600" dirty="0" smtClean="0"/>
              <a:t> </a:t>
            </a:r>
            <a:r>
              <a:rPr lang="tr-TR" sz="1600" dirty="0" err="1" smtClean="0"/>
              <a:t>read</a:t>
            </a:r>
            <a:r>
              <a:rPr lang="tr-TR" sz="1600" dirty="0" smtClean="0"/>
              <a:t> in a </a:t>
            </a:r>
            <a:r>
              <a:rPr lang="tr-TR" sz="1600" dirty="0" err="1" smtClean="0"/>
              <a:t>course</a:t>
            </a:r>
            <a:r>
              <a:rPr lang="tr-TR" sz="1600" dirty="0" smtClean="0"/>
              <a:t> </a:t>
            </a:r>
            <a:r>
              <a:rPr lang="tr-TR" sz="1600" dirty="0" err="1" smtClean="0"/>
              <a:t>book</a:t>
            </a:r>
            <a:r>
              <a:rPr lang="tr-TR" sz="1600" dirty="0" smtClean="0"/>
              <a:t>, </a:t>
            </a:r>
            <a:r>
              <a:rPr lang="tr-TR" sz="1600" dirty="0" err="1" smtClean="0"/>
              <a:t>what</a:t>
            </a:r>
            <a:r>
              <a:rPr lang="tr-TR" sz="1600" dirty="0" smtClean="0"/>
              <a:t> is </a:t>
            </a:r>
            <a:r>
              <a:rPr lang="tr-TR" sz="1600" dirty="0" err="1" smtClean="0"/>
              <a:t>the</a:t>
            </a:r>
            <a:r>
              <a:rPr lang="tr-TR" sz="1600" dirty="0" smtClean="0"/>
              <a:t> </a:t>
            </a:r>
            <a:r>
              <a:rPr lang="tr-TR" sz="1600" dirty="0" err="1" smtClean="0"/>
              <a:t>long</a:t>
            </a:r>
            <a:r>
              <a:rPr lang="tr-TR" sz="1600" dirty="0" smtClean="0"/>
              <a:t> </a:t>
            </a:r>
            <a:r>
              <a:rPr lang="tr-TR" sz="1600" dirty="0" err="1" smtClean="0"/>
              <a:t>term</a:t>
            </a:r>
            <a:r>
              <a:rPr lang="tr-TR" sz="1600" dirty="0" smtClean="0"/>
              <a:t> </a:t>
            </a:r>
            <a:r>
              <a:rPr lang="tr-TR" sz="1600" dirty="0" err="1" smtClean="0"/>
              <a:t>message</a:t>
            </a:r>
            <a:r>
              <a:rPr lang="tr-TR" sz="1600" dirty="0" smtClean="0"/>
              <a:t> </a:t>
            </a:r>
            <a:r>
              <a:rPr lang="tr-TR" sz="1600" dirty="0" err="1" smtClean="0"/>
              <a:t>that</a:t>
            </a:r>
            <a:r>
              <a:rPr lang="tr-TR" sz="1600" dirty="0" smtClean="0"/>
              <a:t> </a:t>
            </a:r>
            <a:r>
              <a:rPr lang="tr-TR" sz="1600" dirty="0" err="1" smtClean="0"/>
              <a:t>we</a:t>
            </a:r>
            <a:r>
              <a:rPr lang="tr-TR" sz="1600" dirty="0" smtClean="0"/>
              <a:t> </a:t>
            </a:r>
            <a:r>
              <a:rPr lang="tr-TR" sz="1600" dirty="0" err="1" smtClean="0"/>
              <a:t>send</a:t>
            </a:r>
            <a:r>
              <a:rPr lang="tr-TR" sz="1600" dirty="0" smtClean="0"/>
              <a:t> </a:t>
            </a:r>
            <a:r>
              <a:rPr lang="tr-TR" sz="1600" dirty="0" err="1" smtClean="0"/>
              <a:t>to</a:t>
            </a:r>
            <a:r>
              <a:rPr lang="tr-TR" sz="1600" dirty="0" smtClean="0"/>
              <a:t> </a:t>
            </a:r>
            <a:r>
              <a:rPr lang="tr-TR" sz="1600" dirty="0" err="1" smtClean="0"/>
              <a:t>them-that</a:t>
            </a:r>
            <a:r>
              <a:rPr lang="tr-TR" sz="1600" dirty="0" smtClean="0"/>
              <a:t> </a:t>
            </a:r>
            <a:r>
              <a:rPr lang="tr-TR" sz="1600" dirty="0" err="1" smtClean="0"/>
              <a:t>what</a:t>
            </a:r>
            <a:r>
              <a:rPr lang="tr-TR" sz="1600" dirty="0" smtClean="0"/>
              <a:t> </a:t>
            </a:r>
            <a:r>
              <a:rPr lang="tr-TR" sz="1600" dirty="0" err="1" smtClean="0"/>
              <a:t>they</a:t>
            </a:r>
            <a:r>
              <a:rPr lang="tr-TR" sz="1600" dirty="0" smtClean="0"/>
              <a:t> </a:t>
            </a:r>
            <a:r>
              <a:rPr lang="tr-TR" sz="1600" dirty="0" err="1" smtClean="0"/>
              <a:t>are</a:t>
            </a:r>
            <a:r>
              <a:rPr lang="tr-TR" sz="1600" dirty="0" smtClean="0"/>
              <a:t> </a:t>
            </a:r>
            <a:r>
              <a:rPr lang="tr-TR" sz="1600" dirty="0" err="1" smtClean="0"/>
              <a:t>learning</a:t>
            </a:r>
            <a:r>
              <a:rPr lang="tr-TR" sz="1600" dirty="0" smtClean="0"/>
              <a:t> is </a:t>
            </a:r>
            <a:r>
              <a:rPr lang="tr-TR" sz="1600" dirty="0" smtClean="0">
                <a:solidFill>
                  <a:schemeClr val="accent4">
                    <a:lumMod val="10000"/>
                  </a:schemeClr>
                </a:solidFill>
              </a:rPr>
              <a:t>not </a:t>
            </a:r>
            <a:r>
              <a:rPr lang="tr-TR" sz="1600" dirty="0" err="1" smtClean="0">
                <a:solidFill>
                  <a:schemeClr val="accent4">
                    <a:lumMod val="10000"/>
                  </a:schemeClr>
                </a:solidFill>
              </a:rPr>
              <a:t>really</a:t>
            </a:r>
            <a:r>
              <a:rPr lang="tr-TR" sz="1600" dirty="0" smtClean="0">
                <a:solidFill>
                  <a:schemeClr val="accent4">
                    <a:lumMod val="10000"/>
                  </a:schemeClr>
                </a:solidFill>
              </a:rPr>
              <a:t> </a:t>
            </a:r>
            <a:r>
              <a:rPr lang="tr-TR" sz="1600" dirty="0" err="1" smtClean="0">
                <a:solidFill>
                  <a:schemeClr val="accent4">
                    <a:lumMod val="10000"/>
                  </a:schemeClr>
                </a:solidFill>
              </a:rPr>
              <a:t>important</a:t>
            </a:r>
            <a:endParaRPr lang="tr-TR" sz="1600" dirty="0" smtClean="0">
              <a:solidFill>
                <a:schemeClr val="accent4">
                  <a:lumMod val="10000"/>
                </a:schemeClr>
              </a:solidFill>
            </a:endParaRPr>
          </a:p>
          <a:p>
            <a:pPr marL="274320" indent="-274320">
              <a:buClr>
                <a:schemeClr val="accent3"/>
              </a:buClr>
              <a:buFont typeface="Wingdings 2"/>
              <a:buChar char=""/>
              <a:defRPr/>
            </a:pPr>
            <a:r>
              <a:rPr lang="tr-TR" sz="1600" dirty="0" err="1" smtClean="0"/>
              <a:t>Better</a:t>
            </a:r>
            <a:r>
              <a:rPr lang="tr-TR" sz="1600" dirty="0" smtClean="0"/>
              <a:t> </a:t>
            </a:r>
            <a:r>
              <a:rPr lang="tr-TR" sz="1600" dirty="0" err="1" smtClean="0">
                <a:solidFill>
                  <a:schemeClr val="accent4">
                    <a:lumMod val="10000"/>
                  </a:schemeClr>
                </a:solidFill>
              </a:rPr>
              <a:t>interaction</a:t>
            </a:r>
            <a:r>
              <a:rPr lang="tr-TR" sz="1600" dirty="0" smtClean="0">
                <a:solidFill>
                  <a:schemeClr val="accent4">
                    <a:lumMod val="10000"/>
                  </a:schemeClr>
                </a:solidFill>
              </a:rPr>
              <a:t> </a:t>
            </a:r>
            <a:r>
              <a:rPr lang="tr-TR" sz="1600" dirty="0" err="1" smtClean="0">
                <a:solidFill>
                  <a:schemeClr val="accent4">
                    <a:lumMod val="10000"/>
                  </a:schemeClr>
                </a:solidFill>
              </a:rPr>
              <a:t>with</a:t>
            </a:r>
            <a:r>
              <a:rPr lang="tr-TR" sz="1600" dirty="0" smtClean="0">
                <a:solidFill>
                  <a:schemeClr val="accent4">
                    <a:lumMod val="10000"/>
                  </a:schemeClr>
                </a:solidFill>
              </a:rPr>
              <a:t> </a:t>
            </a:r>
            <a:r>
              <a:rPr lang="tr-TR" sz="1600" dirty="0" err="1" smtClean="0">
                <a:solidFill>
                  <a:schemeClr val="accent4">
                    <a:lumMod val="10000"/>
                  </a:schemeClr>
                </a:solidFill>
              </a:rPr>
              <a:t>the</a:t>
            </a:r>
            <a:r>
              <a:rPr lang="tr-TR" sz="1600" dirty="0" smtClean="0">
                <a:solidFill>
                  <a:schemeClr val="accent4">
                    <a:lumMod val="10000"/>
                  </a:schemeClr>
                </a:solidFill>
              </a:rPr>
              <a:t> </a:t>
            </a:r>
            <a:r>
              <a:rPr lang="tr-TR" sz="1600" dirty="0" err="1" smtClean="0">
                <a:solidFill>
                  <a:schemeClr val="accent4">
                    <a:lumMod val="10000"/>
                  </a:schemeClr>
                </a:solidFill>
              </a:rPr>
              <a:t>text</a:t>
            </a:r>
            <a:r>
              <a:rPr lang="tr-TR" sz="1600" dirty="0" smtClean="0">
                <a:solidFill>
                  <a:schemeClr val="accent4">
                    <a:lumMod val="10000"/>
                  </a:schemeClr>
                </a:solidFill>
              </a:rPr>
              <a:t> </a:t>
            </a:r>
            <a:r>
              <a:rPr lang="tr-TR" sz="1600" dirty="0" smtClean="0"/>
              <a:t>can </a:t>
            </a:r>
            <a:r>
              <a:rPr lang="tr-TR" sz="1600" dirty="0" err="1" smtClean="0"/>
              <a:t>mean</a:t>
            </a:r>
            <a:r>
              <a:rPr lang="tr-TR" sz="1600" dirty="0" smtClean="0"/>
              <a:t> </a:t>
            </a:r>
            <a:r>
              <a:rPr lang="tr-TR" sz="1600" dirty="0" err="1" smtClean="0"/>
              <a:t>better</a:t>
            </a:r>
            <a:r>
              <a:rPr lang="tr-TR" sz="1600" dirty="0" smtClean="0"/>
              <a:t> </a:t>
            </a:r>
            <a:r>
              <a:rPr lang="tr-TR" sz="1600" dirty="0" err="1" smtClean="0"/>
              <a:t>interaction</a:t>
            </a:r>
            <a:r>
              <a:rPr lang="tr-TR" sz="1600" dirty="0" smtClean="0"/>
              <a:t> of </a:t>
            </a:r>
            <a:r>
              <a:rPr lang="tr-TR" sz="1600" dirty="0" err="1" smtClean="0"/>
              <a:t>the</a:t>
            </a:r>
            <a:r>
              <a:rPr lang="tr-TR" sz="1600" dirty="0" smtClean="0"/>
              <a:t> </a:t>
            </a:r>
            <a:r>
              <a:rPr lang="tr-TR" sz="1600" dirty="0" err="1" smtClean="0"/>
              <a:t>student</a:t>
            </a:r>
            <a:r>
              <a:rPr lang="tr-TR" sz="1600" dirty="0" smtClean="0"/>
              <a:t> </a:t>
            </a:r>
            <a:r>
              <a:rPr lang="tr-TR" sz="1600" dirty="0" err="1" smtClean="0"/>
              <a:t>with</a:t>
            </a:r>
            <a:r>
              <a:rPr lang="tr-TR" sz="1600" dirty="0" smtClean="0"/>
              <a:t> </a:t>
            </a:r>
            <a:r>
              <a:rPr lang="tr-TR" sz="1600" dirty="0" err="1" smtClean="0"/>
              <a:t>the</a:t>
            </a:r>
            <a:r>
              <a:rPr lang="tr-TR" sz="1600" dirty="0" smtClean="0"/>
              <a:t> </a:t>
            </a:r>
            <a:r>
              <a:rPr lang="tr-TR" sz="1600" dirty="0" err="1" smtClean="0"/>
              <a:t>world</a:t>
            </a:r>
            <a:r>
              <a:rPr lang="tr-TR" sz="1600" dirty="0" smtClean="0"/>
              <a:t> </a:t>
            </a:r>
            <a:r>
              <a:rPr lang="tr-TR" sz="1600" dirty="0" err="1" smtClean="0"/>
              <a:t>around</a:t>
            </a:r>
            <a:r>
              <a:rPr lang="tr-TR" sz="1600" dirty="0" smtClean="0"/>
              <a:t> </a:t>
            </a:r>
            <a:r>
              <a:rPr lang="tr-TR" sz="1600" dirty="0" err="1" smtClean="0"/>
              <a:t>them</a:t>
            </a:r>
            <a:r>
              <a:rPr lang="tr-TR" sz="1600" dirty="0" smtClean="0"/>
              <a:t>  </a:t>
            </a:r>
          </a:p>
          <a:p>
            <a:pPr marL="274320" indent="-274320">
              <a:buClr>
                <a:schemeClr val="accent3"/>
              </a:buClr>
              <a:buFont typeface="Wingdings 2"/>
              <a:buChar char=""/>
              <a:defRPr/>
            </a:pPr>
            <a:endParaRPr lang="tr-TR" dirty="0" smtClean="0"/>
          </a:p>
          <a:p>
            <a:pPr marL="274320" indent="-274320">
              <a:buClr>
                <a:schemeClr val="accent3"/>
              </a:buClr>
              <a:buFont typeface="Wingdings 2"/>
              <a:buChar char=""/>
              <a:defRPr/>
            </a:pPr>
            <a:endParaRPr lang="tr-TR" dirty="0" smtClean="0"/>
          </a:p>
          <a:p>
            <a:pPr marL="274320" indent="-274320">
              <a:buClr>
                <a:schemeClr val="accent3"/>
              </a:buClr>
              <a:buFont typeface="Wingdings 2"/>
              <a:buChar char=""/>
              <a:defRPr/>
            </a:pPr>
            <a:endParaRPr lang="tr-TR" dirty="0" smtClean="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0619" y="4848609"/>
            <a:ext cx="5096091" cy="1932950"/>
          </a:xfrm>
          <a:prstGeom prst="rect">
            <a:avLst/>
          </a:prstGeom>
        </p:spPr>
      </p:pic>
    </p:spTree>
    <p:extLst>
      <p:ext uri="{BB962C8B-B14F-4D97-AF65-F5344CB8AC3E}">
        <p14:creationId xmlns:p14="http://schemas.microsoft.com/office/powerpoint/2010/main" val="236481239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p:txBody>
          <a:bodyPr>
            <a:normAutofit fontScale="90000"/>
          </a:bodyPr>
          <a:lstStyle/>
          <a:p>
            <a:pPr>
              <a:defRPr/>
            </a:pPr>
            <a:r>
              <a:rPr lang="tr-TR" smtClean="0"/>
              <a:t>One way of looking at critical thinking…</a:t>
            </a:r>
          </a:p>
        </p:txBody>
      </p:sp>
      <p:pic>
        <p:nvPicPr>
          <p:cNvPr id="17411" name="Picture 4"/>
          <p:cNvPicPr>
            <a:picLocks noGrp="1" noChangeAspect="1" noChangeArrowheads="1"/>
          </p:cNvPicPr>
          <p:nvPr>
            <p:ph idx="1"/>
          </p:nvPr>
        </p:nvPicPr>
        <p:blipFill>
          <a:blip r:embed="rId2" cstate="print"/>
          <a:srcRect/>
          <a:stretch>
            <a:fillRect/>
          </a:stretch>
        </p:blipFill>
        <p:spPr>
          <a:xfrm>
            <a:off x="2316958" y="1935164"/>
            <a:ext cx="5267325" cy="4389437"/>
          </a:xfrm>
          <a:noFill/>
        </p:spPr>
      </p:pic>
    </p:spTree>
    <p:extLst>
      <p:ext uri="{BB962C8B-B14F-4D97-AF65-F5344CB8AC3E}">
        <p14:creationId xmlns:p14="http://schemas.microsoft.com/office/powerpoint/2010/main" val="82359186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p:nvPr>
        </p:nvSpPr>
        <p:spPr/>
        <p:txBody>
          <a:bodyPr>
            <a:normAutofit fontScale="90000"/>
          </a:bodyPr>
          <a:lstStyle/>
          <a:p>
            <a:pPr>
              <a:defRPr/>
            </a:pPr>
            <a:r>
              <a:rPr lang="tr-TR" smtClean="0"/>
              <a:t>So why are we cautious about using critical thinking in lessons?</a:t>
            </a:r>
          </a:p>
        </p:txBody>
      </p:sp>
      <p:sp>
        <p:nvSpPr>
          <p:cNvPr id="18435" name="2 İçerik Yer Tutucusu"/>
          <p:cNvSpPr>
            <a:spLocks noGrp="1"/>
          </p:cNvSpPr>
          <p:nvPr>
            <p:ph idx="1"/>
          </p:nvPr>
        </p:nvSpPr>
        <p:spPr/>
        <p:txBody>
          <a:bodyPr/>
          <a:lstStyle/>
          <a:p>
            <a:r>
              <a:rPr lang="tr-TR" dirty="0" err="1" smtClean="0"/>
              <a:t>We</a:t>
            </a:r>
            <a:r>
              <a:rPr lang="tr-TR" dirty="0" smtClean="0"/>
              <a:t> </a:t>
            </a:r>
            <a:r>
              <a:rPr lang="tr-TR" dirty="0" err="1" smtClean="0"/>
              <a:t>think</a:t>
            </a:r>
            <a:r>
              <a:rPr lang="tr-TR" dirty="0" smtClean="0"/>
              <a:t> </a:t>
            </a:r>
            <a:r>
              <a:rPr lang="tr-TR" dirty="0" err="1" smtClean="0"/>
              <a:t>that</a:t>
            </a:r>
            <a:r>
              <a:rPr lang="tr-TR" dirty="0" smtClean="0"/>
              <a:t> </a:t>
            </a:r>
            <a:r>
              <a:rPr lang="tr-TR" dirty="0" err="1" smtClean="0"/>
              <a:t>we</a:t>
            </a:r>
            <a:r>
              <a:rPr lang="tr-TR" dirty="0" smtClean="0"/>
              <a:t> </a:t>
            </a:r>
            <a:r>
              <a:rPr lang="tr-TR" dirty="0" err="1" smtClean="0"/>
              <a:t>might</a:t>
            </a:r>
            <a:r>
              <a:rPr lang="tr-TR" dirty="0" smtClean="0"/>
              <a:t> not </a:t>
            </a:r>
            <a:r>
              <a:rPr lang="tr-TR" dirty="0" err="1" smtClean="0"/>
              <a:t>know</a:t>
            </a:r>
            <a:r>
              <a:rPr lang="tr-TR" dirty="0" smtClean="0"/>
              <a:t> </a:t>
            </a:r>
            <a:r>
              <a:rPr lang="tr-TR" dirty="0" err="1" smtClean="0"/>
              <a:t>what</a:t>
            </a:r>
            <a:r>
              <a:rPr lang="tr-TR" dirty="0" smtClean="0"/>
              <a:t> it is </a:t>
            </a:r>
            <a:r>
              <a:rPr lang="tr-TR" dirty="0" err="1" smtClean="0"/>
              <a:t>or</a:t>
            </a:r>
            <a:r>
              <a:rPr lang="tr-TR" dirty="0" smtClean="0"/>
              <a:t> how </a:t>
            </a:r>
            <a:r>
              <a:rPr lang="tr-TR" dirty="0" err="1" smtClean="0"/>
              <a:t>to</a:t>
            </a:r>
            <a:r>
              <a:rPr lang="tr-TR" dirty="0" smtClean="0"/>
              <a:t> </a:t>
            </a:r>
            <a:r>
              <a:rPr lang="tr-TR" dirty="0" err="1" smtClean="0"/>
              <a:t>use</a:t>
            </a:r>
            <a:r>
              <a:rPr lang="tr-TR" dirty="0" smtClean="0"/>
              <a:t> it</a:t>
            </a:r>
          </a:p>
          <a:p>
            <a:r>
              <a:rPr lang="tr-TR" dirty="0" err="1" smtClean="0"/>
              <a:t>We</a:t>
            </a:r>
            <a:r>
              <a:rPr lang="tr-TR" dirty="0" smtClean="0"/>
              <a:t> can be </a:t>
            </a:r>
            <a:r>
              <a:rPr lang="tr-TR" dirty="0" err="1" smtClean="0">
                <a:solidFill>
                  <a:schemeClr val="accent4">
                    <a:lumMod val="10000"/>
                  </a:schemeClr>
                </a:solidFill>
              </a:rPr>
              <a:t>forced</a:t>
            </a:r>
            <a:r>
              <a:rPr lang="tr-TR" dirty="0" smtClean="0">
                <a:solidFill>
                  <a:schemeClr val="accent4">
                    <a:lumMod val="10000"/>
                  </a:schemeClr>
                </a:solidFill>
              </a:rPr>
              <a:t> </a:t>
            </a:r>
            <a:r>
              <a:rPr lang="tr-TR" dirty="0" err="1" smtClean="0">
                <a:solidFill>
                  <a:schemeClr val="accent4">
                    <a:lumMod val="10000"/>
                  </a:schemeClr>
                </a:solidFill>
              </a:rPr>
              <a:t>to</a:t>
            </a:r>
            <a:r>
              <a:rPr lang="tr-TR" dirty="0" smtClean="0">
                <a:solidFill>
                  <a:schemeClr val="accent4">
                    <a:lumMod val="10000"/>
                  </a:schemeClr>
                </a:solidFill>
              </a:rPr>
              <a:t> </a:t>
            </a:r>
            <a:r>
              <a:rPr lang="tr-TR" dirty="0" err="1" smtClean="0">
                <a:solidFill>
                  <a:schemeClr val="accent4">
                    <a:lumMod val="10000"/>
                  </a:schemeClr>
                </a:solidFill>
              </a:rPr>
              <a:t>actually</a:t>
            </a:r>
            <a:r>
              <a:rPr lang="tr-TR" dirty="0" smtClean="0">
                <a:solidFill>
                  <a:schemeClr val="accent4">
                    <a:lumMod val="10000"/>
                  </a:schemeClr>
                </a:solidFill>
              </a:rPr>
              <a:t> </a:t>
            </a:r>
            <a:r>
              <a:rPr lang="tr-TR" dirty="0" err="1" smtClean="0">
                <a:solidFill>
                  <a:schemeClr val="accent4">
                    <a:lumMod val="10000"/>
                  </a:schemeClr>
                </a:solidFill>
              </a:rPr>
              <a:t>consider</a:t>
            </a:r>
            <a:r>
              <a:rPr lang="tr-TR" dirty="0" smtClean="0">
                <a:solidFill>
                  <a:schemeClr val="accent4">
                    <a:lumMod val="10000"/>
                  </a:schemeClr>
                </a:solidFill>
              </a:rPr>
              <a:t> how </a:t>
            </a:r>
            <a:r>
              <a:rPr lang="tr-TR" dirty="0" err="1" smtClean="0">
                <a:solidFill>
                  <a:schemeClr val="accent4">
                    <a:lumMod val="10000"/>
                  </a:schemeClr>
                </a:solidFill>
              </a:rPr>
              <a:t>we</a:t>
            </a:r>
            <a:r>
              <a:rPr lang="tr-TR" dirty="0" smtClean="0">
                <a:solidFill>
                  <a:schemeClr val="accent4">
                    <a:lumMod val="10000"/>
                  </a:schemeClr>
                </a:solidFill>
              </a:rPr>
              <a:t> </a:t>
            </a:r>
            <a:r>
              <a:rPr lang="tr-TR" dirty="0" err="1" smtClean="0">
                <a:solidFill>
                  <a:schemeClr val="accent4">
                    <a:lumMod val="10000"/>
                  </a:schemeClr>
                </a:solidFill>
              </a:rPr>
              <a:t>think</a:t>
            </a:r>
            <a:r>
              <a:rPr lang="tr-TR" dirty="0" smtClean="0">
                <a:solidFill>
                  <a:schemeClr val="accent4">
                    <a:lumMod val="10000"/>
                  </a:schemeClr>
                </a:solidFill>
              </a:rPr>
              <a:t> </a:t>
            </a:r>
            <a:r>
              <a:rPr lang="tr-TR" dirty="0" err="1" smtClean="0">
                <a:solidFill>
                  <a:schemeClr val="accent4">
                    <a:lumMod val="10000"/>
                  </a:schemeClr>
                </a:solidFill>
              </a:rPr>
              <a:t>about</a:t>
            </a:r>
            <a:r>
              <a:rPr lang="tr-TR" dirty="0" smtClean="0">
                <a:solidFill>
                  <a:schemeClr val="accent4">
                    <a:lumMod val="10000"/>
                  </a:schemeClr>
                </a:solidFill>
              </a:rPr>
              <a:t> </a:t>
            </a:r>
            <a:r>
              <a:rPr lang="tr-TR" dirty="0" err="1" smtClean="0">
                <a:solidFill>
                  <a:schemeClr val="accent4">
                    <a:lumMod val="10000"/>
                  </a:schemeClr>
                </a:solidFill>
              </a:rPr>
              <a:t>certain</a:t>
            </a:r>
            <a:r>
              <a:rPr lang="tr-TR" dirty="0" smtClean="0">
                <a:solidFill>
                  <a:schemeClr val="accent4">
                    <a:lumMod val="10000"/>
                  </a:schemeClr>
                </a:solidFill>
              </a:rPr>
              <a:t> </a:t>
            </a:r>
            <a:r>
              <a:rPr lang="tr-TR" dirty="0" err="1" smtClean="0">
                <a:solidFill>
                  <a:schemeClr val="accent4">
                    <a:lumMod val="10000"/>
                  </a:schemeClr>
                </a:solidFill>
              </a:rPr>
              <a:t>issues</a:t>
            </a:r>
            <a:r>
              <a:rPr lang="tr-TR" dirty="0" smtClean="0">
                <a:solidFill>
                  <a:schemeClr val="accent4">
                    <a:lumMod val="10000"/>
                  </a:schemeClr>
                </a:solidFill>
              </a:rPr>
              <a:t> </a:t>
            </a:r>
            <a:r>
              <a:rPr lang="tr-TR" dirty="0" err="1" smtClean="0">
                <a:solidFill>
                  <a:schemeClr val="accent4">
                    <a:lumMod val="10000"/>
                  </a:schemeClr>
                </a:solidFill>
              </a:rPr>
              <a:t>and</a:t>
            </a:r>
            <a:r>
              <a:rPr lang="tr-TR" dirty="0" smtClean="0">
                <a:solidFill>
                  <a:schemeClr val="accent4">
                    <a:lumMod val="10000"/>
                  </a:schemeClr>
                </a:solidFill>
              </a:rPr>
              <a:t> </a:t>
            </a:r>
            <a:r>
              <a:rPr lang="tr-TR" dirty="0" err="1" smtClean="0">
                <a:solidFill>
                  <a:schemeClr val="accent4">
                    <a:lumMod val="10000"/>
                  </a:schemeClr>
                </a:solidFill>
              </a:rPr>
              <a:t>our</a:t>
            </a:r>
            <a:r>
              <a:rPr lang="tr-TR" dirty="0" smtClean="0">
                <a:solidFill>
                  <a:schemeClr val="accent4">
                    <a:lumMod val="10000"/>
                  </a:schemeClr>
                </a:solidFill>
              </a:rPr>
              <a:t> </a:t>
            </a:r>
            <a:r>
              <a:rPr lang="tr-TR" dirty="0" err="1" smtClean="0">
                <a:solidFill>
                  <a:schemeClr val="accent4">
                    <a:lumMod val="10000"/>
                  </a:schemeClr>
                </a:solidFill>
              </a:rPr>
              <a:t>relationship</a:t>
            </a:r>
            <a:r>
              <a:rPr lang="tr-TR" dirty="0" smtClean="0">
                <a:solidFill>
                  <a:schemeClr val="accent4">
                    <a:lumMod val="10000"/>
                  </a:schemeClr>
                </a:solidFill>
              </a:rPr>
              <a:t> </a:t>
            </a:r>
            <a:r>
              <a:rPr lang="tr-TR" dirty="0" err="1" smtClean="0">
                <a:solidFill>
                  <a:schemeClr val="accent4">
                    <a:lumMod val="10000"/>
                  </a:schemeClr>
                </a:solidFill>
              </a:rPr>
              <a:t>to</a:t>
            </a:r>
            <a:r>
              <a:rPr lang="tr-TR" dirty="0" smtClean="0">
                <a:solidFill>
                  <a:schemeClr val="accent4">
                    <a:lumMod val="10000"/>
                  </a:schemeClr>
                </a:solidFill>
              </a:rPr>
              <a:t> it</a:t>
            </a:r>
          </a:p>
          <a:p>
            <a:r>
              <a:rPr lang="tr-TR" dirty="0" smtClean="0"/>
              <a:t> </a:t>
            </a:r>
            <a:r>
              <a:rPr lang="tr-TR" dirty="0" err="1" smtClean="0"/>
              <a:t>We</a:t>
            </a:r>
            <a:r>
              <a:rPr lang="tr-TR" dirty="0" smtClean="0"/>
              <a:t> </a:t>
            </a:r>
            <a:r>
              <a:rPr lang="tr-TR" dirty="0" err="1" smtClean="0"/>
              <a:t>have</a:t>
            </a:r>
            <a:r>
              <a:rPr lang="tr-TR" dirty="0" smtClean="0"/>
              <a:t> </a:t>
            </a:r>
            <a:r>
              <a:rPr lang="tr-TR" dirty="0" err="1" smtClean="0"/>
              <a:t>so</a:t>
            </a:r>
            <a:r>
              <a:rPr lang="tr-TR" dirty="0" smtClean="0"/>
              <a:t> </a:t>
            </a:r>
            <a:r>
              <a:rPr lang="tr-TR" dirty="0" err="1" smtClean="0"/>
              <a:t>many</a:t>
            </a:r>
            <a:r>
              <a:rPr lang="tr-TR" dirty="0" smtClean="0"/>
              <a:t> </a:t>
            </a:r>
            <a:r>
              <a:rPr lang="tr-TR" dirty="0" err="1" smtClean="0"/>
              <a:t>other</a:t>
            </a:r>
            <a:r>
              <a:rPr lang="tr-TR" dirty="0" smtClean="0"/>
              <a:t> </a:t>
            </a:r>
            <a:r>
              <a:rPr lang="tr-TR" dirty="0" err="1" smtClean="0"/>
              <a:t>teaching</a:t>
            </a:r>
            <a:r>
              <a:rPr lang="tr-TR" dirty="0" smtClean="0"/>
              <a:t> </a:t>
            </a:r>
            <a:r>
              <a:rPr lang="tr-TR" dirty="0" err="1" smtClean="0"/>
              <a:t>type</a:t>
            </a:r>
            <a:r>
              <a:rPr lang="tr-TR" dirty="0" smtClean="0"/>
              <a:t> </a:t>
            </a:r>
            <a:r>
              <a:rPr lang="tr-TR" dirty="0" err="1" smtClean="0"/>
              <a:t>things</a:t>
            </a:r>
            <a:r>
              <a:rPr lang="tr-TR" dirty="0" smtClean="0"/>
              <a:t> </a:t>
            </a:r>
            <a:r>
              <a:rPr lang="tr-TR" dirty="0" err="1" smtClean="0"/>
              <a:t>to</a:t>
            </a:r>
            <a:r>
              <a:rPr lang="tr-TR" dirty="0" smtClean="0"/>
              <a:t> do </a:t>
            </a:r>
            <a:r>
              <a:rPr lang="tr-TR" dirty="0" err="1" smtClean="0"/>
              <a:t>that</a:t>
            </a:r>
            <a:r>
              <a:rPr lang="tr-TR" dirty="0" smtClean="0"/>
              <a:t> </a:t>
            </a:r>
            <a:r>
              <a:rPr lang="tr-TR" dirty="0" err="1" smtClean="0"/>
              <a:t>we</a:t>
            </a:r>
            <a:r>
              <a:rPr lang="tr-TR" dirty="0" smtClean="0"/>
              <a:t> </a:t>
            </a:r>
            <a:r>
              <a:rPr lang="tr-TR" dirty="0" err="1" smtClean="0"/>
              <a:t>can’t</a:t>
            </a:r>
            <a:r>
              <a:rPr lang="tr-TR" dirty="0" smtClean="0"/>
              <a:t> be </a:t>
            </a:r>
            <a:r>
              <a:rPr lang="tr-TR" dirty="0" err="1" smtClean="0"/>
              <a:t>bothered</a:t>
            </a:r>
            <a:r>
              <a:rPr lang="tr-TR" dirty="0" smtClean="0"/>
              <a:t>!</a:t>
            </a:r>
          </a:p>
          <a:p>
            <a:r>
              <a:rPr lang="tr-TR" dirty="0" err="1" smtClean="0"/>
              <a:t>We</a:t>
            </a:r>
            <a:r>
              <a:rPr lang="tr-TR" dirty="0" smtClean="0"/>
              <a:t> do </a:t>
            </a:r>
            <a:r>
              <a:rPr lang="tr-TR" dirty="0" smtClean="0">
                <a:solidFill>
                  <a:schemeClr val="accent4">
                    <a:lumMod val="10000"/>
                  </a:schemeClr>
                </a:solidFill>
              </a:rPr>
              <a:t>not</a:t>
            </a:r>
            <a:r>
              <a:rPr lang="tr-TR" dirty="0" smtClean="0"/>
              <a:t> </a:t>
            </a:r>
            <a:r>
              <a:rPr lang="tr-TR" dirty="0" err="1" smtClean="0"/>
              <a:t>feel</a:t>
            </a:r>
            <a:r>
              <a:rPr lang="tr-TR" dirty="0" smtClean="0"/>
              <a:t> </a:t>
            </a:r>
            <a:r>
              <a:rPr lang="tr-TR" dirty="0" err="1" smtClean="0"/>
              <a:t>that</a:t>
            </a:r>
            <a:r>
              <a:rPr lang="tr-TR" dirty="0" smtClean="0"/>
              <a:t> it is </a:t>
            </a:r>
            <a:r>
              <a:rPr lang="tr-TR" dirty="0" err="1" smtClean="0">
                <a:solidFill>
                  <a:schemeClr val="accent4">
                    <a:lumMod val="10000"/>
                  </a:schemeClr>
                </a:solidFill>
              </a:rPr>
              <a:t>relevant</a:t>
            </a:r>
            <a:r>
              <a:rPr lang="tr-TR" dirty="0" smtClean="0"/>
              <a:t> </a:t>
            </a:r>
            <a:r>
              <a:rPr lang="tr-TR" dirty="0" err="1" smtClean="0"/>
              <a:t>to</a:t>
            </a:r>
            <a:r>
              <a:rPr lang="tr-TR" dirty="0" smtClean="0"/>
              <a:t> us as </a:t>
            </a:r>
            <a:r>
              <a:rPr lang="tr-TR" dirty="0" err="1" smtClean="0"/>
              <a:t>primary</a:t>
            </a:r>
            <a:r>
              <a:rPr lang="tr-TR" dirty="0" smtClean="0"/>
              <a:t> </a:t>
            </a:r>
            <a:r>
              <a:rPr lang="tr-TR" dirty="0" err="1" smtClean="0"/>
              <a:t>teachers</a:t>
            </a:r>
            <a:endParaRPr lang="tr-TR" dirty="0" smtClean="0"/>
          </a:p>
          <a:p>
            <a:r>
              <a:rPr lang="tr-TR" dirty="0" err="1" smtClean="0"/>
              <a:t>It</a:t>
            </a:r>
            <a:r>
              <a:rPr lang="tr-TR" dirty="0" smtClean="0"/>
              <a:t> </a:t>
            </a:r>
            <a:r>
              <a:rPr lang="tr-TR" dirty="0" err="1" smtClean="0"/>
              <a:t>will</a:t>
            </a:r>
            <a:r>
              <a:rPr lang="tr-TR" dirty="0" smtClean="0"/>
              <a:t> be </a:t>
            </a:r>
            <a:r>
              <a:rPr lang="tr-TR" dirty="0" err="1" smtClean="0">
                <a:solidFill>
                  <a:schemeClr val="accent4">
                    <a:lumMod val="10000"/>
                  </a:schemeClr>
                </a:solidFill>
              </a:rPr>
              <a:t>really</a:t>
            </a:r>
            <a:r>
              <a:rPr lang="tr-TR" dirty="0" smtClean="0">
                <a:solidFill>
                  <a:schemeClr val="accent4">
                    <a:lumMod val="10000"/>
                  </a:schemeClr>
                </a:solidFill>
              </a:rPr>
              <a:t> </a:t>
            </a:r>
            <a:r>
              <a:rPr lang="tr-TR" dirty="0" err="1" smtClean="0">
                <a:solidFill>
                  <a:schemeClr val="accent4">
                    <a:lumMod val="10000"/>
                  </a:schemeClr>
                </a:solidFill>
              </a:rPr>
              <a:t>difficult</a:t>
            </a:r>
            <a:r>
              <a:rPr lang="tr-TR" dirty="0" smtClean="0">
                <a:solidFill>
                  <a:schemeClr val="accent4">
                    <a:lumMod val="10000"/>
                  </a:schemeClr>
                </a:solidFill>
              </a:rPr>
              <a:t> </a:t>
            </a:r>
            <a:r>
              <a:rPr lang="tr-TR" dirty="0" err="1" smtClean="0"/>
              <a:t>to</a:t>
            </a:r>
            <a:r>
              <a:rPr lang="tr-TR" dirty="0" smtClean="0"/>
              <a:t> </a:t>
            </a:r>
            <a:r>
              <a:rPr lang="tr-TR" dirty="0" err="1" smtClean="0"/>
              <a:t>retrain</a:t>
            </a:r>
            <a:r>
              <a:rPr lang="tr-TR" dirty="0" smtClean="0"/>
              <a:t> </a:t>
            </a:r>
            <a:r>
              <a:rPr lang="tr-TR" dirty="0" err="1" smtClean="0"/>
              <a:t>the</a:t>
            </a:r>
            <a:r>
              <a:rPr lang="tr-TR" dirty="0" smtClean="0"/>
              <a:t> </a:t>
            </a:r>
            <a:r>
              <a:rPr lang="tr-TR" dirty="0" err="1" smtClean="0"/>
              <a:t>students</a:t>
            </a:r>
            <a:r>
              <a:rPr lang="tr-TR" dirty="0" smtClean="0"/>
              <a:t> </a:t>
            </a:r>
            <a:r>
              <a:rPr lang="tr-TR" dirty="0" err="1" smtClean="0"/>
              <a:t>to</a:t>
            </a:r>
            <a:r>
              <a:rPr lang="tr-TR" dirty="0" smtClean="0"/>
              <a:t> </a:t>
            </a:r>
            <a:r>
              <a:rPr lang="tr-TR" dirty="0" err="1" smtClean="0"/>
              <a:t>think</a:t>
            </a:r>
            <a:r>
              <a:rPr lang="tr-TR" dirty="0" smtClean="0"/>
              <a:t> </a:t>
            </a:r>
            <a:r>
              <a:rPr lang="tr-TR" dirty="0" err="1" smtClean="0"/>
              <a:t>critically</a:t>
            </a:r>
            <a:endParaRPr lang="tr-TR" dirty="0" smtClean="0"/>
          </a:p>
          <a:p>
            <a:endParaRPr lang="tr-TR" dirty="0" smtClean="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1680" y="3532909"/>
            <a:ext cx="3576421" cy="2923309"/>
          </a:xfrm>
          <a:prstGeom prst="rect">
            <a:avLst/>
          </a:prstGeom>
        </p:spPr>
      </p:pic>
    </p:spTree>
    <p:extLst>
      <p:ext uri="{BB962C8B-B14F-4D97-AF65-F5344CB8AC3E}">
        <p14:creationId xmlns:p14="http://schemas.microsoft.com/office/powerpoint/2010/main" val="355747015"/>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Başlık"/>
          <p:cNvSpPr>
            <a:spLocks noGrp="1"/>
          </p:cNvSpPr>
          <p:nvPr>
            <p:ph type="title"/>
          </p:nvPr>
        </p:nvSpPr>
        <p:spPr/>
        <p:txBody>
          <a:bodyPr/>
          <a:lstStyle/>
          <a:p>
            <a:r>
              <a:rPr lang="tr-TR" smtClean="0"/>
              <a:t>Why is it important in EFL?</a:t>
            </a:r>
          </a:p>
        </p:txBody>
      </p:sp>
      <p:sp>
        <p:nvSpPr>
          <p:cNvPr id="17411" name="2 İçerik Yer Tutucusu"/>
          <p:cNvSpPr>
            <a:spLocks noGrp="1"/>
          </p:cNvSpPr>
          <p:nvPr>
            <p:ph idx="1"/>
          </p:nvPr>
        </p:nvSpPr>
        <p:spPr>
          <a:xfrm>
            <a:off x="770733" y="1390651"/>
            <a:ext cx="8370887" cy="4746913"/>
          </a:xfrm>
        </p:spPr>
        <p:txBody>
          <a:bodyPr>
            <a:normAutofit/>
          </a:bodyPr>
          <a:lstStyle/>
          <a:p>
            <a:pPr>
              <a:buClr>
                <a:schemeClr val="accent3"/>
              </a:buClr>
              <a:defRPr/>
            </a:pPr>
            <a:endParaRPr lang="tr-TR" sz="1800" dirty="0"/>
          </a:p>
          <a:p>
            <a:pPr marL="285750" indent="-285750">
              <a:buClr>
                <a:schemeClr val="accent3"/>
              </a:buClr>
              <a:buFont typeface="Arial" panose="020B0604020202020204" pitchFamily="34" charset="0"/>
              <a:buChar char="•"/>
              <a:defRPr/>
            </a:pPr>
            <a:r>
              <a:rPr lang="tr-TR" sz="1600" dirty="0" err="1" smtClean="0"/>
              <a:t>Expectations</a:t>
            </a:r>
            <a:r>
              <a:rPr lang="tr-TR" sz="1600" dirty="0" smtClean="0"/>
              <a:t> of </a:t>
            </a:r>
            <a:r>
              <a:rPr lang="tr-TR" sz="1600" dirty="0" err="1" smtClean="0"/>
              <a:t>only</a:t>
            </a:r>
            <a:r>
              <a:rPr lang="tr-TR" sz="1600" dirty="0" smtClean="0"/>
              <a:t> </a:t>
            </a:r>
            <a:r>
              <a:rPr lang="tr-TR" sz="1600" dirty="0" err="1" smtClean="0"/>
              <a:t>regurgitating</a:t>
            </a:r>
            <a:r>
              <a:rPr lang="tr-TR" sz="1600" dirty="0" smtClean="0"/>
              <a:t> </a:t>
            </a:r>
            <a:r>
              <a:rPr lang="tr-TR" sz="1600" dirty="0" err="1" smtClean="0"/>
              <a:t>the</a:t>
            </a:r>
            <a:r>
              <a:rPr lang="tr-TR" sz="1600" dirty="0" smtClean="0"/>
              <a:t> </a:t>
            </a:r>
            <a:r>
              <a:rPr lang="tr-TR" sz="1600" dirty="0" err="1" smtClean="0"/>
              <a:t>text</a:t>
            </a:r>
            <a:endParaRPr lang="tr-TR" sz="1600" dirty="0" smtClean="0"/>
          </a:p>
          <a:p>
            <a:pPr marL="274320" indent="-274320">
              <a:buClr>
                <a:schemeClr val="accent3"/>
              </a:buClr>
              <a:buFont typeface="Wingdings 2"/>
              <a:buChar char=""/>
              <a:defRPr/>
            </a:pPr>
            <a:endParaRPr lang="tr-TR" sz="1600" dirty="0" smtClean="0"/>
          </a:p>
          <a:p>
            <a:pPr marL="274320" indent="-274320">
              <a:buClr>
                <a:schemeClr val="accent3"/>
              </a:buClr>
              <a:buFont typeface="Wingdings 2"/>
              <a:buChar char=""/>
              <a:defRPr/>
            </a:pPr>
            <a:r>
              <a:rPr lang="tr-TR" sz="1600" dirty="0">
                <a:solidFill>
                  <a:srgbClr val="00B0F0"/>
                </a:solidFill>
              </a:rPr>
              <a:t>A</a:t>
            </a:r>
            <a:r>
              <a:rPr lang="tr-TR" sz="1600" dirty="0" smtClean="0">
                <a:solidFill>
                  <a:srgbClr val="00B0F0"/>
                </a:solidFill>
              </a:rPr>
              <a:t>ctive </a:t>
            </a:r>
            <a:r>
              <a:rPr lang="tr-TR" sz="1600" dirty="0" err="1" smtClean="0">
                <a:solidFill>
                  <a:srgbClr val="00B0F0"/>
                </a:solidFill>
              </a:rPr>
              <a:t>rather</a:t>
            </a:r>
            <a:r>
              <a:rPr lang="tr-TR" sz="1600" dirty="0" smtClean="0">
                <a:solidFill>
                  <a:srgbClr val="00B0F0"/>
                </a:solidFill>
              </a:rPr>
              <a:t> </a:t>
            </a:r>
            <a:r>
              <a:rPr lang="tr-TR" sz="1600" dirty="0" err="1" smtClean="0">
                <a:solidFill>
                  <a:srgbClr val="00B0F0"/>
                </a:solidFill>
              </a:rPr>
              <a:t>than</a:t>
            </a:r>
            <a:r>
              <a:rPr lang="tr-TR" sz="1600" dirty="0" smtClean="0">
                <a:solidFill>
                  <a:srgbClr val="00B0F0"/>
                </a:solidFill>
              </a:rPr>
              <a:t> </a:t>
            </a:r>
            <a:r>
              <a:rPr lang="tr-TR" sz="1600" dirty="0" err="1" smtClean="0">
                <a:solidFill>
                  <a:srgbClr val="00B0F0"/>
                </a:solidFill>
              </a:rPr>
              <a:t>passive</a:t>
            </a:r>
            <a:r>
              <a:rPr lang="tr-TR" sz="1600" dirty="0" smtClean="0">
                <a:solidFill>
                  <a:srgbClr val="00B0F0"/>
                </a:solidFill>
              </a:rPr>
              <a:t> </a:t>
            </a:r>
            <a:r>
              <a:rPr lang="tr-TR" sz="1600" dirty="0" err="1" smtClean="0">
                <a:solidFill>
                  <a:srgbClr val="00B0F0"/>
                </a:solidFill>
              </a:rPr>
              <a:t>learners</a:t>
            </a:r>
            <a:endParaRPr lang="tr-TR" sz="1600" dirty="0" smtClean="0">
              <a:solidFill>
                <a:srgbClr val="00B0F0"/>
              </a:solidFill>
            </a:endParaRPr>
          </a:p>
          <a:p>
            <a:pPr marL="274320" indent="-274320">
              <a:buClr>
                <a:schemeClr val="accent3"/>
              </a:buClr>
              <a:buFont typeface="Wingdings 2"/>
              <a:buChar char=""/>
              <a:defRPr/>
            </a:pPr>
            <a:endParaRPr lang="tr-TR" sz="1600" dirty="0" smtClean="0"/>
          </a:p>
          <a:p>
            <a:pPr marL="274320" indent="-274320">
              <a:buClr>
                <a:schemeClr val="accent3"/>
              </a:buClr>
              <a:buFont typeface="Wingdings 2"/>
              <a:buChar char=""/>
              <a:defRPr/>
            </a:pPr>
            <a:r>
              <a:rPr lang="en-US" sz="1600" dirty="0" smtClean="0"/>
              <a:t>“The object of teaching a child is to enable the child to get along without the teacher.”</a:t>
            </a:r>
            <a:endParaRPr lang="tr-TR" sz="1600" dirty="0" smtClean="0"/>
          </a:p>
          <a:p>
            <a:pPr marL="274320" indent="-274320">
              <a:buClr>
                <a:schemeClr val="accent3"/>
              </a:buClr>
              <a:buFont typeface="Wingdings 2"/>
              <a:buChar char=""/>
              <a:defRPr/>
            </a:pPr>
            <a:endParaRPr lang="tr-TR" sz="1600" dirty="0" smtClean="0"/>
          </a:p>
          <a:p>
            <a:pPr marL="274320" indent="-274320">
              <a:buClr>
                <a:schemeClr val="accent3"/>
              </a:buClr>
              <a:buFont typeface="Wingdings 2"/>
              <a:buChar char=""/>
              <a:defRPr/>
            </a:pPr>
            <a:r>
              <a:rPr lang="tr-TR" sz="1600" dirty="0" smtClean="0">
                <a:solidFill>
                  <a:srgbClr val="00B0F0"/>
                </a:solidFill>
              </a:rPr>
              <a:t>N</a:t>
            </a:r>
            <a:r>
              <a:rPr lang="en-US" sz="1600" dirty="0" smtClean="0">
                <a:solidFill>
                  <a:srgbClr val="00B0F0"/>
                </a:solidFill>
              </a:rPr>
              <a:t>o one “right” or “perfect” way to</a:t>
            </a:r>
            <a:r>
              <a:rPr lang="tr-TR" sz="1600" dirty="0" smtClean="0">
                <a:solidFill>
                  <a:srgbClr val="00B0F0"/>
                </a:solidFill>
              </a:rPr>
              <a:t> </a:t>
            </a:r>
            <a:r>
              <a:rPr lang="en-US" sz="1600" dirty="0" smtClean="0">
                <a:solidFill>
                  <a:srgbClr val="00B0F0"/>
                </a:solidFill>
              </a:rPr>
              <a:t>educate all children</a:t>
            </a:r>
            <a:r>
              <a:rPr lang="en-US" sz="1600" dirty="0" smtClean="0"/>
              <a:t>. </a:t>
            </a:r>
            <a:endParaRPr lang="tr-TR" sz="1600" dirty="0" smtClean="0"/>
          </a:p>
          <a:p>
            <a:pPr marL="274320" indent="-274320">
              <a:buClr>
                <a:schemeClr val="accent3"/>
              </a:buClr>
              <a:buFont typeface="Wingdings 2"/>
              <a:buChar char=""/>
              <a:defRPr/>
            </a:pPr>
            <a:endParaRPr lang="tr-TR" sz="1600" dirty="0" smtClean="0"/>
          </a:p>
          <a:p>
            <a:pPr>
              <a:buClr>
                <a:schemeClr val="accent3"/>
              </a:buClr>
              <a:defRPr/>
            </a:pPr>
            <a:r>
              <a:rPr lang="tr-TR" sz="1600" dirty="0">
                <a:solidFill>
                  <a:srgbClr val="00B0F0"/>
                </a:solidFill>
              </a:rPr>
              <a:t>P</a:t>
            </a:r>
            <a:r>
              <a:rPr lang="en-US" sz="1600" dirty="0" err="1" smtClean="0">
                <a:solidFill>
                  <a:srgbClr val="00B0F0"/>
                </a:solidFill>
              </a:rPr>
              <a:t>repare</a:t>
            </a:r>
            <a:r>
              <a:rPr lang="en-US" sz="1600" dirty="0" smtClean="0">
                <a:solidFill>
                  <a:srgbClr val="00B0F0"/>
                </a:solidFill>
              </a:rPr>
              <a:t> them to be able to ask good questions, to identify problems in thinking as they analyze</a:t>
            </a:r>
            <a:r>
              <a:rPr lang="tr-TR" sz="1600" dirty="0" smtClean="0">
                <a:solidFill>
                  <a:srgbClr val="00B0F0"/>
                </a:solidFill>
              </a:rPr>
              <a:t> </a:t>
            </a:r>
            <a:r>
              <a:rPr lang="en-US" sz="1600" dirty="0" smtClean="0">
                <a:solidFill>
                  <a:srgbClr val="00B0F0"/>
                </a:solidFill>
              </a:rPr>
              <a:t>concepts, and be able to correct the problems that they find.</a:t>
            </a:r>
            <a:endParaRPr lang="tr-TR" sz="1600" dirty="0" smtClean="0">
              <a:solidFill>
                <a:srgbClr val="00B0F0"/>
              </a:solidFill>
            </a:endParaRPr>
          </a:p>
        </p:txBody>
      </p:sp>
    </p:spTree>
    <p:extLst>
      <p:ext uri="{BB962C8B-B14F-4D97-AF65-F5344CB8AC3E}">
        <p14:creationId xmlns:p14="http://schemas.microsoft.com/office/powerpoint/2010/main" val="2626964050"/>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en-US" sz="2400" i="1" dirty="0"/>
              <a:t>Learning is an individual process. Young children are</a:t>
            </a:r>
            <a:r>
              <a:rPr lang="en-US" sz="2400" i="1" dirty="0">
                <a:solidFill>
                  <a:schemeClr val="tx1"/>
                </a:solidFill>
              </a:rPr>
              <a:t> capable </a:t>
            </a:r>
            <a:r>
              <a:rPr lang="en-US" sz="2400" i="1" dirty="0"/>
              <a:t>thinkers. They</a:t>
            </a:r>
            <a:r>
              <a:rPr lang="tr-TR" sz="2400" i="1" dirty="0"/>
              <a:t> </a:t>
            </a:r>
            <a:r>
              <a:rPr lang="en-US" sz="2400" i="1" dirty="0"/>
              <a:t>have the capacity to think critically. As they move through developmental stages, they become</a:t>
            </a:r>
            <a:r>
              <a:rPr lang="tr-TR" sz="2400" i="1" dirty="0"/>
              <a:t> </a:t>
            </a:r>
            <a:r>
              <a:rPr lang="en-US" sz="2400" i="1" dirty="0"/>
              <a:t>better equipped to think critically about topics as they relate to others around them, not just to</a:t>
            </a:r>
            <a:r>
              <a:rPr lang="tr-TR" sz="2400" i="1" dirty="0"/>
              <a:t> </a:t>
            </a:r>
            <a:r>
              <a:rPr lang="en-US" sz="2400" i="1" dirty="0"/>
              <a:t>themselves. </a:t>
            </a:r>
            <a:endParaRPr lang="tr-TR" sz="2400" i="1" dirty="0" smtClean="0"/>
          </a:p>
          <a:p>
            <a:r>
              <a:rPr lang="en-US" sz="2400" i="1" dirty="0" smtClean="0"/>
              <a:t>We </a:t>
            </a:r>
            <a:r>
              <a:rPr lang="en-US" sz="2400" i="1" dirty="0"/>
              <a:t>as educators must give them the proper tools to have quality thinking. </a:t>
            </a:r>
            <a:endParaRPr lang="tr-TR" sz="2400" i="1" dirty="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37</a:t>
            </a:fld>
            <a:endParaRPr lang="tr-TR"/>
          </a:p>
        </p:txBody>
      </p:sp>
    </p:spTree>
    <p:extLst>
      <p:ext uri="{BB962C8B-B14F-4D97-AF65-F5344CB8AC3E}">
        <p14:creationId xmlns:p14="http://schemas.microsoft.com/office/powerpoint/2010/main" val="90568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p:txBody>
          <a:bodyPr/>
          <a:lstStyle/>
          <a:p>
            <a:r>
              <a:rPr lang="tr-TR" smtClean="0"/>
              <a:t>What isn’t critical thinking?</a:t>
            </a:r>
          </a:p>
        </p:txBody>
      </p:sp>
      <p:sp>
        <p:nvSpPr>
          <p:cNvPr id="20483" name="2 İçerik Yer Tutucusu"/>
          <p:cNvSpPr>
            <a:spLocks noGrp="1"/>
          </p:cNvSpPr>
          <p:nvPr>
            <p:ph idx="1"/>
          </p:nvPr>
        </p:nvSpPr>
        <p:spPr/>
        <p:txBody>
          <a:bodyPr/>
          <a:lstStyle/>
          <a:p>
            <a:r>
              <a:rPr lang="tr-TR" smtClean="0"/>
              <a:t>A gap filler between grammar and reading exercises</a:t>
            </a:r>
          </a:p>
          <a:p>
            <a:r>
              <a:rPr lang="tr-TR" smtClean="0"/>
              <a:t>Something that does </a:t>
            </a:r>
            <a:r>
              <a:rPr lang="tr-TR" u="sng" smtClean="0"/>
              <a:t>not</a:t>
            </a:r>
            <a:r>
              <a:rPr lang="tr-TR" smtClean="0"/>
              <a:t> require the student to wonder why, how and to what purpose something happens…</a:t>
            </a:r>
          </a:p>
          <a:p>
            <a:r>
              <a:rPr lang="tr-TR" smtClean="0"/>
              <a:t>Your/one person’s ideas or opinions as the only opinion</a:t>
            </a:r>
          </a:p>
          <a:p>
            <a:endParaRPr lang="tr-TR" smtClean="0"/>
          </a:p>
          <a:p>
            <a:endParaRPr lang="tr-TR" smtClean="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1256" y="2869716"/>
            <a:ext cx="5414890" cy="3595487"/>
          </a:xfrm>
          <a:prstGeom prst="rect">
            <a:avLst/>
          </a:prstGeom>
        </p:spPr>
      </p:pic>
    </p:spTree>
    <p:extLst>
      <p:ext uri="{BB962C8B-B14F-4D97-AF65-F5344CB8AC3E}">
        <p14:creationId xmlns:p14="http://schemas.microsoft.com/office/powerpoint/2010/main" val="2633064980"/>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Başlık"/>
          <p:cNvSpPr>
            <a:spLocks noGrp="1"/>
          </p:cNvSpPr>
          <p:nvPr>
            <p:ph type="title"/>
          </p:nvPr>
        </p:nvSpPr>
        <p:spPr/>
        <p:txBody>
          <a:bodyPr>
            <a:normAutofit fontScale="90000"/>
          </a:bodyPr>
          <a:lstStyle/>
          <a:p>
            <a:pPr>
              <a:defRPr/>
            </a:pPr>
            <a:r>
              <a:rPr lang="tr-TR" smtClean="0"/>
              <a:t>How can it help us in lessons…? What’s your experience…</a:t>
            </a:r>
          </a:p>
        </p:txBody>
      </p:sp>
      <p:pic>
        <p:nvPicPr>
          <p:cNvPr id="21507" name="Picture 2" descr="C:\Users\User\AppData\Local\Microsoft\Windows\Temporary Internet Files\Content.IE5\R2ASEW4V\MP900425487[1].jpg"/>
          <p:cNvPicPr>
            <a:picLocks noGrp="1" noChangeAspect="1" noChangeArrowheads="1"/>
          </p:cNvPicPr>
          <p:nvPr>
            <p:ph idx="1"/>
          </p:nvPr>
        </p:nvPicPr>
        <p:blipFill>
          <a:blip r:embed="rId2" cstate="print"/>
          <a:srcRect/>
          <a:stretch>
            <a:fillRect/>
          </a:stretch>
        </p:blipFill>
        <p:spPr>
          <a:xfrm>
            <a:off x="2969419" y="2149476"/>
            <a:ext cx="3962400" cy="3960813"/>
          </a:xfrm>
          <a:noFill/>
        </p:spPr>
      </p:pic>
    </p:spTree>
    <p:extLst>
      <p:ext uri="{BB962C8B-B14F-4D97-AF65-F5344CB8AC3E}">
        <p14:creationId xmlns:p14="http://schemas.microsoft.com/office/powerpoint/2010/main" val="399194857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p:nvPr>
        </p:nvSpPr>
        <p:spPr/>
        <p:txBody>
          <a:bodyPr/>
          <a:lstStyle/>
          <a:p>
            <a:r>
              <a:rPr lang="tr-TR" smtClean="0"/>
              <a:t>What is Critical Thinking?</a:t>
            </a:r>
          </a:p>
        </p:txBody>
      </p:sp>
      <p:sp>
        <p:nvSpPr>
          <p:cNvPr id="8195" name="2 İçerik Yer Tutucusu"/>
          <p:cNvSpPr>
            <a:spLocks noGrp="1"/>
          </p:cNvSpPr>
          <p:nvPr>
            <p:ph idx="1"/>
          </p:nvPr>
        </p:nvSpPr>
        <p:spPr/>
        <p:txBody>
          <a:bodyPr/>
          <a:lstStyle/>
          <a:p>
            <a:r>
              <a:rPr lang="tr-TR" smtClean="0"/>
              <a:t>Let’s brainstorm this topic and come back together again… </a:t>
            </a:r>
          </a:p>
        </p:txBody>
      </p:sp>
      <p:sp>
        <p:nvSpPr>
          <p:cNvPr id="8196" name="3 Komut Düğmesi: Yardım">
            <a:hlinkClick r:id="" action="ppaction://noaction" highlightClick="1"/>
          </p:cNvPr>
          <p:cNvSpPr>
            <a:spLocks noChangeArrowheads="1"/>
          </p:cNvSpPr>
          <p:nvPr/>
        </p:nvSpPr>
        <p:spPr bwMode="auto">
          <a:xfrm>
            <a:off x="2745583" y="2305050"/>
            <a:ext cx="4459287" cy="3619500"/>
          </a:xfrm>
          <a:prstGeom prst="actionButtonHelp">
            <a:avLst/>
          </a:prstGeom>
          <a:solidFill>
            <a:schemeClr val="accent1"/>
          </a:solidFill>
          <a:ln w="9525" algn="ctr">
            <a:solidFill>
              <a:schemeClr val="tx1"/>
            </a:solidFill>
            <a:round/>
            <a:headEnd/>
            <a:tailEnd/>
          </a:ln>
        </p:spPr>
        <p:txBody>
          <a:bodyPr wrap="none" anchor="ctr"/>
          <a:lstStyle/>
          <a:p>
            <a:endParaRPr lang="tr-TR"/>
          </a:p>
        </p:txBody>
      </p:sp>
    </p:spTree>
    <p:extLst>
      <p:ext uri="{BB962C8B-B14F-4D97-AF65-F5344CB8AC3E}">
        <p14:creationId xmlns:p14="http://schemas.microsoft.com/office/powerpoint/2010/main" val="332744349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Başlık"/>
          <p:cNvSpPr>
            <a:spLocks noGrp="1"/>
          </p:cNvSpPr>
          <p:nvPr>
            <p:ph type="title"/>
          </p:nvPr>
        </p:nvSpPr>
        <p:spPr/>
        <p:txBody>
          <a:bodyPr/>
          <a:lstStyle/>
          <a:p>
            <a:r>
              <a:rPr lang="tr-TR" smtClean="0"/>
              <a:t>What are the first steps?</a:t>
            </a:r>
          </a:p>
        </p:txBody>
      </p:sp>
      <p:sp>
        <p:nvSpPr>
          <p:cNvPr id="22531" name="2 İçerik Yer Tutucusu"/>
          <p:cNvSpPr>
            <a:spLocks noGrp="1"/>
          </p:cNvSpPr>
          <p:nvPr>
            <p:ph idx="1"/>
          </p:nvPr>
        </p:nvSpPr>
        <p:spPr>
          <a:xfrm>
            <a:off x="770733" y="1690688"/>
            <a:ext cx="8370887" cy="3960812"/>
          </a:xfrm>
        </p:spPr>
        <p:txBody>
          <a:bodyPr>
            <a:normAutofit fontScale="85000" lnSpcReduction="20000"/>
          </a:bodyPr>
          <a:lstStyle/>
          <a:p>
            <a:endParaRPr lang="tr-TR" sz="2100" dirty="0"/>
          </a:p>
          <a:p>
            <a:r>
              <a:rPr lang="tr-TR" sz="2100" dirty="0"/>
              <a:t>First-a </a:t>
            </a:r>
            <a:r>
              <a:rPr lang="tr-TR" sz="2100" dirty="0" err="1"/>
              <a:t>word</a:t>
            </a:r>
            <a:r>
              <a:rPr lang="tr-TR" sz="2100" dirty="0"/>
              <a:t> of </a:t>
            </a:r>
            <a:r>
              <a:rPr lang="tr-TR" sz="2100" dirty="0" err="1"/>
              <a:t>support</a:t>
            </a:r>
            <a:r>
              <a:rPr lang="tr-TR" sz="2100" dirty="0"/>
              <a:t>…</a:t>
            </a:r>
            <a:r>
              <a:rPr lang="tr-TR" sz="2100" dirty="0" err="1"/>
              <a:t>You</a:t>
            </a:r>
            <a:r>
              <a:rPr lang="tr-TR" sz="2100" dirty="0"/>
              <a:t> do </a:t>
            </a:r>
            <a:r>
              <a:rPr lang="tr-TR" sz="2100" u="sng" dirty="0">
                <a:solidFill>
                  <a:srgbClr val="00B0F0"/>
                </a:solidFill>
              </a:rPr>
              <a:t>not</a:t>
            </a:r>
            <a:r>
              <a:rPr lang="tr-TR" sz="2100" dirty="0"/>
              <a:t> </a:t>
            </a:r>
            <a:r>
              <a:rPr lang="tr-TR" sz="2100" dirty="0" err="1"/>
              <a:t>have</a:t>
            </a:r>
            <a:r>
              <a:rPr lang="tr-TR" sz="2100" dirty="0"/>
              <a:t> </a:t>
            </a:r>
            <a:r>
              <a:rPr lang="tr-TR" sz="2100" dirty="0" err="1"/>
              <a:t>to</a:t>
            </a:r>
            <a:r>
              <a:rPr lang="tr-TR" sz="2100" dirty="0"/>
              <a:t> be </a:t>
            </a:r>
            <a:r>
              <a:rPr lang="tr-TR" sz="2100" dirty="0" err="1"/>
              <a:t>very</a:t>
            </a:r>
            <a:r>
              <a:rPr lang="tr-TR" sz="2100" dirty="0"/>
              <a:t> </a:t>
            </a:r>
            <a:r>
              <a:rPr lang="tr-TR" sz="2100" dirty="0" err="1"/>
              <a:t>experienced</a:t>
            </a:r>
            <a:r>
              <a:rPr lang="tr-TR" sz="2100" dirty="0"/>
              <a:t> at </a:t>
            </a:r>
            <a:r>
              <a:rPr lang="tr-TR" sz="2100" dirty="0" err="1"/>
              <a:t>critical</a:t>
            </a:r>
            <a:r>
              <a:rPr lang="tr-TR" sz="2100" dirty="0"/>
              <a:t> </a:t>
            </a:r>
            <a:r>
              <a:rPr lang="tr-TR" sz="2100" dirty="0" err="1"/>
              <a:t>thinking</a:t>
            </a:r>
            <a:r>
              <a:rPr lang="tr-TR" sz="2100" dirty="0"/>
              <a:t> </a:t>
            </a:r>
            <a:r>
              <a:rPr lang="tr-TR" sz="2100" dirty="0" err="1" smtClean="0"/>
              <a:t>or</a:t>
            </a:r>
            <a:r>
              <a:rPr lang="tr-TR" sz="2100" dirty="0" smtClean="0"/>
              <a:t> CLIL </a:t>
            </a:r>
            <a:r>
              <a:rPr lang="tr-TR" sz="2100" dirty="0" err="1" smtClean="0"/>
              <a:t>to</a:t>
            </a:r>
            <a:r>
              <a:rPr lang="tr-TR" sz="2100" dirty="0" smtClean="0"/>
              <a:t> </a:t>
            </a:r>
            <a:r>
              <a:rPr lang="tr-TR" sz="2100" dirty="0" err="1"/>
              <a:t>create</a:t>
            </a:r>
            <a:r>
              <a:rPr lang="tr-TR" sz="2100" dirty="0"/>
              <a:t> a </a:t>
            </a:r>
            <a:r>
              <a:rPr lang="tr-TR" sz="2100" dirty="0" err="1"/>
              <a:t>component</a:t>
            </a:r>
            <a:r>
              <a:rPr lang="tr-TR" sz="2100" dirty="0"/>
              <a:t> of </a:t>
            </a:r>
            <a:r>
              <a:rPr lang="tr-TR" sz="2100" dirty="0" err="1" smtClean="0"/>
              <a:t>both</a:t>
            </a:r>
            <a:r>
              <a:rPr lang="tr-TR" sz="2100" dirty="0" smtClean="0"/>
              <a:t> in </a:t>
            </a:r>
            <a:r>
              <a:rPr lang="tr-TR" sz="2100" dirty="0" err="1"/>
              <a:t>almost</a:t>
            </a:r>
            <a:r>
              <a:rPr lang="tr-TR" sz="2100" dirty="0"/>
              <a:t> </a:t>
            </a:r>
            <a:r>
              <a:rPr lang="tr-TR" sz="2100" dirty="0" err="1"/>
              <a:t>any</a:t>
            </a:r>
            <a:r>
              <a:rPr lang="tr-TR" sz="2100" dirty="0"/>
              <a:t> </a:t>
            </a:r>
            <a:r>
              <a:rPr lang="tr-TR" sz="2100" dirty="0" err="1"/>
              <a:t>lesson</a:t>
            </a:r>
            <a:endParaRPr lang="tr-TR" sz="2100" dirty="0"/>
          </a:p>
          <a:p>
            <a:r>
              <a:rPr lang="tr-TR" sz="2100" dirty="0" err="1">
                <a:solidFill>
                  <a:schemeClr val="tx1"/>
                </a:solidFill>
              </a:rPr>
              <a:t>Secondly-although</a:t>
            </a:r>
            <a:r>
              <a:rPr lang="tr-TR" sz="2100" dirty="0">
                <a:solidFill>
                  <a:schemeClr val="tx1"/>
                </a:solidFill>
              </a:rPr>
              <a:t> </a:t>
            </a:r>
            <a:r>
              <a:rPr lang="tr-TR" sz="2100" dirty="0" err="1">
                <a:solidFill>
                  <a:schemeClr val="tx1"/>
                </a:solidFill>
              </a:rPr>
              <a:t>you</a:t>
            </a:r>
            <a:r>
              <a:rPr lang="tr-TR" sz="2100" dirty="0">
                <a:solidFill>
                  <a:schemeClr val="tx1"/>
                </a:solidFill>
              </a:rPr>
              <a:t> </a:t>
            </a:r>
            <a:r>
              <a:rPr lang="tr-TR" sz="2100" dirty="0" err="1">
                <a:solidFill>
                  <a:schemeClr val="tx1"/>
                </a:solidFill>
              </a:rPr>
              <a:t>don’t</a:t>
            </a:r>
            <a:r>
              <a:rPr lang="tr-TR" sz="2100" dirty="0">
                <a:solidFill>
                  <a:schemeClr val="tx1"/>
                </a:solidFill>
              </a:rPr>
              <a:t> </a:t>
            </a:r>
            <a:r>
              <a:rPr lang="tr-TR" sz="2100" dirty="0" err="1">
                <a:solidFill>
                  <a:schemeClr val="tx1"/>
                </a:solidFill>
              </a:rPr>
              <a:t>realise</a:t>
            </a:r>
            <a:r>
              <a:rPr lang="tr-TR" sz="2100" dirty="0">
                <a:solidFill>
                  <a:schemeClr val="tx1"/>
                </a:solidFill>
              </a:rPr>
              <a:t> it-</a:t>
            </a:r>
            <a:r>
              <a:rPr lang="tr-TR" sz="2100" dirty="0" err="1">
                <a:solidFill>
                  <a:schemeClr val="tx1"/>
                </a:solidFill>
              </a:rPr>
              <a:t>you</a:t>
            </a:r>
            <a:r>
              <a:rPr lang="tr-TR" sz="2100" dirty="0">
                <a:solidFill>
                  <a:schemeClr val="tx1"/>
                </a:solidFill>
              </a:rPr>
              <a:t> </a:t>
            </a:r>
            <a:r>
              <a:rPr lang="tr-TR" sz="2100" dirty="0" err="1">
                <a:solidFill>
                  <a:schemeClr val="tx1"/>
                </a:solidFill>
              </a:rPr>
              <a:t>are</a:t>
            </a:r>
            <a:r>
              <a:rPr lang="tr-TR" sz="2100" dirty="0">
                <a:solidFill>
                  <a:schemeClr val="tx1"/>
                </a:solidFill>
              </a:rPr>
              <a:t> </a:t>
            </a:r>
            <a:r>
              <a:rPr lang="tr-TR" sz="2100" dirty="0" err="1">
                <a:solidFill>
                  <a:schemeClr val="tx1"/>
                </a:solidFill>
              </a:rPr>
              <a:t>probably</a:t>
            </a:r>
            <a:r>
              <a:rPr lang="tr-TR" sz="2100" dirty="0">
                <a:solidFill>
                  <a:schemeClr val="tx1"/>
                </a:solidFill>
              </a:rPr>
              <a:t> </a:t>
            </a:r>
            <a:r>
              <a:rPr lang="tr-TR" sz="2100" dirty="0" err="1">
                <a:solidFill>
                  <a:schemeClr val="tx1"/>
                </a:solidFill>
              </a:rPr>
              <a:t>already</a:t>
            </a:r>
            <a:r>
              <a:rPr lang="tr-TR" sz="2100" dirty="0">
                <a:solidFill>
                  <a:schemeClr val="tx1"/>
                </a:solidFill>
              </a:rPr>
              <a:t> </a:t>
            </a:r>
            <a:r>
              <a:rPr lang="tr-TR" sz="2100" dirty="0" err="1">
                <a:solidFill>
                  <a:schemeClr val="tx1"/>
                </a:solidFill>
              </a:rPr>
              <a:t>using</a:t>
            </a:r>
            <a:r>
              <a:rPr lang="tr-TR" sz="2100" dirty="0">
                <a:solidFill>
                  <a:schemeClr val="tx1"/>
                </a:solidFill>
              </a:rPr>
              <a:t> </a:t>
            </a:r>
            <a:r>
              <a:rPr lang="tr-TR" sz="2100" dirty="0" err="1" smtClean="0">
                <a:solidFill>
                  <a:schemeClr val="tx1"/>
                </a:solidFill>
              </a:rPr>
              <a:t>both</a:t>
            </a:r>
            <a:r>
              <a:rPr lang="tr-TR" sz="2100" dirty="0" smtClean="0">
                <a:solidFill>
                  <a:schemeClr val="tx1"/>
                </a:solidFill>
              </a:rPr>
              <a:t> </a:t>
            </a:r>
            <a:r>
              <a:rPr lang="tr-TR" sz="2100" dirty="0" err="1" smtClean="0">
                <a:solidFill>
                  <a:schemeClr val="tx1"/>
                </a:solidFill>
              </a:rPr>
              <a:t>critical</a:t>
            </a:r>
            <a:r>
              <a:rPr lang="tr-TR" sz="2100" dirty="0" smtClean="0">
                <a:solidFill>
                  <a:schemeClr val="tx1"/>
                </a:solidFill>
              </a:rPr>
              <a:t> </a:t>
            </a:r>
            <a:r>
              <a:rPr lang="tr-TR" sz="2100" dirty="0" err="1">
                <a:solidFill>
                  <a:schemeClr val="tx1"/>
                </a:solidFill>
              </a:rPr>
              <a:t>thinking</a:t>
            </a:r>
            <a:r>
              <a:rPr lang="tr-TR" sz="2100" dirty="0">
                <a:solidFill>
                  <a:schemeClr val="tx1"/>
                </a:solidFill>
              </a:rPr>
              <a:t> </a:t>
            </a:r>
            <a:r>
              <a:rPr lang="tr-TR" sz="2100" dirty="0" err="1" smtClean="0">
                <a:solidFill>
                  <a:schemeClr val="tx1"/>
                </a:solidFill>
              </a:rPr>
              <a:t>and</a:t>
            </a:r>
            <a:r>
              <a:rPr lang="tr-TR" sz="2100" dirty="0" smtClean="0">
                <a:solidFill>
                  <a:schemeClr val="tx1"/>
                </a:solidFill>
              </a:rPr>
              <a:t> CLIL in </a:t>
            </a:r>
            <a:r>
              <a:rPr lang="tr-TR" sz="2100" dirty="0" err="1">
                <a:solidFill>
                  <a:schemeClr val="tx1"/>
                </a:solidFill>
              </a:rPr>
              <a:t>the</a:t>
            </a:r>
            <a:r>
              <a:rPr lang="tr-TR" sz="2100" dirty="0">
                <a:solidFill>
                  <a:schemeClr val="tx1"/>
                </a:solidFill>
              </a:rPr>
              <a:t> </a:t>
            </a:r>
            <a:r>
              <a:rPr lang="tr-TR" sz="2100" dirty="0" err="1">
                <a:solidFill>
                  <a:schemeClr val="tx1"/>
                </a:solidFill>
              </a:rPr>
              <a:t>classroom</a:t>
            </a:r>
            <a:r>
              <a:rPr lang="tr-TR" sz="2100" dirty="0">
                <a:solidFill>
                  <a:schemeClr val="tx1"/>
                </a:solidFill>
              </a:rPr>
              <a:t>!</a:t>
            </a:r>
          </a:p>
          <a:p>
            <a:r>
              <a:rPr lang="tr-TR" sz="2100" dirty="0" err="1"/>
              <a:t>Initially</a:t>
            </a:r>
            <a:r>
              <a:rPr lang="tr-TR" sz="2100" dirty="0"/>
              <a:t>, </a:t>
            </a:r>
            <a:r>
              <a:rPr lang="tr-TR" sz="2100" dirty="0" err="1"/>
              <a:t>it’s</a:t>
            </a:r>
            <a:r>
              <a:rPr lang="tr-TR" sz="2100" dirty="0"/>
              <a:t> </a:t>
            </a:r>
            <a:r>
              <a:rPr lang="tr-TR" sz="2100" dirty="0" err="1"/>
              <a:t>good</a:t>
            </a:r>
            <a:r>
              <a:rPr lang="tr-TR" sz="2100" dirty="0"/>
              <a:t> </a:t>
            </a:r>
            <a:r>
              <a:rPr lang="tr-TR" sz="2100" dirty="0" err="1"/>
              <a:t>to</a:t>
            </a:r>
            <a:r>
              <a:rPr lang="tr-TR" sz="2100" dirty="0"/>
              <a:t> </a:t>
            </a:r>
            <a:r>
              <a:rPr lang="tr-TR" sz="2100" dirty="0" err="1"/>
              <a:t>know</a:t>
            </a:r>
            <a:r>
              <a:rPr lang="tr-TR" sz="2100" dirty="0"/>
              <a:t> </a:t>
            </a:r>
            <a:r>
              <a:rPr lang="tr-TR" sz="2100" dirty="0" err="1"/>
              <a:t>what</a:t>
            </a:r>
            <a:r>
              <a:rPr lang="tr-TR" sz="2100" dirty="0"/>
              <a:t> </a:t>
            </a:r>
            <a:r>
              <a:rPr lang="tr-TR" sz="2100" dirty="0" err="1"/>
              <a:t>your</a:t>
            </a:r>
            <a:r>
              <a:rPr lang="tr-TR" sz="2100" dirty="0"/>
              <a:t> </a:t>
            </a:r>
            <a:r>
              <a:rPr lang="tr-TR" sz="2100" dirty="0" err="1"/>
              <a:t>classes</a:t>
            </a:r>
            <a:r>
              <a:rPr lang="tr-TR" sz="2100" dirty="0"/>
              <a:t> </a:t>
            </a:r>
            <a:r>
              <a:rPr lang="tr-TR" sz="2100" dirty="0" err="1"/>
              <a:t>are</a:t>
            </a:r>
            <a:r>
              <a:rPr lang="tr-TR" sz="2100" dirty="0"/>
              <a:t> </a:t>
            </a:r>
            <a:r>
              <a:rPr lang="tr-TR" sz="2100" dirty="0" err="1"/>
              <a:t>interested</a:t>
            </a:r>
            <a:r>
              <a:rPr lang="tr-TR" sz="2100" dirty="0"/>
              <a:t> in </a:t>
            </a:r>
            <a:r>
              <a:rPr lang="tr-TR" sz="2100" dirty="0" err="1"/>
              <a:t>bacause</a:t>
            </a:r>
            <a:r>
              <a:rPr lang="tr-TR" sz="2100" dirty="0"/>
              <a:t> </a:t>
            </a:r>
            <a:r>
              <a:rPr lang="tr-TR" sz="2100" dirty="0" err="1"/>
              <a:t>this</a:t>
            </a:r>
            <a:r>
              <a:rPr lang="tr-TR" sz="2100" dirty="0"/>
              <a:t> is </a:t>
            </a:r>
            <a:r>
              <a:rPr lang="tr-TR" sz="2100" dirty="0" err="1"/>
              <a:t>the</a:t>
            </a:r>
            <a:r>
              <a:rPr lang="tr-TR" sz="2100" dirty="0"/>
              <a:t> </a:t>
            </a:r>
            <a:r>
              <a:rPr lang="tr-TR" sz="2100" dirty="0" err="1"/>
              <a:t>initial</a:t>
            </a:r>
            <a:r>
              <a:rPr lang="tr-TR" sz="2100" dirty="0"/>
              <a:t> </a:t>
            </a:r>
            <a:r>
              <a:rPr lang="tr-TR" sz="2100" dirty="0" err="1"/>
              <a:t>place</a:t>
            </a:r>
            <a:r>
              <a:rPr lang="tr-TR" sz="2100" dirty="0"/>
              <a:t> </a:t>
            </a:r>
            <a:r>
              <a:rPr lang="tr-TR" sz="2100" dirty="0" err="1"/>
              <a:t>to</a:t>
            </a:r>
            <a:r>
              <a:rPr lang="tr-TR" sz="2100" dirty="0"/>
              <a:t> </a:t>
            </a:r>
            <a:r>
              <a:rPr lang="tr-TR" sz="2100" dirty="0" err="1"/>
              <a:t>encourage</a:t>
            </a:r>
            <a:r>
              <a:rPr lang="tr-TR" sz="2100" dirty="0"/>
              <a:t> </a:t>
            </a:r>
            <a:r>
              <a:rPr lang="tr-TR" sz="2100" dirty="0" err="1" smtClean="0"/>
              <a:t>interest</a:t>
            </a:r>
            <a:r>
              <a:rPr lang="tr-TR" sz="2100" dirty="0" smtClean="0"/>
              <a:t> </a:t>
            </a:r>
            <a:r>
              <a:rPr lang="tr-TR" sz="2100" dirty="0" err="1" smtClean="0"/>
              <a:t>ın</a:t>
            </a:r>
            <a:r>
              <a:rPr lang="tr-TR" sz="2100" dirty="0" smtClean="0"/>
              <a:t> CLIL</a:t>
            </a:r>
            <a:endParaRPr lang="tr-TR" sz="2100" dirty="0"/>
          </a:p>
          <a:p>
            <a:r>
              <a:rPr lang="tr-TR" sz="2100" dirty="0" err="1">
                <a:solidFill>
                  <a:schemeClr val="tx1"/>
                </a:solidFill>
              </a:rPr>
              <a:t>We</a:t>
            </a:r>
            <a:r>
              <a:rPr lang="tr-TR" sz="2100" dirty="0">
                <a:solidFill>
                  <a:schemeClr val="tx1"/>
                </a:solidFill>
              </a:rPr>
              <a:t> </a:t>
            </a:r>
            <a:r>
              <a:rPr lang="tr-TR" sz="2100" dirty="0" err="1">
                <a:solidFill>
                  <a:schemeClr val="tx1"/>
                </a:solidFill>
              </a:rPr>
              <a:t>should</a:t>
            </a:r>
            <a:r>
              <a:rPr lang="tr-TR" sz="2100" dirty="0">
                <a:solidFill>
                  <a:schemeClr val="tx1"/>
                </a:solidFill>
              </a:rPr>
              <a:t> be </a:t>
            </a:r>
            <a:r>
              <a:rPr lang="tr-TR" sz="2100" dirty="0" err="1">
                <a:solidFill>
                  <a:schemeClr val="tx1"/>
                </a:solidFill>
              </a:rPr>
              <a:t>encouraged</a:t>
            </a:r>
            <a:r>
              <a:rPr lang="tr-TR" sz="2100" dirty="0">
                <a:solidFill>
                  <a:schemeClr val="tx1"/>
                </a:solidFill>
              </a:rPr>
              <a:t> </a:t>
            </a:r>
            <a:r>
              <a:rPr lang="tr-TR" sz="2100" dirty="0" err="1">
                <a:solidFill>
                  <a:schemeClr val="tx1"/>
                </a:solidFill>
              </a:rPr>
              <a:t>to</a:t>
            </a:r>
            <a:r>
              <a:rPr lang="tr-TR" sz="2100" dirty="0">
                <a:solidFill>
                  <a:schemeClr val="tx1"/>
                </a:solidFill>
              </a:rPr>
              <a:t> </a:t>
            </a:r>
            <a:r>
              <a:rPr lang="tr-TR" sz="2100" dirty="0" err="1">
                <a:solidFill>
                  <a:schemeClr val="tx1"/>
                </a:solidFill>
              </a:rPr>
              <a:t>think</a:t>
            </a:r>
            <a:r>
              <a:rPr lang="tr-TR" sz="2100" dirty="0">
                <a:solidFill>
                  <a:schemeClr val="tx1"/>
                </a:solidFill>
              </a:rPr>
              <a:t> </a:t>
            </a:r>
            <a:r>
              <a:rPr lang="tr-TR" sz="2100" dirty="0" err="1">
                <a:solidFill>
                  <a:schemeClr val="tx1"/>
                </a:solidFill>
              </a:rPr>
              <a:t>about</a:t>
            </a:r>
            <a:r>
              <a:rPr lang="tr-TR" sz="2100" dirty="0">
                <a:solidFill>
                  <a:schemeClr val="tx1"/>
                </a:solidFill>
              </a:rPr>
              <a:t> how </a:t>
            </a:r>
            <a:r>
              <a:rPr lang="tr-TR" sz="2100" dirty="0" err="1">
                <a:solidFill>
                  <a:schemeClr val="tx1"/>
                </a:solidFill>
              </a:rPr>
              <a:t>even</a:t>
            </a:r>
            <a:r>
              <a:rPr lang="tr-TR" sz="2100" dirty="0">
                <a:solidFill>
                  <a:schemeClr val="tx1"/>
                </a:solidFill>
              </a:rPr>
              <a:t> a </a:t>
            </a:r>
            <a:r>
              <a:rPr lang="tr-TR" sz="2100" dirty="0" err="1">
                <a:solidFill>
                  <a:schemeClr val="tx1"/>
                </a:solidFill>
              </a:rPr>
              <a:t>grammar</a:t>
            </a:r>
            <a:r>
              <a:rPr lang="tr-TR" sz="2100" dirty="0">
                <a:solidFill>
                  <a:schemeClr val="tx1"/>
                </a:solidFill>
              </a:rPr>
              <a:t> </a:t>
            </a:r>
            <a:r>
              <a:rPr lang="tr-TR" sz="2100" dirty="0" err="1">
                <a:solidFill>
                  <a:schemeClr val="tx1"/>
                </a:solidFill>
              </a:rPr>
              <a:t>lesson</a:t>
            </a:r>
            <a:r>
              <a:rPr lang="tr-TR" sz="2100" dirty="0">
                <a:solidFill>
                  <a:schemeClr val="tx1"/>
                </a:solidFill>
              </a:rPr>
              <a:t> </a:t>
            </a:r>
            <a:r>
              <a:rPr lang="tr-TR" sz="2100" dirty="0" err="1">
                <a:solidFill>
                  <a:schemeClr val="tx1"/>
                </a:solidFill>
              </a:rPr>
              <a:t>could</a:t>
            </a:r>
            <a:r>
              <a:rPr lang="tr-TR" sz="2100" dirty="0">
                <a:solidFill>
                  <a:schemeClr val="tx1"/>
                </a:solidFill>
              </a:rPr>
              <a:t> be </a:t>
            </a:r>
            <a:r>
              <a:rPr lang="tr-TR" sz="2100" dirty="0" err="1">
                <a:solidFill>
                  <a:schemeClr val="tx1"/>
                </a:solidFill>
              </a:rPr>
              <a:t>used</a:t>
            </a:r>
            <a:r>
              <a:rPr lang="tr-TR" sz="2100" dirty="0">
                <a:solidFill>
                  <a:schemeClr val="tx1"/>
                </a:solidFill>
              </a:rPr>
              <a:t> </a:t>
            </a:r>
            <a:r>
              <a:rPr lang="tr-TR" sz="2100" dirty="0" err="1">
                <a:solidFill>
                  <a:schemeClr val="tx1"/>
                </a:solidFill>
              </a:rPr>
              <a:t>to</a:t>
            </a:r>
            <a:r>
              <a:rPr lang="tr-TR" sz="2100" dirty="0">
                <a:solidFill>
                  <a:schemeClr val="tx1"/>
                </a:solidFill>
              </a:rPr>
              <a:t> </a:t>
            </a:r>
            <a:r>
              <a:rPr lang="tr-TR" sz="2100" dirty="0" err="1">
                <a:solidFill>
                  <a:schemeClr val="tx1"/>
                </a:solidFill>
              </a:rPr>
              <a:t>practise</a:t>
            </a:r>
            <a:r>
              <a:rPr lang="tr-TR" sz="2100" dirty="0">
                <a:solidFill>
                  <a:schemeClr val="tx1"/>
                </a:solidFill>
              </a:rPr>
              <a:t> </a:t>
            </a:r>
            <a:r>
              <a:rPr lang="tr-TR" sz="2100" dirty="0" smtClean="0">
                <a:solidFill>
                  <a:schemeClr val="tx1"/>
                </a:solidFill>
              </a:rPr>
              <a:t>CT </a:t>
            </a:r>
            <a:r>
              <a:rPr lang="tr-TR" sz="2100" dirty="0" err="1" smtClean="0">
                <a:solidFill>
                  <a:schemeClr val="tx1"/>
                </a:solidFill>
              </a:rPr>
              <a:t>and</a:t>
            </a:r>
            <a:r>
              <a:rPr lang="tr-TR" sz="2100" dirty="0" smtClean="0">
                <a:solidFill>
                  <a:schemeClr val="tx1"/>
                </a:solidFill>
              </a:rPr>
              <a:t> CLIL</a:t>
            </a:r>
            <a:endParaRPr lang="tr-TR" sz="2100" dirty="0">
              <a:solidFill>
                <a:schemeClr val="tx1"/>
              </a:solidFill>
            </a:endParaRPr>
          </a:p>
          <a:p>
            <a:r>
              <a:rPr lang="tr-TR" sz="2100" dirty="0"/>
              <a:t>For </a:t>
            </a:r>
            <a:r>
              <a:rPr lang="tr-TR" sz="2100" dirty="0" err="1"/>
              <a:t>example</a:t>
            </a:r>
            <a:r>
              <a:rPr lang="tr-TR" sz="2100" dirty="0"/>
              <a:t>: </a:t>
            </a:r>
            <a:r>
              <a:rPr lang="tr-TR" sz="2100" dirty="0" err="1"/>
              <a:t>Practise</a:t>
            </a:r>
            <a:r>
              <a:rPr lang="tr-TR" sz="2100" dirty="0"/>
              <a:t> of </a:t>
            </a:r>
            <a:r>
              <a:rPr lang="tr-TR" sz="2100" dirty="0" err="1"/>
              <a:t>the</a:t>
            </a:r>
            <a:r>
              <a:rPr lang="tr-TR" sz="2100" dirty="0"/>
              <a:t> </a:t>
            </a:r>
            <a:r>
              <a:rPr lang="tr-TR" sz="2100" dirty="0" err="1"/>
              <a:t>future</a:t>
            </a:r>
            <a:r>
              <a:rPr lang="tr-TR" sz="2100" dirty="0"/>
              <a:t> tense </a:t>
            </a:r>
            <a:r>
              <a:rPr lang="tr-TR" sz="2100" dirty="0" err="1"/>
              <a:t>could</a:t>
            </a:r>
            <a:r>
              <a:rPr lang="tr-TR" sz="2100" dirty="0"/>
              <a:t> </a:t>
            </a:r>
            <a:r>
              <a:rPr lang="tr-TR" sz="2100" dirty="0" err="1"/>
              <a:t>lead</a:t>
            </a:r>
            <a:r>
              <a:rPr lang="tr-TR" sz="2100" dirty="0"/>
              <a:t> </a:t>
            </a:r>
            <a:r>
              <a:rPr lang="tr-TR" sz="2100" dirty="0" err="1"/>
              <a:t>to</a:t>
            </a:r>
            <a:r>
              <a:rPr lang="tr-TR" sz="2100" dirty="0"/>
              <a:t> a </a:t>
            </a:r>
            <a:r>
              <a:rPr lang="tr-TR" sz="2100" dirty="0" err="1"/>
              <a:t>discussion</a:t>
            </a:r>
            <a:r>
              <a:rPr lang="tr-TR" sz="2100" dirty="0"/>
              <a:t> on </a:t>
            </a:r>
            <a:r>
              <a:rPr lang="tr-TR" sz="2100" dirty="0" err="1"/>
              <a:t>future</a:t>
            </a:r>
            <a:r>
              <a:rPr lang="tr-TR" sz="2100" dirty="0"/>
              <a:t> problem </a:t>
            </a:r>
            <a:r>
              <a:rPr lang="tr-TR" sz="2100" dirty="0" err="1"/>
              <a:t>issues</a:t>
            </a:r>
            <a:r>
              <a:rPr lang="tr-TR" sz="2100" dirty="0"/>
              <a:t> </a:t>
            </a:r>
            <a:r>
              <a:rPr lang="tr-TR" sz="2100" dirty="0" err="1" smtClean="0"/>
              <a:t>about</a:t>
            </a:r>
            <a:r>
              <a:rPr lang="tr-TR" sz="2100" dirty="0" smtClean="0"/>
              <a:t> global </a:t>
            </a:r>
            <a:r>
              <a:rPr lang="tr-TR" sz="2100" dirty="0" err="1" smtClean="0"/>
              <a:t>warming</a:t>
            </a:r>
            <a:r>
              <a:rPr lang="tr-TR" sz="2100" dirty="0" smtClean="0"/>
              <a:t> (</a:t>
            </a:r>
            <a:r>
              <a:rPr lang="tr-TR" sz="2100" dirty="0" err="1" smtClean="0"/>
              <a:t>geography</a:t>
            </a:r>
            <a:r>
              <a:rPr lang="tr-TR" sz="2100" dirty="0" smtClean="0"/>
              <a:t>/</a:t>
            </a:r>
            <a:r>
              <a:rPr lang="tr-TR" sz="2100" dirty="0" err="1" smtClean="0"/>
              <a:t>biology</a:t>
            </a:r>
            <a:r>
              <a:rPr lang="tr-TR" sz="2100" dirty="0" smtClean="0"/>
              <a:t>) </a:t>
            </a:r>
            <a:r>
              <a:rPr lang="tr-TR" sz="2100" dirty="0" err="1" smtClean="0"/>
              <a:t>or</a:t>
            </a:r>
            <a:r>
              <a:rPr lang="tr-TR" sz="2100" dirty="0" smtClean="0"/>
              <a:t> </a:t>
            </a:r>
            <a:r>
              <a:rPr lang="tr-TR" sz="2100" dirty="0" err="1"/>
              <a:t>the</a:t>
            </a:r>
            <a:r>
              <a:rPr lang="tr-TR" sz="2100" dirty="0"/>
              <a:t> </a:t>
            </a:r>
            <a:r>
              <a:rPr lang="tr-TR" sz="2100" dirty="0" err="1"/>
              <a:t>expectations</a:t>
            </a:r>
            <a:r>
              <a:rPr lang="tr-TR" sz="2100" dirty="0"/>
              <a:t> of </a:t>
            </a:r>
            <a:r>
              <a:rPr lang="tr-TR" sz="2100" dirty="0" err="1"/>
              <a:t>the</a:t>
            </a:r>
            <a:r>
              <a:rPr lang="tr-TR" sz="2100" dirty="0"/>
              <a:t> </a:t>
            </a:r>
            <a:r>
              <a:rPr lang="tr-TR" sz="2100" dirty="0" err="1"/>
              <a:t>students</a:t>
            </a:r>
            <a:r>
              <a:rPr lang="tr-TR" sz="2100" dirty="0"/>
              <a:t>   </a:t>
            </a:r>
          </a:p>
          <a:p>
            <a:endParaRPr lang="tr-TR" dirty="0" smtClean="0"/>
          </a:p>
        </p:txBody>
      </p:sp>
    </p:spTree>
    <p:extLst>
      <p:ext uri="{BB962C8B-B14F-4D97-AF65-F5344CB8AC3E}">
        <p14:creationId xmlns:p14="http://schemas.microsoft.com/office/powerpoint/2010/main" val="196659652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Başlık"/>
          <p:cNvSpPr>
            <a:spLocks noGrp="1"/>
          </p:cNvSpPr>
          <p:nvPr>
            <p:ph type="title"/>
          </p:nvPr>
        </p:nvSpPr>
        <p:spPr/>
        <p:txBody>
          <a:bodyPr>
            <a:normAutofit fontScale="90000"/>
          </a:bodyPr>
          <a:lstStyle/>
          <a:p>
            <a:pPr>
              <a:defRPr/>
            </a:pPr>
            <a:r>
              <a:rPr lang="tr-TR" dirty="0" smtClean="0"/>
              <a:t>How can </a:t>
            </a:r>
            <a:r>
              <a:rPr lang="tr-TR" dirty="0" err="1" smtClean="0"/>
              <a:t>we</a:t>
            </a:r>
            <a:r>
              <a:rPr lang="tr-TR" dirty="0" smtClean="0"/>
              <a:t> as </a:t>
            </a:r>
            <a:r>
              <a:rPr lang="tr-TR" dirty="0" err="1" smtClean="0"/>
              <a:t>teachers</a:t>
            </a:r>
            <a:r>
              <a:rPr lang="tr-TR" dirty="0" smtClean="0"/>
              <a:t> start </a:t>
            </a:r>
            <a:r>
              <a:rPr lang="tr-TR" dirty="0" err="1" smtClean="0"/>
              <a:t>to</a:t>
            </a:r>
            <a:r>
              <a:rPr lang="tr-TR" dirty="0" smtClean="0"/>
              <a:t> </a:t>
            </a:r>
            <a:r>
              <a:rPr lang="tr-TR" dirty="0" err="1" smtClean="0"/>
              <a:t>add</a:t>
            </a:r>
            <a:r>
              <a:rPr lang="tr-TR" dirty="0" smtClean="0"/>
              <a:t> </a:t>
            </a:r>
            <a:r>
              <a:rPr lang="tr-TR" dirty="0" err="1" smtClean="0"/>
              <a:t>critical</a:t>
            </a:r>
            <a:r>
              <a:rPr lang="tr-TR" dirty="0" smtClean="0"/>
              <a:t> </a:t>
            </a:r>
            <a:r>
              <a:rPr lang="tr-TR" dirty="0" err="1" smtClean="0"/>
              <a:t>thinking</a:t>
            </a:r>
            <a:r>
              <a:rPr lang="tr-TR" dirty="0"/>
              <a:t> </a:t>
            </a:r>
            <a:r>
              <a:rPr lang="tr-TR" dirty="0" err="1" smtClean="0"/>
              <a:t>ın</a:t>
            </a:r>
            <a:r>
              <a:rPr lang="tr-TR" dirty="0" smtClean="0"/>
              <a:t> CLIL </a:t>
            </a:r>
            <a:r>
              <a:rPr lang="tr-TR" dirty="0" err="1" smtClean="0"/>
              <a:t>classes</a:t>
            </a:r>
            <a:r>
              <a:rPr lang="tr-TR" dirty="0" smtClean="0"/>
              <a:t>?</a:t>
            </a:r>
          </a:p>
        </p:txBody>
      </p:sp>
      <p:sp>
        <p:nvSpPr>
          <p:cNvPr id="23555" name="2 İçerik Yer Tutucusu"/>
          <p:cNvSpPr>
            <a:spLocks noGrp="1"/>
          </p:cNvSpPr>
          <p:nvPr>
            <p:ph idx="1"/>
          </p:nvPr>
        </p:nvSpPr>
        <p:spPr/>
        <p:txBody>
          <a:bodyPr>
            <a:normAutofit/>
          </a:bodyPr>
          <a:lstStyle/>
          <a:p>
            <a:r>
              <a:rPr lang="tr-TR" sz="2000" dirty="0" err="1"/>
              <a:t>The</a:t>
            </a:r>
            <a:r>
              <a:rPr lang="tr-TR" sz="2000" dirty="0"/>
              <a:t> </a:t>
            </a:r>
            <a:r>
              <a:rPr lang="tr-TR" sz="2000" dirty="0" err="1"/>
              <a:t>Critical</a:t>
            </a:r>
            <a:r>
              <a:rPr lang="tr-TR" sz="2000" dirty="0"/>
              <a:t> </a:t>
            </a:r>
            <a:r>
              <a:rPr lang="tr-TR" sz="2000" dirty="0" err="1"/>
              <a:t>Thinking</a:t>
            </a:r>
            <a:r>
              <a:rPr lang="tr-TR" sz="2000" dirty="0"/>
              <a:t> </a:t>
            </a:r>
            <a:r>
              <a:rPr lang="tr-TR" sz="2000" dirty="0" err="1"/>
              <a:t>Handbook</a:t>
            </a:r>
            <a:r>
              <a:rPr lang="tr-TR" sz="2000" dirty="0"/>
              <a:t> </a:t>
            </a:r>
            <a:r>
              <a:rPr lang="tr-TR" sz="2000" dirty="0" err="1"/>
              <a:t>suggests</a:t>
            </a:r>
            <a:r>
              <a:rPr lang="tr-TR" sz="2000" dirty="0"/>
              <a:t> </a:t>
            </a:r>
            <a:r>
              <a:rPr lang="tr-TR" sz="2000" dirty="0" err="1"/>
              <a:t>that</a:t>
            </a:r>
            <a:r>
              <a:rPr lang="tr-TR" sz="2000" dirty="0"/>
              <a:t> t</a:t>
            </a:r>
            <a:r>
              <a:rPr lang="en-US" sz="2000" dirty="0"/>
              <a:t>he following tactics during class to ensure that students are actively engaged in thinking about the content. </a:t>
            </a:r>
            <a:endParaRPr lang="tr-TR" sz="2000" dirty="0"/>
          </a:p>
          <a:p>
            <a:endParaRPr lang="tr-TR" sz="2000" dirty="0" smtClean="0"/>
          </a:p>
          <a:p>
            <a:r>
              <a:rPr lang="en-US" sz="2000" dirty="0" smtClean="0"/>
              <a:t>Students </a:t>
            </a:r>
            <a:r>
              <a:rPr lang="en-US" sz="2000" dirty="0"/>
              <a:t>should be routinely called upon to: </a:t>
            </a:r>
          </a:p>
          <a:p>
            <a:r>
              <a:rPr lang="en-US" sz="2000" i="1" dirty="0">
                <a:solidFill>
                  <a:srgbClr val="00B0F0"/>
                </a:solidFill>
              </a:rPr>
              <a:t>Summarize or put into their own words </a:t>
            </a:r>
            <a:r>
              <a:rPr lang="en-US" sz="2000" dirty="0"/>
              <a:t>what the teacher or another student has said.  </a:t>
            </a:r>
          </a:p>
          <a:p>
            <a:r>
              <a:rPr lang="en-US" sz="2000" i="1" dirty="0">
                <a:solidFill>
                  <a:srgbClr val="00B0F0"/>
                </a:solidFill>
              </a:rPr>
              <a:t>Elaborate on </a:t>
            </a:r>
            <a:r>
              <a:rPr lang="tr-TR" sz="2000" i="1" dirty="0" smtClean="0">
                <a:solidFill>
                  <a:srgbClr val="00B0F0"/>
                </a:solidFill>
              </a:rPr>
              <a:t>(</a:t>
            </a:r>
            <a:r>
              <a:rPr lang="tr-TR" sz="2000" i="1" dirty="0" err="1" smtClean="0">
                <a:solidFill>
                  <a:srgbClr val="00B0F0"/>
                </a:solidFill>
              </a:rPr>
              <a:t>add</a:t>
            </a:r>
            <a:r>
              <a:rPr lang="tr-TR" sz="2000" i="1" dirty="0" smtClean="0">
                <a:solidFill>
                  <a:srgbClr val="00B0F0"/>
                </a:solidFill>
              </a:rPr>
              <a:t> </a:t>
            </a:r>
            <a:r>
              <a:rPr lang="tr-TR" sz="2000" i="1" dirty="0" err="1" smtClean="0">
                <a:solidFill>
                  <a:srgbClr val="00B0F0"/>
                </a:solidFill>
              </a:rPr>
              <a:t>to</a:t>
            </a:r>
            <a:r>
              <a:rPr lang="tr-TR" sz="2000" i="1" dirty="0" smtClean="0">
                <a:solidFill>
                  <a:srgbClr val="00B0F0"/>
                </a:solidFill>
              </a:rPr>
              <a:t>) </a:t>
            </a:r>
            <a:r>
              <a:rPr lang="en-US" sz="2000" dirty="0" smtClean="0"/>
              <a:t>what </a:t>
            </a:r>
            <a:r>
              <a:rPr lang="en-US" sz="2000" dirty="0"/>
              <a:t>they have said.  </a:t>
            </a:r>
          </a:p>
        </p:txBody>
      </p:sp>
    </p:spTree>
    <p:extLst>
      <p:ext uri="{BB962C8B-B14F-4D97-AF65-F5344CB8AC3E}">
        <p14:creationId xmlns:p14="http://schemas.microsoft.com/office/powerpoint/2010/main" val="1949768822"/>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Başlık"/>
          <p:cNvSpPr>
            <a:spLocks noGrp="1"/>
          </p:cNvSpPr>
          <p:nvPr>
            <p:ph type="title"/>
          </p:nvPr>
        </p:nvSpPr>
        <p:spPr/>
        <p:txBody>
          <a:bodyPr/>
          <a:lstStyle/>
          <a:p>
            <a:r>
              <a:rPr lang="tr-TR" smtClean="0"/>
              <a:t>And then to…</a:t>
            </a:r>
          </a:p>
        </p:txBody>
      </p:sp>
      <p:sp>
        <p:nvSpPr>
          <p:cNvPr id="22531" name="2 İçerik Yer Tutucusu"/>
          <p:cNvSpPr>
            <a:spLocks noGrp="1"/>
          </p:cNvSpPr>
          <p:nvPr>
            <p:ph idx="1"/>
          </p:nvPr>
        </p:nvSpPr>
        <p:spPr>
          <a:xfrm>
            <a:off x="796133" y="1916460"/>
            <a:ext cx="8370887" cy="3960813"/>
          </a:xfrm>
        </p:spPr>
        <p:txBody>
          <a:bodyPr>
            <a:normAutofit/>
          </a:bodyPr>
          <a:lstStyle/>
          <a:p>
            <a:pPr marL="274320" indent="-274320">
              <a:buClr>
                <a:schemeClr val="accent3"/>
              </a:buClr>
              <a:buFont typeface="Wingdings 2"/>
              <a:buChar char=""/>
              <a:defRPr/>
            </a:pPr>
            <a:endParaRPr lang="tr-TR" sz="1800" dirty="0"/>
          </a:p>
          <a:p>
            <a:pPr marL="274320" indent="-274320">
              <a:buClr>
                <a:schemeClr val="accent3"/>
              </a:buClr>
              <a:buFont typeface="Wingdings 2"/>
              <a:buChar char=""/>
              <a:defRPr/>
            </a:pPr>
            <a:r>
              <a:rPr lang="en-US" sz="1800" dirty="0">
                <a:solidFill>
                  <a:schemeClr val="accent5">
                    <a:lumMod val="75000"/>
                  </a:schemeClr>
                </a:solidFill>
              </a:rPr>
              <a:t>Relate</a:t>
            </a:r>
            <a:r>
              <a:rPr lang="en-US" sz="1800" dirty="0"/>
              <a:t> the issue or content to their own knowledge and experience.  </a:t>
            </a:r>
          </a:p>
          <a:p>
            <a:pPr marL="274320" indent="-274320">
              <a:buClr>
                <a:schemeClr val="accent3"/>
              </a:buClr>
              <a:buFont typeface="Wingdings 2"/>
              <a:buChar char=""/>
              <a:defRPr/>
            </a:pPr>
            <a:r>
              <a:rPr lang="en-US" sz="1800" dirty="0"/>
              <a:t>Give </a:t>
            </a:r>
            <a:r>
              <a:rPr lang="en-US" sz="1800" dirty="0">
                <a:solidFill>
                  <a:schemeClr val="accent5">
                    <a:lumMod val="75000"/>
                  </a:schemeClr>
                </a:solidFill>
              </a:rPr>
              <a:t>examples</a:t>
            </a:r>
            <a:r>
              <a:rPr lang="en-US" sz="1800" dirty="0"/>
              <a:t> to clarify or support what they have said.  </a:t>
            </a:r>
          </a:p>
          <a:p>
            <a:pPr marL="274320" indent="-274320">
              <a:buClr>
                <a:schemeClr val="accent3"/>
              </a:buClr>
              <a:buFont typeface="Wingdings 2"/>
              <a:buChar char=""/>
              <a:defRPr/>
            </a:pPr>
            <a:r>
              <a:rPr lang="en-US" sz="1800" dirty="0"/>
              <a:t>Make </a:t>
            </a:r>
            <a:r>
              <a:rPr lang="en-US" sz="1800" dirty="0">
                <a:solidFill>
                  <a:schemeClr val="accent5">
                    <a:lumMod val="75000"/>
                  </a:schemeClr>
                </a:solidFill>
              </a:rPr>
              <a:t>connections</a:t>
            </a:r>
            <a:r>
              <a:rPr lang="en-US" sz="1800" dirty="0"/>
              <a:t> between related concepts.  </a:t>
            </a:r>
          </a:p>
          <a:p>
            <a:pPr marL="274320" indent="-274320">
              <a:buClr>
                <a:schemeClr val="accent3"/>
              </a:buClr>
              <a:buFont typeface="Wingdings 2"/>
              <a:buChar char=""/>
              <a:defRPr/>
            </a:pPr>
            <a:r>
              <a:rPr lang="en-US" sz="1800" dirty="0">
                <a:solidFill>
                  <a:schemeClr val="accent5">
                    <a:lumMod val="75000"/>
                  </a:schemeClr>
                </a:solidFill>
              </a:rPr>
              <a:t>Restate</a:t>
            </a:r>
            <a:r>
              <a:rPr lang="en-US" sz="1800" dirty="0"/>
              <a:t> the instructions or assignment in their own words</a:t>
            </a:r>
            <a:r>
              <a:rPr lang="tr-TR" sz="1800" dirty="0"/>
              <a:t> and s</a:t>
            </a:r>
            <a:r>
              <a:rPr lang="en-US" sz="1800" dirty="0" err="1"/>
              <a:t>tate</a:t>
            </a:r>
            <a:r>
              <a:rPr lang="en-US" sz="1800" dirty="0"/>
              <a:t> the question at issue.  </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7636" y="0"/>
            <a:ext cx="4499047" cy="2194657"/>
          </a:xfrm>
          <a:prstGeom prst="rect">
            <a:avLst/>
          </a:prstGeom>
        </p:spPr>
      </p:pic>
    </p:spTree>
    <p:extLst>
      <p:ext uri="{BB962C8B-B14F-4D97-AF65-F5344CB8AC3E}">
        <p14:creationId xmlns:p14="http://schemas.microsoft.com/office/powerpoint/2010/main" val="385724836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marL="274320" indent="-274320">
              <a:buClr>
                <a:schemeClr val="accent3"/>
              </a:buClr>
              <a:buFont typeface="Wingdings 2"/>
              <a:buChar char=""/>
              <a:defRPr/>
            </a:pPr>
            <a:r>
              <a:rPr lang="en-US" sz="2000" dirty="0"/>
              <a:t>Describe to what extent their </a:t>
            </a:r>
            <a:r>
              <a:rPr lang="en-US" sz="2000" dirty="0">
                <a:solidFill>
                  <a:schemeClr val="accent5">
                    <a:lumMod val="75000"/>
                  </a:schemeClr>
                </a:solidFill>
              </a:rPr>
              <a:t>point of view </a:t>
            </a:r>
            <a:r>
              <a:rPr lang="en-US" sz="2000" dirty="0"/>
              <a:t>on the issue is different from or similar to the point of view of the instructor, other students, the author, etc.  </a:t>
            </a:r>
          </a:p>
          <a:p>
            <a:pPr marL="274320" indent="-274320">
              <a:buClr>
                <a:schemeClr val="accent3"/>
              </a:buClr>
              <a:buFont typeface="Wingdings 2"/>
              <a:buChar char=""/>
              <a:defRPr/>
            </a:pPr>
            <a:r>
              <a:rPr lang="en-US" sz="2000" dirty="0"/>
              <a:t>Take a few minutes to </a:t>
            </a:r>
            <a:r>
              <a:rPr lang="en-US" sz="2000" dirty="0">
                <a:solidFill>
                  <a:schemeClr val="accent5">
                    <a:lumMod val="75000"/>
                  </a:schemeClr>
                </a:solidFill>
              </a:rPr>
              <a:t>write</a:t>
            </a:r>
            <a:r>
              <a:rPr lang="en-US" sz="2000" dirty="0"/>
              <a:t> down any of the above.  </a:t>
            </a:r>
          </a:p>
          <a:p>
            <a:pPr marL="274320" indent="-274320">
              <a:buClr>
                <a:schemeClr val="accent3"/>
              </a:buClr>
              <a:buFont typeface="Wingdings 2"/>
              <a:buChar char=""/>
              <a:defRPr/>
            </a:pPr>
            <a:r>
              <a:rPr lang="en-US" sz="2000" dirty="0"/>
              <a:t>Write down the most pressing </a:t>
            </a:r>
            <a:r>
              <a:rPr lang="en-US" sz="2000" dirty="0">
                <a:solidFill>
                  <a:schemeClr val="accent5">
                    <a:lumMod val="75000"/>
                  </a:schemeClr>
                </a:solidFill>
              </a:rPr>
              <a:t>question </a:t>
            </a:r>
            <a:r>
              <a:rPr lang="en-US" sz="2000" dirty="0"/>
              <a:t>on their mind at this point. The instructor then uses the above tactics to help students reason through the questions.  </a:t>
            </a:r>
          </a:p>
          <a:p>
            <a:pPr marL="274320" indent="-274320">
              <a:buClr>
                <a:schemeClr val="accent3"/>
              </a:buClr>
              <a:buFont typeface="Wingdings 2"/>
              <a:buChar char=""/>
              <a:defRPr/>
            </a:pPr>
            <a:r>
              <a:rPr lang="en-US" sz="2000" dirty="0">
                <a:solidFill>
                  <a:schemeClr val="accent5">
                    <a:lumMod val="75000"/>
                  </a:schemeClr>
                </a:solidFill>
              </a:rPr>
              <a:t>Discuss</a:t>
            </a:r>
            <a:r>
              <a:rPr lang="en-US" sz="2000" dirty="0"/>
              <a:t> any of the above with a partner and then participate in a group discussion facilitated by the instructor. </a:t>
            </a:r>
          </a:p>
          <a:p>
            <a:pPr marL="274320" indent="-274320">
              <a:buClr>
                <a:schemeClr val="accent3"/>
              </a:buClr>
              <a:buFont typeface="Wingdings 2"/>
              <a:buChar char=""/>
              <a:defRPr/>
            </a:pPr>
            <a:endParaRPr lang="tr-TR" dirty="0"/>
          </a:p>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43</a:t>
            </a:fld>
            <a:endParaRPr lang="tr-TR"/>
          </a:p>
        </p:txBody>
      </p:sp>
    </p:spTree>
    <p:extLst>
      <p:ext uri="{BB962C8B-B14F-4D97-AF65-F5344CB8AC3E}">
        <p14:creationId xmlns:p14="http://schemas.microsoft.com/office/powerpoint/2010/main" val="22069237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Başlık"/>
          <p:cNvSpPr>
            <a:spLocks noGrp="1"/>
          </p:cNvSpPr>
          <p:nvPr>
            <p:ph type="title"/>
          </p:nvPr>
        </p:nvSpPr>
        <p:spPr/>
        <p:txBody>
          <a:bodyPr>
            <a:normAutofit fontScale="90000"/>
          </a:bodyPr>
          <a:lstStyle/>
          <a:p>
            <a:pPr>
              <a:defRPr/>
            </a:pPr>
            <a:r>
              <a:rPr lang="tr-TR" smtClean="0"/>
              <a:t>Some practical examples…start to challenge with exercises</a:t>
            </a:r>
          </a:p>
        </p:txBody>
      </p:sp>
      <p:sp>
        <p:nvSpPr>
          <p:cNvPr id="25603" name="2 İçerik Yer Tutucusu"/>
          <p:cNvSpPr>
            <a:spLocks noGrp="1"/>
          </p:cNvSpPr>
          <p:nvPr>
            <p:ph idx="1"/>
          </p:nvPr>
        </p:nvSpPr>
        <p:spPr/>
        <p:txBody>
          <a:bodyPr>
            <a:normAutofit fontScale="92500" lnSpcReduction="10000"/>
          </a:bodyPr>
          <a:lstStyle/>
          <a:p>
            <a:r>
              <a:rPr lang="en-US" smtClean="0"/>
              <a:t>  </a:t>
            </a:r>
            <a:r>
              <a:rPr lang="tr-TR" smtClean="0"/>
              <a:t>W</a:t>
            </a:r>
            <a:r>
              <a:rPr lang="en-US" smtClean="0"/>
              <a:t>hat Do </a:t>
            </a:r>
            <a:r>
              <a:rPr lang="tr-TR" smtClean="0"/>
              <a:t>They</a:t>
            </a:r>
            <a:r>
              <a:rPr lang="en-US" smtClean="0"/>
              <a:t> Have In Common?</a:t>
            </a:r>
          </a:p>
          <a:p>
            <a:r>
              <a:rPr lang="en-US" sz="1600"/>
              <a:t>1. North America, Asia, Africa _________________________________________</a:t>
            </a:r>
          </a:p>
          <a:p>
            <a:r>
              <a:rPr lang="en-US" sz="1600"/>
              <a:t>2. Bus, car, train _________________________________________</a:t>
            </a:r>
          </a:p>
          <a:p>
            <a:r>
              <a:rPr lang="en-US" sz="1600"/>
              <a:t>3. August, April, November _________________________________________</a:t>
            </a:r>
          </a:p>
          <a:p>
            <a:r>
              <a:rPr lang="en-US" sz="1600"/>
              <a:t>4. Foot, head, toe _________________________________________</a:t>
            </a:r>
          </a:p>
          <a:p>
            <a:r>
              <a:rPr lang="en-US" sz="1600"/>
              <a:t>5. Monday, Thursday, Sunday _________________________________________</a:t>
            </a:r>
          </a:p>
          <a:p>
            <a:r>
              <a:rPr lang="en-US" sz="1600"/>
              <a:t>6. Dogs, cats, birds _________________________________________</a:t>
            </a:r>
          </a:p>
          <a:p>
            <a:r>
              <a:rPr lang="en-US" sz="1600"/>
              <a:t>7. Shark, whale, dolphin _________________________________________</a:t>
            </a:r>
          </a:p>
          <a:p>
            <a:r>
              <a:rPr lang="en-US" sz="1600"/>
              <a:t>8. Coffee, tea, water _________________________________________</a:t>
            </a:r>
          </a:p>
          <a:p>
            <a:r>
              <a:rPr lang="en-US" sz="1600"/>
              <a:t>9. Lollipop, chocolate bar, potato chips</a:t>
            </a:r>
            <a:endParaRPr lang="tr-TR" smtClean="0"/>
          </a:p>
        </p:txBody>
      </p:sp>
    </p:spTree>
    <p:extLst>
      <p:ext uri="{BB962C8B-B14F-4D97-AF65-F5344CB8AC3E}">
        <p14:creationId xmlns:p14="http://schemas.microsoft.com/office/powerpoint/2010/main" val="4011864225"/>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Başlık"/>
          <p:cNvSpPr>
            <a:spLocks noGrp="1"/>
          </p:cNvSpPr>
          <p:nvPr>
            <p:ph type="title"/>
          </p:nvPr>
        </p:nvSpPr>
        <p:spPr/>
        <p:txBody>
          <a:bodyPr>
            <a:normAutofit fontScale="90000"/>
          </a:bodyPr>
          <a:lstStyle/>
          <a:p>
            <a:pPr>
              <a:defRPr/>
            </a:pPr>
            <a:r>
              <a:rPr lang="tr-TR" smtClean="0"/>
              <a:t>Considering what is fact and opinion…</a:t>
            </a:r>
          </a:p>
        </p:txBody>
      </p:sp>
      <p:sp>
        <p:nvSpPr>
          <p:cNvPr id="24579" name="2 İçerik Yer Tutucusu"/>
          <p:cNvSpPr>
            <a:spLocks noGrp="1"/>
          </p:cNvSpPr>
          <p:nvPr>
            <p:ph idx="1"/>
          </p:nvPr>
        </p:nvSpPr>
        <p:spPr>
          <a:xfrm>
            <a:off x="770733" y="1647826"/>
            <a:ext cx="8370887" cy="3960813"/>
          </a:xfrm>
        </p:spPr>
        <p:txBody>
          <a:bodyPr>
            <a:normAutofit fontScale="85000" lnSpcReduction="20000"/>
          </a:bodyPr>
          <a:lstStyle/>
          <a:p>
            <a:pPr marL="285750" indent="-285750">
              <a:buClr>
                <a:schemeClr val="accent3"/>
              </a:buClr>
              <a:buFont typeface="Arial" panose="020B0604020202020204" pitchFamily="34" charset="0"/>
              <a:buChar char="•"/>
              <a:defRPr/>
            </a:pPr>
            <a:r>
              <a:rPr lang="en-US" sz="1800" dirty="0" smtClean="0"/>
              <a:t>A </a:t>
            </a:r>
            <a:r>
              <a:rPr lang="en-US" sz="1800" dirty="0"/>
              <a:t>fact is something that is true or can be proven. An opinion is your feelings or how someone else feels about a particular topic. Read the sentences below and write either fact or opinion after the sentence. </a:t>
            </a:r>
            <a:endParaRPr lang="tr-TR" sz="1800" dirty="0"/>
          </a:p>
          <a:p>
            <a:pPr marL="274320" indent="-274320">
              <a:buClr>
                <a:schemeClr val="accent3"/>
              </a:buClr>
              <a:buFont typeface="Wingdings 2"/>
              <a:buChar char=""/>
              <a:defRPr/>
            </a:pPr>
            <a:r>
              <a:rPr lang="en-US" sz="1800" dirty="0"/>
              <a:t>Directions: Write fact or opinion after each of the following statements.</a:t>
            </a:r>
          </a:p>
          <a:p>
            <a:pPr marL="274320" indent="-274320">
              <a:buClr>
                <a:schemeClr val="accent3"/>
              </a:buClr>
              <a:buFont typeface="Wingdings 2"/>
              <a:buChar char=""/>
              <a:defRPr/>
            </a:pPr>
            <a:r>
              <a:rPr lang="tr-TR" sz="1800" dirty="0" err="1" smtClean="0"/>
              <a:t>King</a:t>
            </a:r>
            <a:r>
              <a:rPr lang="tr-TR" sz="1800" dirty="0" smtClean="0"/>
              <a:t> </a:t>
            </a:r>
            <a:r>
              <a:rPr lang="tr-TR" sz="1800" dirty="0" err="1" smtClean="0"/>
              <a:t>Bagrat</a:t>
            </a:r>
            <a:r>
              <a:rPr lang="tr-TR" sz="1800" dirty="0" smtClean="0"/>
              <a:t> III </a:t>
            </a:r>
            <a:r>
              <a:rPr lang="tr-TR" sz="1800" dirty="0" err="1" smtClean="0"/>
              <a:t>first</a:t>
            </a:r>
            <a:r>
              <a:rPr lang="tr-TR" sz="1800" dirty="0" smtClean="0"/>
              <a:t> </a:t>
            </a:r>
            <a:r>
              <a:rPr lang="tr-TR" sz="1800" dirty="0" err="1" smtClean="0"/>
              <a:t>unified</a:t>
            </a:r>
            <a:r>
              <a:rPr lang="tr-TR" sz="1800" dirty="0" smtClean="0"/>
              <a:t> Georgia </a:t>
            </a:r>
            <a:r>
              <a:rPr lang="tr-TR" sz="1800" dirty="0" err="1" smtClean="0"/>
              <a:t>under</a:t>
            </a:r>
            <a:r>
              <a:rPr lang="tr-TR" sz="1800" dirty="0" smtClean="0"/>
              <a:t> </a:t>
            </a:r>
            <a:r>
              <a:rPr lang="tr-TR" sz="1800" dirty="0" err="1" smtClean="0"/>
              <a:t>the</a:t>
            </a:r>
            <a:r>
              <a:rPr lang="tr-TR" sz="1800" dirty="0" smtClean="0"/>
              <a:t> </a:t>
            </a:r>
            <a:r>
              <a:rPr lang="tr-TR" sz="1800" dirty="0" err="1" smtClean="0"/>
              <a:t>Bagartoni</a:t>
            </a:r>
            <a:r>
              <a:rPr lang="tr-TR" sz="1800" dirty="0" smtClean="0"/>
              <a:t> </a:t>
            </a:r>
            <a:r>
              <a:rPr lang="tr-TR" sz="1800" dirty="0" err="1" smtClean="0"/>
              <a:t>dynasty</a:t>
            </a:r>
            <a:r>
              <a:rPr lang="tr-TR" sz="1800" dirty="0" smtClean="0"/>
              <a:t> in </a:t>
            </a:r>
            <a:r>
              <a:rPr lang="tr-TR" sz="1800" dirty="0" err="1" smtClean="0"/>
              <a:t>the</a:t>
            </a:r>
            <a:r>
              <a:rPr lang="tr-TR" sz="1800" dirty="0" smtClean="0"/>
              <a:t> 9th </a:t>
            </a:r>
            <a:r>
              <a:rPr lang="tr-TR" sz="1800" dirty="0" err="1" smtClean="0"/>
              <a:t>and</a:t>
            </a:r>
            <a:r>
              <a:rPr lang="tr-TR" sz="1800" dirty="0" smtClean="0"/>
              <a:t> 10th </a:t>
            </a:r>
            <a:r>
              <a:rPr lang="tr-TR" sz="1800" dirty="0" err="1" smtClean="0"/>
              <a:t>century</a:t>
            </a:r>
            <a:r>
              <a:rPr lang="tr-TR" sz="1800" dirty="0" smtClean="0"/>
              <a:t>.</a:t>
            </a:r>
            <a:r>
              <a:rPr lang="en-US" sz="1800" dirty="0" smtClean="0"/>
              <a:t> </a:t>
            </a:r>
            <a:r>
              <a:rPr lang="en-US" sz="1800" dirty="0"/>
              <a:t>__________ </a:t>
            </a:r>
          </a:p>
          <a:p>
            <a:pPr marL="274320" indent="-274320">
              <a:buClr>
                <a:schemeClr val="accent3"/>
              </a:buClr>
              <a:buFont typeface="Wingdings 2"/>
              <a:buChar char=""/>
              <a:defRPr/>
            </a:pPr>
            <a:r>
              <a:rPr lang="en-US" sz="1800" dirty="0"/>
              <a:t>My favorite music group is </a:t>
            </a:r>
            <a:r>
              <a:rPr lang="tr-TR" sz="1800" dirty="0" err="1" smtClean="0"/>
              <a:t>Coldplay</a:t>
            </a:r>
            <a:r>
              <a:rPr lang="en-US" sz="1800" dirty="0" smtClean="0"/>
              <a:t> </a:t>
            </a:r>
            <a:r>
              <a:rPr lang="en-US" sz="1800" dirty="0"/>
              <a:t>. __________ </a:t>
            </a:r>
          </a:p>
          <a:p>
            <a:pPr marL="274320" indent="-274320">
              <a:buClr>
                <a:schemeClr val="accent3"/>
              </a:buClr>
              <a:buFont typeface="Wingdings 2"/>
              <a:buChar char=""/>
              <a:defRPr/>
            </a:pPr>
            <a:r>
              <a:rPr lang="en-US" sz="1800" dirty="0"/>
              <a:t>Thanksgiving is celebrated in November in America. __________ </a:t>
            </a:r>
          </a:p>
          <a:p>
            <a:pPr marL="274320" indent="-274320">
              <a:buClr>
                <a:schemeClr val="accent3"/>
              </a:buClr>
              <a:buFont typeface="Wingdings 2"/>
              <a:buChar char=""/>
              <a:defRPr/>
            </a:pPr>
            <a:r>
              <a:rPr lang="en-US" sz="1800" dirty="0"/>
              <a:t>Students </a:t>
            </a:r>
            <a:r>
              <a:rPr lang="tr-TR" sz="1800" dirty="0" err="1"/>
              <a:t>who</a:t>
            </a:r>
            <a:r>
              <a:rPr lang="tr-TR" sz="1800" dirty="0"/>
              <a:t> </a:t>
            </a:r>
            <a:r>
              <a:rPr lang="tr-TR" sz="1800" dirty="0" err="1"/>
              <a:t>want</a:t>
            </a:r>
            <a:r>
              <a:rPr lang="tr-TR" sz="1800" dirty="0"/>
              <a:t> a </a:t>
            </a:r>
            <a:r>
              <a:rPr lang="tr-TR" sz="1800" dirty="0" err="1"/>
              <a:t>degree</a:t>
            </a:r>
            <a:r>
              <a:rPr lang="tr-TR" sz="1800" dirty="0"/>
              <a:t> </a:t>
            </a:r>
            <a:r>
              <a:rPr lang="en-US" sz="1800" dirty="0"/>
              <a:t>must pass a </a:t>
            </a:r>
            <a:r>
              <a:rPr lang="tr-TR" sz="1800" dirty="0" err="1"/>
              <a:t>university</a:t>
            </a:r>
            <a:r>
              <a:rPr lang="tr-TR" sz="1800" dirty="0"/>
              <a:t> </a:t>
            </a:r>
            <a:r>
              <a:rPr lang="tr-TR" sz="1800" dirty="0" err="1"/>
              <a:t>exam</a:t>
            </a:r>
            <a:r>
              <a:rPr lang="tr-TR" sz="1800" dirty="0"/>
              <a:t> in </a:t>
            </a:r>
            <a:r>
              <a:rPr lang="tr-TR" sz="1800" dirty="0" err="1"/>
              <a:t>Turkey</a:t>
            </a:r>
            <a:r>
              <a:rPr lang="en-US" sz="1800" dirty="0"/>
              <a:t>. __________ </a:t>
            </a:r>
          </a:p>
          <a:p>
            <a:pPr marL="274320" indent="-274320">
              <a:buClr>
                <a:schemeClr val="accent3"/>
              </a:buClr>
              <a:buFont typeface="Wingdings 2"/>
              <a:buChar char=""/>
              <a:defRPr/>
            </a:pPr>
            <a:r>
              <a:rPr lang="en-US" sz="1800" dirty="0"/>
              <a:t>The cake </a:t>
            </a:r>
            <a:r>
              <a:rPr lang="tr-TR" sz="1800" dirty="0" err="1"/>
              <a:t>that</a:t>
            </a:r>
            <a:r>
              <a:rPr lang="tr-TR" sz="1800" dirty="0"/>
              <a:t> </a:t>
            </a:r>
            <a:r>
              <a:rPr lang="en-US" sz="1800" dirty="0" err="1" smtClean="0"/>
              <a:t>Mrs</a:t>
            </a:r>
            <a:r>
              <a:rPr lang="tr-TR" sz="1800" dirty="0"/>
              <a:t> </a:t>
            </a:r>
            <a:r>
              <a:rPr lang="tr-TR" sz="1800" dirty="0" err="1" smtClean="0"/>
              <a:t>Baratashvili</a:t>
            </a:r>
            <a:r>
              <a:rPr lang="en-US" sz="1800" dirty="0" smtClean="0"/>
              <a:t> </a:t>
            </a:r>
            <a:r>
              <a:rPr lang="en-US" sz="1800" dirty="0"/>
              <a:t>made was delicious. __________ </a:t>
            </a:r>
          </a:p>
          <a:p>
            <a:pPr marL="274320" indent="-274320">
              <a:buClr>
                <a:schemeClr val="accent3"/>
              </a:buClr>
              <a:buFont typeface="Wingdings 2"/>
              <a:buChar char=""/>
              <a:defRPr/>
            </a:pPr>
            <a:r>
              <a:rPr lang="en-US" sz="1800" dirty="0"/>
              <a:t>Students achieving </a:t>
            </a:r>
            <a:r>
              <a:rPr lang="tr-TR" sz="1800" dirty="0" err="1"/>
              <a:t>good</a:t>
            </a:r>
            <a:r>
              <a:rPr lang="tr-TR" sz="1800" dirty="0"/>
              <a:t> </a:t>
            </a:r>
            <a:r>
              <a:rPr lang="tr-TR" sz="1800" dirty="0" err="1"/>
              <a:t>grades</a:t>
            </a:r>
            <a:r>
              <a:rPr lang="tr-TR" sz="1800" dirty="0"/>
              <a:t> </a:t>
            </a:r>
            <a:r>
              <a:rPr lang="en-US" sz="1800" dirty="0"/>
              <a:t>for the first semester will be recognized for their hard work. __________ </a:t>
            </a:r>
          </a:p>
          <a:p>
            <a:pPr marL="274320" indent="-274320">
              <a:buClr>
                <a:schemeClr val="accent3"/>
              </a:buClr>
              <a:buFont typeface="Wingdings 2"/>
              <a:buChar char=""/>
              <a:defRPr/>
            </a:pPr>
            <a:r>
              <a:rPr lang="en-US" sz="1800" dirty="0"/>
              <a:t> </a:t>
            </a:r>
            <a:endParaRPr lang="tr-TR" sz="1800" dirty="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1491" y="5043487"/>
            <a:ext cx="3158836" cy="1952625"/>
          </a:xfrm>
          <a:prstGeom prst="rect">
            <a:avLst/>
          </a:prstGeom>
        </p:spPr>
      </p:pic>
    </p:spTree>
    <p:extLst>
      <p:ext uri="{BB962C8B-B14F-4D97-AF65-F5344CB8AC3E}">
        <p14:creationId xmlns:p14="http://schemas.microsoft.com/office/powerpoint/2010/main" val="290775725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Başlık"/>
          <p:cNvSpPr>
            <a:spLocks noGrp="1"/>
          </p:cNvSpPr>
          <p:nvPr>
            <p:ph type="title"/>
          </p:nvPr>
        </p:nvSpPr>
        <p:spPr/>
        <p:txBody>
          <a:bodyPr/>
          <a:lstStyle/>
          <a:p>
            <a:r>
              <a:rPr lang="tr-TR" smtClean="0"/>
              <a:t>Making Predictions…</a:t>
            </a:r>
          </a:p>
        </p:txBody>
      </p:sp>
      <p:sp>
        <p:nvSpPr>
          <p:cNvPr id="25603" name="2 İçerik Yer Tutucusu"/>
          <p:cNvSpPr>
            <a:spLocks noGrp="1"/>
          </p:cNvSpPr>
          <p:nvPr>
            <p:ph idx="1"/>
          </p:nvPr>
        </p:nvSpPr>
        <p:spPr>
          <a:xfrm>
            <a:off x="770733" y="1616076"/>
            <a:ext cx="8370887" cy="3960813"/>
          </a:xfrm>
        </p:spPr>
        <p:txBody>
          <a:bodyPr>
            <a:normAutofit fontScale="77500" lnSpcReduction="20000"/>
          </a:bodyPr>
          <a:lstStyle/>
          <a:p>
            <a:pPr marL="274320" indent="-274320">
              <a:buClr>
                <a:schemeClr val="accent3"/>
              </a:buClr>
              <a:buFont typeface="Wingdings 2"/>
              <a:buChar char=""/>
              <a:defRPr/>
            </a:pPr>
            <a:endParaRPr lang="tr-TR" dirty="0"/>
          </a:p>
          <a:p>
            <a:pPr marL="274320" indent="-274320">
              <a:buClr>
                <a:schemeClr val="accent3"/>
              </a:buClr>
              <a:buFont typeface="Wingdings 2"/>
              <a:buChar char=""/>
              <a:defRPr/>
            </a:pPr>
            <a:r>
              <a:rPr lang="en-US" sz="1800" dirty="0"/>
              <a:t>USE INFORMATION YOU ALREADY KNOW AND WHAT THE AUTHOR IS TELLING YOU TO MAKE A PREDICTION</a:t>
            </a:r>
            <a:r>
              <a:rPr lang="en-US" sz="1800" dirty="0" smtClean="0"/>
              <a:t>.</a:t>
            </a:r>
            <a:endParaRPr lang="tr-TR" sz="1800" dirty="0"/>
          </a:p>
          <a:p>
            <a:pPr marL="274320" indent="-274320">
              <a:buClr>
                <a:schemeClr val="accent3"/>
              </a:buClr>
              <a:buFont typeface="Wingdings 2"/>
              <a:buChar char=""/>
              <a:defRPr/>
            </a:pPr>
            <a:endParaRPr lang="en-US" dirty="0"/>
          </a:p>
          <a:p>
            <a:pPr marL="274320" indent="-274320">
              <a:buClr>
                <a:schemeClr val="accent3"/>
              </a:buClr>
              <a:buFont typeface="Wingdings 2"/>
              <a:buChar char=""/>
              <a:defRPr/>
            </a:pPr>
            <a:r>
              <a:rPr lang="en-US" dirty="0"/>
              <a:t> 1. </a:t>
            </a:r>
            <a:r>
              <a:rPr lang="tr-TR" dirty="0" smtClean="0"/>
              <a:t>Ana </a:t>
            </a:r>
            <a:r>
              <a:rPr lang="en-US" dirty="0" smtClean="0"/>
              <a:t> </a:t>
            </a:r>
            <a:r>
              <a:rPr lang="en-US" dirty="0"/>
              <a:t>and </a:t>
            </a:r>
            <a:r>
              <a:rPr lang="tr-TR" dirty="0" err="1" smtClean="0"/>
              <a:t>Georgi</a:t>
            </a:r>
            <a:r>
              <a:rPr lang="en-US" dirty="0" smtClean="0"/>
              <a:t> </a:t>
            </a:r>
            <a:r>
              <a:rPr lang="en-US" dirty="0"/>
              <a:t>put on their snow suits. They got their hats, boots, and scarves. They went outside and began to roll the snow in three large balls. They put the largest ball on the bottom and stacked the snow balls on top of each other. They went to look for two sticks.</a:t>
            </a:r>
          </a:p>
          <a:p>
            <a:pPr marL="274320" indent="-274320">
              <a:buClr>
                <a:schemeClr val="accent3"/>
              </a:buClr>
              <a:buFont typeface="Wingdings 2"/>
              <a:buChar char=""/>
              <a:defRPr/>
            </a:pPr>
            <a:r>
              <a:rPr lang="en-US" dirty="0"/>
              <a:t>MAKE A PREDICTION:</a:t>
            </a:r>
            <a:endParaRPr lang="tr-TR" dirty="0"/>
          </a:p>
          <a:p>
            <a:pPr marL="274320" indent="-274320">
              <a:buClr>
                <a:schemeClr val="accent3"/>
              </a:buClr>
              <a:buFont typeface="Wingdings 2"/>
              <a:buChar char=""/>
              <a:defRPr/>
            </a:pPr>
            <a:endParaRPr lang="en-US" dirty="0"/>
          </a:p>
          <a:p>
            <a:pPr marL="274320" indent="-274320">
              <a:buClr>
                <a:schemeClr val="accent3"/>
              </a:buClr>
              <a:buFont typeface="Wingdings 2"/>
              <a:buChar char=""/>
              <a:defRPr/>
            </a:pPr>
            <a:r>
              <a:rPr lang="en-US" dirty="0"/>
              <a:t> 2. </a:t>
            </a:r>
            <a:r>
              <a:rPr lang="tr-TR" dirty="0" err="1" smtClean="0"/>
              <a:t>Tea</a:t>
            </a:r>
            <a:r>
              <a:rPr lang="tr-TR" dirty="0" smtClean="0"/>
              <a:t> </a:t>
            </a:r>
            <a:r>
              <a:rPr lang="en-US" dirty="0"/>
              <a:t>and her Mother drove to the computer store. </a:t>
            </a:r>
            <a:r>
              <a:rPr lang="tr-TR" dirty="0" err="1" smtClean="0"/>
              <a:t>Tea</a:t>
            </a:r>
            <a:r>
              <a:rPr lang="en-US" dirty="0" smtClean="0"/>
              <a:t> </a:t>
            </a:r>
            <a:r>
              <a:rPr lang="en-US" dirty="0"/>
              <a:t>had </a:t>
            </a:r>
            <a:r>
              <a:rPr lang="tr-TR" dirty="0" err="1"/>
              <a:t>the</a:t>
            </a:r>
            <a:r>
              <a:rPr lang="en-US" dirty="0"/>
              <a:t> money she had received for </a:t>
            </a:r>
            <a:r>
              <a:rPr lang="tr-TR" dirty="0" smtClean="0"/>
              <a:t>New </a:t>
            </a:r>
            <a:r>
              <a:rPr lang="tr-TR" dirty="0" err="1" smtClean="0"/>
              <a:t>Year</a:t>
            </a:r>
            <a:r>
              <a:rPr lang="en-US" dirty="0" smtClean="0"/>
              <a:t> </a:t>
            </a:r>
            <a:r>
              <a:rPr lang="en-US" dirty="0"/>
              <a:t>and the money she had saved. She </a:t>
            </a:r>
            <a:r>
              <a:rPr lang="tr-TR" dirty="0"/>
              <a:t>had </a:t>
            </a:r>
            <a:r>
              <a:rPr lang="en-US" dirty="0"/>
              <a:t>waited a long time for this day. Finally, she would be able to look up all the things she needed for school on a computer and email her friends.</a:t>
            </a:r>
          </a:p>
          <a:p>
            <a:pPr marL="274320" indent="-274320">
              <a:buClr>
                <a:schemeClr val="accent3"/>
              </a:buClr>
              <a:buFont typeface="Wingdings 2"/>
              <a:buChar char=""/>
              <a:defRPr/>
            </a:pPr>
            <a:r>
              <a:rPr lang="en-US" dirty="0"/>
              <a:t>MAKE A PREDICTION:</a:t>
            </a:r>
            <a:endParaRPr lang="tr-TR" dirty="0"/>
          </a:p>
          <a:p>
            <a:pPr marL="274320" indent="-274320">
              <a:buClr>
                <a:schemeClr val="accent3"/>
              </a:buClr>
              <a:buFont typeface="Wingdings 2"/>
              <a:buChar char=""/>
              <a:defRPr/>
            </a:pPr>
            <a:endParaRPr lang="en-US" dirty="0"/>
          </a:p>
          <a:p>
            <a:pPr marL="274320" indent="-274320">
              <a:buClr>
                <a:schemeClr val="accent3"/>
              </a:buClr>
              <a:buFont typeface="Wingdings 2"/>
              <a:buChar char=""/>
              <a:defRPr/>
            </a:pPr>
            <a:r>
              <a:rPr lang="en-US" dirty="0"/>
              <a:t>3. The storm began suddenly. The lightening lit up the sky and the thunder roared loudly. The electricity was blinking on and off quickly.</a:t>
            </a:r>
          </a:p>
          <a:p>
            <a:pPr marL="274320" indent="-274320">
              <a:buClr>
                <a:schemeClr val="accent3"/>
              </a:buClr>
              <a:buFont typeface="Wingdings 2"/>
              <a:buChar char=""/>
              <a:defRPr/>
            </a:pPr>
            <a:r>
              <a:rPr lang="en-US" dirty="0"/>
              <a:t>MAKE A PREDICTION:</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4020" y="-1030865"/>
            <a:ext cx="3810000" cy="2505075"/>
          </a:xfrm>
          <a:prstGeom prst="rect">
            <a:avLst/>
          </a:prstGeom>
        </p:spPr>
      </p:pic>
    </p:spTree>
    <p:extLst>
      <p:ext uri="{BB962C8B-B14F-4D97-AF65-F5344CB8AC3E}">
        <p14:creationId xmlns:p14="http://schemas.microsoft.com/office/powerpoint/2010/main" val="2479399384"/>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Başlık"/>
          <p:cNvSpPr>
            <a:spLocks noGrp="1"/>
          </p:cNvSpPr>
          <p:nvPr>
            <p:ph type="title"/>
          </p:nvPr>
        </p:nvSpPr>
        <p:spPr/>
        <p:txBody>
          <a:bodyPr/>
          <a:lstStyle/>
          <a:p>
            <a:r>
              <a:rPr lang="tr-TR" smtClean="0"/>
              <a:t>To encourage writing…</a:t>
            </a:r>
          </a:p>
        </p:txBody>
      </p:sp>
      <p:sp>
        <p:nvSpPr>
          <p:cNvPr id="28675" name="2 İçerik Yer Tutucusu"/>
          <p:cNvSpPr>
            <a:spLocks noGrp="1"/>
          </p:cNvSpPr>
          <p:nvPr>
            <p:ph idx="1"/>
          </p:nvPr>
        </p:nvSpPr>
        <p:spPr>
          <a:xfrm>
            <a:off x="770733" y="1681163"/>
            <a:ext cx="8370887" cy="3960812"/>
          </a:xfrm>
        </p:spPr>
        <p:txBody>
          <a:bodyPr>
            <a:normAutofit/>
          </a:bodyPr>
          <a:lstStyle/>
          <a:p>
            <a:endParaRPr lang="tr-TR" sz="2000" dirty="0"/>
          </a:p>
          <a:p>
            <a:endParaRPr lang="tr-TR" sz="2000" dirty="0" smtClean="0"/>
          </a:p>
          <a:p>
            <a:endParaRPr lang="tr-TR" sz="2000" dirty="0"/>
          </a:p>
          <a:p>
            <a:r>
              <a:rPr lang="en-US" sz="2000" dirty="0" smtClean="0"/>
              <a:t>Stimulate </a:t>
            </a:r>
            <a:r>
              <a:rPr lang="en-US" sz="2000" dirty="0"/>
              <a:t>their imagination using images, half-told stories, snippets of movies or </a:t>
            </a:r>
            <a:r>
              <a:rPr lang="en-US" sz="2000" dirty="0" err="1"/>
              <a:t>tv</a:t>
            </a:r>
            <a:r>
              <a:rPr lang="en-US" sz="2000" dirty="0"/>
              <a:t> shows, </a:t>
            </a:r>
            <a:r>
              <a:rPr lang="en-US" sz="2000" dirty="0" smtClean="0"/>
              <a:t>a </a:t>
            </a:r>
            <a:r>
              <a:rPr lang="en-US" sz="2000" dirty="0"/>
              <a:t>common hands-on </a:t>
            </a:r>
            <a:r>
              <a:rPr lang="en-US" sz="2000" dirty="0" smtClean="0"/>
              <a:t>activity</a:t>
            </a:r>
            <a:r>
              <a:rPr lang="tr-TR" sz="2000" dirty="0" smtClean="0"/>
              <a:t>,</a:t>
            </a:r>
            <a:r>
              <a:rPr lang="en-US" sz="2000" dirty="0" smtClean="0"/>
              <a:t>demonstration</a:t>
            </a:r>
            <a:r>
              <a:rPr lang="tr-TR" sz="2000" dirty="0"/>
              <a:t> </a:t>
            </a:r>
            <a:r>
              <a:rPr lang="tr-TR" sz="2000" dirty="0" err="1" smtClean="0"/>
              <a:t>or</a:t>
            </a:r>
            <a:r>
              <a:rPr lang="tr-TR" sz="2000" dirty="0" smtClean="0"/>
              <a:t> </a:t>
            </a:r>
            <a:r>
              <a:rPr lang="tr-TR" sz="2000" dirty="0" err="1" smtClean="0"/>
              <a:t>challenge</a:t>
            </a:r>
            <a:endParaRPr lang="tr-TR" sz="2000" dirty="0" smtClean="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2364" y="1"/>
            <a:ext cx="3207110" cy="2398898"/>
          </a:xfrm>
          <a:prstGeom prst="rect">
            <a:avLst/>
          </a:prstGeom>
        </p:spPr>
      </p:pic>
    </p:spTree>
    <p:extLst>
      <p:ext uri="{BB962C8B-B14F-4D97-AF65-F5344CB8AC3E}">
        <p14:creationId xmlns:p14="http://schemas.microsoft.com/office/powerpoint/2010/main" val="304456394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Encourage</a:t>
            </a:r>
            <a:r>
              <a:rPr lang="tr-TR" dirty="0" smtClean="0"/>
              <a:t> </a:t>
            </a:r>
            <a:r>
              <a:rPr lang="tr-TR" dirty="0" err="1" smtClean="0"/>
              <a:t>storytelling</a:t>
            </a:r>
            <a:endParaRPr lang="tr-TR" dirty="0"/>
          </a:p>
        </p:txBody>
      </p:sp>
      <p:sp>
        <p:nvSpPr>
          <p:cNvPr id="3" name="İçerik Yer Tutucusu 2"/>
          <p:cNvSpPr>
            <a:spLocks noGrp="1"/>
          </p:cNvSpPr>
          <p:nvPr>
            <p:ph idx="1"/>
          </p:nvPr>
        </p:nvSpPr>
        <p:spPr>
          <a:xfrm>
            <a:off x="678904" y="1807080"/>
            <a:ext cx="7954962" cy="4137603"/>
          </a:xfrm>
        </p:spPr>
        <p:txBody>
          <a:bodyPr>
            <a:normAutofit/>
          </a:bodyPr>
          <a:lstStyle/>
          <a:p>
            <a:r>
              <a:rPr lang="tr-TR" sz="3200" dirty="0" err="1" smtClean="0"/>
              <a:t>Fortunately</a:t>
            </a:r>
            <a:r>
              <a:rPr lang="tr-TR" sz="3200" dirty="0" smtClean="0"/>
              <a:t>, I </a:t>
            </a:r>
            <a:r>
              <a:rPr lang="tr-TR" sz="3200" dirty="0" err="1" smtClean="0"/>
              <a:t>was</a:t>
            </a:r>
            <a:r>
              <a:rPr lang="tr-TR" sz="3200" dirty="0" smtClean="0"/>
              <a:t> </a:t>
            </a:r>
            <a:r>
              <a:rPr lang="tr-TR" sz="3200" dirty="0" err="1" smtClean="0"/>
              <a:t>able</a:t>
            </a:r>
            <a:r>
              <a:rPr lang="tr-TR" sz="3200" dirty="0" smtClean="0"/>
              <a:t> </a:t>
            </a:r>
            <a:r>
              <a:rPr lang="tr-TR" sz="3200" dirty="0" err="1" smtClean="0"/>
              <a:t>to</a:t>
            </a:r>
            <a:r>
              <a:rPr lang="tr-TR" sz="3200" dirty="0" smtClean="0"/>
              <a:t> </a:t>
            </a:r>
            <a:r>
              <a:rPr lang="tr-TR" sz="3200" dirty="0" err="1" smtClean="0"/>
              <a:t>attend</a:t>
            </a:r>
            <a:r>
              <a:rPr lang="tr-TR" sz="3200" dirty="0" smtClean="0"/>
              <a:t> </a:t>
            </a:r>
            <a:r>
              <a:rPr lang="tr-TR" sz="3200" dirty="0" err="1" smtClean="0"/>
              <a:t>the</a:t>
            </a:r>
            <a:r>
              <a:rPr lang="tr-TR" sz="3200" dirty="0" smtClean="0"/>
              <a:t> English </a:t>
            </a:r>
            <a:r>
              <a:rPr lang="tr-TR" sz="3200" dirty="0" err="1" smtClean="0"/>
              <a:t>Book</a:t>
            </a:r>
            <a:r>
              <a:rPr lang="tr-TR" sz="3200" dirty="0" smtClean="0"/>
              <a:t> in Georgia Conference </a:t>
            </a:r>
            <a:r>
              <a:rPr lang="tr-TR" sz="3200" dirty="0" err="1" smtClean="0"/>
              <a:t>today</a:t>
            </a:r>
            <a:endParaRPr lang="tr-TR" sz="3200"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48</a:t>
            </a:fld>
            <a:endParaRPr lang="tr-T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9734" y="3394364"/>
            <a:ext cx="3088409" cy="3463636"/>
          </a:xfrm>
          <a:prstGeom prst="rect">
            <a:avLst/>
          </a:prstGeom>
        </p:spPr>
      </p:pic>
    </p:spTree>
    <p:extLst>
      <p:ext uri="{BB962C8B-B14F-4D97-AF65-F5344CB8AC3E}">
        <p14:creationId xmlns:p14="http://schemas.microsoft.com/office/powerpoint/2010/main" val="25680048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sz="4000" dirty="0" err="1" smtClean="0"/>
              <a:t>Unfortunately</a:t>
            </a:r>
            <a:r>
              <a:rPr lang="tr-TR" sz="4000" dirty="0" smtClean="0"/>
              <a:t>……….</a:t>
            </a:r>
            <a:endParaRPr lang="tr-TR" sz="4000"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49</a:t>
            </a:fld>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687" y="2559526"/>
            <a:ext cx="6667500" cy="3743325"/>
          </a:xfrm>
          <a:prstGeom prst="rect">
            <a:avLst/>
          </a:prstGeom>
        </p:spPr>
      </p:pic>
    </p:spTree>
    <p:extLst>
      <p:ext uri="{BB962C8B-B14F-4D97-AF65-F5344CB8AC3E}">
        <p14:creationId xmlns:p14="http://schemas.microsoft.com/office/powerpoint/2010/main" val="188270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p:nvPr>
        </p:nvSpPr>
        <p:spPr/>
        <p:txBody>
          <a:bodyPr/>
          <a:lstStyle/>
          <a:p>
            <a:r>
              <a:rPr lang="tr-TR" smtClean="0"/>
              <a:t>Some ideas…</a:t>
            </a:r>
          </a:p>
        </p:txBody>
      </p:sp>
      <p:sp>
        <p:nvSpPr>
          <p:cNvPr id="9219" name="2 İçerik Yer Tutucusu"/>
          <p:cNvSpPr>
            <a:spLocks noGrp="1"/>
          </p:cNvSpPr>
          <p:nvPr>
            <p:ph idx="1"/>
          </p:nvPr>
        </p:nvSpPr>
        <p:spPr>
          <a:xfrm>
            <a:off x="862303" y="1600200"/>
            <a:ext cx="7954962" cy="4551363"/>
          </a:xfrm>
        </p:spPr>
        <p:txBody>
          <a:bodyPr/>
          <a:lstStyle/>
          <a:p>
            <a:r>
              <a:rPr lang="tr-TR" sz="2000" dirty="0" err="1" smtClean="0"/>
              <a:t>Something</a:t>
            </a:r>
            <a:r>
              <a:rPr lang="tr-TR" sz="2000" dirty="0" smtClean="0"/>
              <a:t> </a:t>
            </a:r>
            <a:r>
              <a:rPr lang="tr-TR" sz="2000" i="1" dirty="0" err="1" smtClean="0">
                <a:solidFill>
                  <a:schemeClr val="accent5">
                    <a:lumMod val="75000"/>
                  </a:schemeClr>
                </a:solidFill>
              </a:rPr>
              <a:t>different</a:t>
            </a:r>
            <a:r>
              <a:rPr lang="tr-TR" sz="2000" dirty="0" smtClean="0"/>
              <a:t> </a:t>
            </a:r>
            <a:r>
              <a:rPr lang="tr-TR" sz="2000" dirty="0" err="1" smtClean="0"/>
              <a:t>to</a:t>
            </a:r>
            <a:r>
              <a:rPr lang="tr-TR" sz="2000" dirty="0" smtClean="0"/>
              <a:t> </a:t>
            </a:r>
            <a:r>
              <a:rPr lang="tr-TR" sz="2000" dirty="0" err="1" smtClean="0"/>
              <a:t>each</a:t>
            </a:r>
            <a:r>
              <a:rPr lang="tr-TR" sz="2000" dirty="0" smtClean="0"/>
              <a:t> of </a:t>
            </a:r>
            <a:r>
              <a:rPr lang="tr-TR" sz="2000" dirty="0" err="1" smtClean="0"/>
              <a:t>you</a:t>
            </a:r>
            <a:r>
              <a:rPr lang="tr-TR" sz="2000" dirty="0" smtClean="0"/>
              <a:t> (</a:t>
            </a:r>
            <a:r>
              <a:rPr lang="tr-TR" sz="2000" dirty="0" err="1" smtClean="0"/>
              <a:t>we</a:t>
            </a:r>
            <a:r>
              <a:rPr lang="tr-TR" sz="2000" dirty="0" smtClean="0"/>
              <a:t> </a:t>
            </a:r>
            <a:r>
              <a:rPr lang="tr-TR" sz="2000" dirty="0" err="1" smtClean="0"/>
              <a:t>all</a:t>
            </a:r>
            <a:r>
              <a:rPr lang="tr-TR" sz="2000" dirty="0" smtClean="0"/>
              <a:t> </a:t>
            </a:r>
            <a:r>
              <a:rPr lang="tr-TR" sz="2000" dirty="0" err="1" smtClean="0"/>
              <a:t>have</a:t>
            </a:r>
            <a:r>
              <a:rPr lang="tr-TR" sz="2000" dirty="0" smtClean="0"/>
              <a:t> </a:t>
            </a:r>
            <a:r>
              <a:rPr lang="tr-TR" sz="2000" dirty="0" err="1" smtClean="0"/>
              <a:t>gender</a:t>
            </a:r>
            <a:r>
              <a:rPr lang="tr-TR" sz="2000" dirty="0" smtClean="0"/>
              <a:t>, </a:t>
            </a:r>
            <a:r>
              <a:rPr lang="tr-TR" sz="2000" dirty="0" err="1" smtClean="0"/>
              <a:t>age</a:t>
            </a:r>
            <a:r>
              <a:rPr lang="tr-TR" sz="2000" dirty="0" smtClean="0"/>
              <a:t>, </a:t>
            </a:r>
            <a:r>
              <a:rPr lang="tr-TR" sz="2000" dirty="0" err="1" smtClean="0"/>
              <a:t>cultural</a:t>
            </a:r>
            <a:r>
              <a:rPr lang="tr-TR" sz="2000" dirty="0" smtClean="0"/>
              <a:t> </a:t>
            </a:r>
            <a:r>
              <a:rPr lang="tr-TR" sz="2000" dirty="0" err="1" smtClean="0"/>
              <a:t>and</a:t>
            </a:r>
            <a:r>
              <a:rPr lang="tr-TR" sz="2000" dirty="0" smtClean="0"/>
              <a:t> </a:t>
            </a:r>
            <a:r>
              <a:rPr lang="tr-TR" sz="2000" dirty="0" err="1" smtClean="0"/>
              <a:t>social</a:t>
            </a:r>
            <a:r>
              <a:rPr lang="tr-TR" sz="2000" dirty="0" smtClean="0"/>
              <a:t> </a:t>
            </a:r>
            <a:r>
              <a:rPr lang="tr-TR" sz="2000" dirty="0" err="1" smtClean="0"/>
              <a:t>differences</a:t>
            </a:r>
            <a:r>
              <a:rPr lang="tr-TR" sz="2000" dirty="0" smtClean="0"/>
              <a:t> </a:t>
            </a:r>
            <a:r>
              <a:rPr lang="tr-TR" sz="2000" dirty="0" err="1" smtClean="0"/>
              <a:t>and</a:t>
            </a:r>
            <a:r>
              <a:rPr lang="tr-TR" sz="2000" dirty="0" smtClean="0"/>
              <a:t> </a:t>
            </a:r>
            <a:r>
              <a:rPr lang="tr-TR" sz="2000" dirty="0" err="1" smtClean="0"/>
              <a:t>the</a:t>
            </a:r>
            <a:r>
              <a:rPr lang="tr-TR" sz="2000" dirty="0" smtClean="0"/>
              <a:t> </a:t>
            </a:r>
            <a:r>
              <a:rPr lang="tr-TR" sz="2000" dirty="0" err="1" smtClean="0"/>
              <a:t>context</a:t>
            </a:r>
            <a:r>
              <a:rPr lang="tr-TR" sz="2000" dirty="0" smtClean="0"/>
              <a:t> in </a:t>
            </a:r>
            <a:r>
              <a:rPr lang="tr-TR" sz="2000" dirty="0" err="1" smtClean="0"/>
              <a:t>which</a:t>
            </a:r>
            <a:r>
              <a:rPr lang="tr-TR" sz="2000" dirty="0" smtClean="0"/>
              <a:t> </a:t>
            </a:r>
            <a:r>
              <a:rPr lang="tr-TR" sz="2000" dirty="0" err="1" smtClean="0"/>
              <a:t>we</a:t>
            </a:r>
            <a:r>
              <a:rPr lang="tr-TR" sz="2000" dirty="0" smtClean="0"/>
              <a:t> </a:t>
            </a:r>
            <a:r>
              <a:rPr lang="tr-TR" sz="2000" dirty="0" err="1" smtClean="0"/>
              <a:t>use</a:t>
            </a:r>
            <a:r>
              <a:rPr lang="tr-TR" sz="2000" dirty="0" smtClean="0"/>
              <a:t> </a:t>
            </a:r>
            <a:r>
              <a:rPr lang="tr-TR" sz="2000" dirty="0" err="1" smtClean="0"/>
              <a:t>critical</a:t>
            </a:r>
            <a:r>
              <a:rPr lang="tr-TR" sz="2000" dirty="0" smtClean="0"/>
              <a:t> </a:t>
            </a:r>
            <a:r>
              <a:rPr lang="tr-TR" sz="2000" dirty="0" err="1" smtClean="0"/>
              <a:t>thinking</a:t>
            </a:r>
            <a:r>
              <a:rPr lang="tr-TR" sz="2000" dirty="0" smtClean="0"/>
              <a:t> </a:t>
            </a:r>
            <a:r>
              <a:rPr lang="tr-TR" sz="2000" dirty="0" err="1" smtClean="0"/>
              <a:t>will</a:t>
            </a:r>
            <a:r>
              <a:rPr lang="tr-TR" sz="2000" dirty="0" smtClean="0"/>
              <a:t> be </a:t>
            </a:r>
            <a:r>
              <a:rPr lang="tr-TR" sz="2000" dirty="0" err="1" smtClean="0"/>
              <a:t>different</a:t>
            </a:r>
            <a:r>
              <a:rPr lang="tr-TR" sz="2000" dirty="0" smtClean="0"/>
              <a:t>).</a:t>
            </a:r>
          </a:p>
          <a:p>
            <a:r>
              <a:rPr lang="tr-TR" sz="2000" dirty="0" smtClean="0"/>
              <a:t>At a </a:t>
            </a:r>
            <a:r>
              <a:rPr lang="tr-TR" sz="2000" dirty="0" err="1" smtClean="0"/>
              <a:t>very</a:t>
            </a:r>
            <a:r>
              <a:rPr lang="tr-TR" sz="2000" dirty="0" smtClean="0"/>
              <a:t> </a:t>
            </a:r>
            <a:r>
              <a:rPr lang="tr-TR" sz="2000" dirty="0" err="1" smtClean="0"/>
              <a:t>basic</a:t>
            </a:r>
            <a:r>
              <a:rPr lang="tr-TR" sz="2000" dirty="0" smtClean="0"/>
              <a:t> </a:t>
            </a:r>
            <a:r>
              <a:rPr lang="tr-TR" sz="2000" dirty="0" err="1" smtClean="0"/>
              <a:t>level</a:t>
            </a:r>
            <a:r>
              <a:rPr lang="tr-TR" sz="2000" dirty="0" smtClean="0"/>
              <a:t>, it can be </a:t>
            </a:r>
            <a:r>
              <a:rPr lang="tr-TR" sz="2000" dirty="0" err="1" smtClean="0"/>
              <a:t>when</a:t>
            </a:r>
            <a:r>
              <a:rPr lang="tr-TR" sz="2000" dirty="0" smtClean="0"/>
              <a:t> </a:t>
            </a:r>
            <a:r>
              <a:rPr lang="tr-TR" sz="2000" dirty="0" err="1" smtClean="0"/>
              <a:t>you</a:t>
            </a:r>
            <a:r>
              <a:rPr lang="tr-TR" sz="2000" dirty="0" smtClean="0"/>
              <a:t> </a:t>
            </a:r>
            <a:r>
              <a:rPr lang="tr-TR" sz="2000" dirty="0" err="1" smtClean="0"/>
              <a:t>look</a:t>
            </a:r>
            <a:r>
              <a:rPr lang="tr-TR" sz="2000" dirty="0" smtClean="0"/>
              <a:t> at </a:t>
            </a:r>
            <a:r>
              <a:rPr lang="tr-TR" sz="2000" dirty="0" err="1" smtClean="0"/>
              <a:t>something</a:t>
            </a:r>
            <a:r>
              <a:rPr lang="tr-TR" sz="2000" dirty="0" smtClean="0"/>
              <a:t> in a </a:t>
            </a:r>
            <a:r>
              <a:rPr lang="tr-TR" sz="2000" dirty="0" err="1" smtClean="0"/>
              <a:t>number</a:t>
            </a:r>
            <a:r>
              <a:rPr lang="tr-TR" sz="2000" dirty="0" smtClean="0"/>
              <a:t> of </a:t>
            </a:r>
            <a:r>
              <a:rPr lang="tr-TR" sz="2000" dirty="0" err="1" smtClean="0">
                <a:solidFill>
                  <a:schemeClr val="accent5">
                    <a:lumMod val="75000"/>
                  </a:schemeClr>
                </a:solidFill>
              </a:rPr>
              <a:t>different</a:t>
            </a:r>
            <a:r>
              <a:rPr lang="tr-TR" sz="2000" dirty="0" smtClean="0">
                <a:solidFill>
                  <a:schemeClr val="accent5">
                    <a:lumMod val="75000"/>
                  </a:schemeClr>
                </a:solidFill>
              </a:rPr>
              <a:t> </a:t>
            </a:r>
            <a:r>
              <a:rPr lang="tr-TR" sz="2000" dirty="0" err="1" smtClean="0"/>
              <a:t>ways</a:t>
            </a:r>
            <a:r>
              <a:rPr lang="tr-TR" sz="2000" dirty="0" smtClean="0"/>
              <a:t> </a:t>
            </a:r>
            <a:r>
              <a:rPr lang="tr-TR" sz="2000" dirty="0" err="1" smtClean="0"/>
              <a:t>or</a:t>
            </a:r>
            <a:r>
              <a:rPr lang="tr-TR" sz="2000" dirty="0" smtClean="0"/>
              <a:t> </a:t>
            </a:r>
            <a:r>
              <a:rPr lang="tr-TR" sz="2000" dirty="0" err="1" smtClean="0"/>
              <a:t>perspectives</a:t>
            </a:r>
            <a:endParaRPr lang="tr-TR" sz="2000" dirty="0" smtClean="0"/>
          </a:p>
          <a:p>
            <a:r>
              <a:rPr lang="tr-TR" sz="2000" dirty="0" err="1" smtClean="0"/>
              <a:t>You</a:t>
            </a:r>
            <a:r>
              <a:rPr lang="tr-TR" sz="2000" dirty="0" smtClean="0"/>
              <a:t> </a:t>
            </a:r>
            <a:r>
              <a:rPr lang="tr-TR" sz="2000" dirty="0" err="1" smtClean="0"/>
              <a:t>become</a:t>
            </a:r>
            <a:r>
              <a:rPr lang="tr-TR" sz="2000" dirty="0" smtClean="0"/>
              <a:t> </a:t>
            </a:r>
            <a:r>
              <a:rPr lang="tr-TR" sz="2000" dirty="0" err="1" smtClean="0"/>
              <a:t>able</a:t>
            </a:r>
            <a:r>
              <a:rPr lang="tr-TR" sz="2000" dirty="0" smtClean="0"/>
              <a:t> </a:t>
            </a:r>
            <a:r>
              <a:rPr lang="tr-TR" sz="2000" dirty="0" err="1" smtClean="0"/>
              <a:t>to</a:t>
            </a:r>
            <a:r>
              <a:rPr lang="tr-TR" sz="2000" dirty="0" smtClean="0">
                <a:solidFill>
                  <a:schemeClr val="accent5">
                    <a:lumMod val="75000"/>
                  </a:schemeClr>
                </a:solidFill>
              </a:rPr>
              <a:t> </a:t>
            </a:r>
            <a:r>
              <a:rPr lang="tr-TR" sz="2000" dirty="0" err="1" smtClean="0">
                <a:solidFill>
                  <a:schemeClr val="accent5">
                    <a:lumMod val="75000"/>
                  </a:schemeClr>
                </a:solidFill>
              </a:rPr>
              <a:t>challenge</a:t>
            </a:r>
            <a:r>
              <a:rPr lang="tr-TR" sz="2000" dirty="0" smtClean="0">
                <a:solidFill>
                  <a:schemeClr val="accent5">
                    <a:lumMod val="75000"/>
                  </a:schemeClr>
                </a:solidFill>
              </a:rPr>
              <a:t> </a:t>
            </a:r>
            <a:r>
              <a:rPr lang="tr-TR" sz="2000" dirty="0" err="1" smtClean="0"/>
              <a:t>the</a:t>
            </a:r>
            <a:r>
              <a:rPr lang="tr-TR" sz="2000" dirty="0" smtClean="0"/>
              <a:t> </a:t>
            </a:r>
            <a:r>
              <a:rPr lang="tr-TR" sz="2000" dirty="0" err="1" smtClean="0"/>
              <a:t>arguments</a:t>
            </a:r>
            <a:r>
              <a:rPr lang="tr-TR" sz="2000" dirty="0" smtClean="0"/>
              <a:t> </a:t>
            </a:r>
            <a:r>
              <a:rPr lang="tr-TR" sz="2000" dirty="0" err="1" smtClean="0"/>
              <a:t>and</a:t>
            </a:r>
            <a:r>
              <a:rPr lang="tr-TR" sz="2000" dirty="0" smtClean="0"/>
              <a:t> </a:t>
            </a:r>
            <a:r>
              <a:rPr lang="tr-TR" sz="2000" dirty="0" err="1" smtClean="0"/>
              <a:t>assumptions</a:t>
            </a:r>
            <a:r>
              <a:rPr lang="tr-TR" sz="2000" dirty="0" smtClean="0"/>
              <a:t> of </a:t>
            </a:r>
            <a:r>
              <a:rPr lang="tr-TR" sz="2000" dirty="0" err="1" smtClean="0"/>
              <a:t>others</a:t>
            </a:r>
            <a:endParaRPr lang="tr-TR" sz="2000" dirty="0" smtClean="0"/>
          </a:p>
          <a:p>
            <a:r>
              <a:rPr lang="tr-TR" sz="2000" dirty="0" err="1" smtClean="0"/>
              <a:t>You</a:t>
            </a:r>
            <a:r>
              <a:rPr lang="tr-TR" sz="2000" dirty="0" smtClean="0"/>
              <a:t> start </a:t>
            </a:r>
            <a:r>
              <a:rPr lang="tr-TR" sz="2000" dirty="0" err="1" smtClean="0"/>
              <a:t>to</a:t>
            </a:r>
            <a:r>
              <a:rPr lang="tr-TR" sz="2000" dirty="0" smtClean="0"/>
              <a:t> </a:t>
            </a:r>
            <a:r>
              <a:rPr lang="tr-TR" sz="2000" dirty="0" err="1" smtClean="0"/>
              <a:t>consider</a:t>
            </a:r>
            <a:r>
              <a:rPr lang="tr-TR" sz="2000" dirty="0" smtClean="0"/>
              <a:t> </a:t>
            </a:r>
            <a:r>
              <a:rPr lang="tr-TR" sz="2000" dirty="0" err="1" smtClean="0">
                <a:solidFill>
                  <a:schemeClr val="accent5">
                    <a:lumMod val="75000"/>
                  </a:schemeClr>
                </a:solidFill>
              </a:rPr>
              <a:t>alternatives</a:t>
            </a:r>
            <a:r>
              <a:rPr lang="tr-TR" sz="2000" dirty="0" smtClean="0"/>
              <a:t> </a:t>
            </a:r>
            <a:r>
              <a:rPr lang="tr-TR" sz="2000" dirty="0" err="1" smtClean="0"/>
              <a:t>that</a:t>
            </a:r>
            <a:r>
              <a:rPr lang="tr-TR" sz="2000" dirty="0" smtClean="0"/>
              <a:t> </a:t>
            </a:r>
            <a:r>
              <a:rPr lang="tr-TR" sz="2000" dirty="0" err="1" smtClean="0"/>
              <a:t>may</a:t>
            </a:r>
            <a:r>
              <a:rPr lang="tr-TR" sz="2000" dirty="0" smtClean="0"/>
              <a:t> be </a:t>
            </a:r>
            <a:r>
              <a:rPr lang="tr-TR" sz="2000" dirty="0" err="1" smtClean="0"/>
              <a:t>possible</a:t>
            </a:r>
            <a:r>
              <a:rPr lang="tr-TR" sz="2000" dirty="0" smtClean="0"/>
              <a:t> </a:t>
            </a:r>
          </a:p>
          <a:p>
            <a:endParaRPr lang="tr-TR" dirty="0" smtClean="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5486" y="2050472"/>
            <a:ext cx="2543387" cy="2601191"/>
          </a:xfrm>
          <a:prstGeom prst="rect">
            <a:avLst/>
          </a:prstGeom>
        </p:spPr>
      </p:pic>
    </p:spTree>
    <p:extLst>
      <p:ext uri="{BB962C8B-B14F-4D97-AF65-F5344CB8AC3E}">
        <p14:creationId xmlns:p14="http://schemas.microsoft.com/office/powerpoint/2010/main" val="2255450809"/>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Everyone</a:t>
            </a:r>
            <a:r>
              <a:rPr lang="tr-TR" dirty="0" smtClean="0"/>
              <a:t> </a:t>
            </a:r>
            <a:r>
              <a:rPr lang="tr-TR" dirty="0" err="1" smtClean="0"/>
              <a:t>constructs</a:t>
            </a:r>
            <a:r>
              <a:rPr lang="tr-TR" dirty="0" smtClean="0"/>
              <a:t> </a:t>
            </a:r>
            <a:r>
              <a:rPr lang="tr-TR" dirty="0" err="1" smtClean="0"/>
              <a:t>different</a:t>
            </a:r>
            <a:r>
              <a:rPr lang="tr-TR" dirty="0" smtClean="0"/>
              <a:t> </a:t>
            </a:r>
            <a:r>
              <a:rPr lang="tr-TR" dirty="0" err="1" smtClean="0"/>
              <a:t>knowledge</a:t>
            </a:r>
            <a:r>
              <a:rPr lang="tr-TR" dirty="0" smtClean="0"/>
              <a:t>…</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38163" y="1600200"/>
            <a:ext cx="6824911" cy="4551363"/>
          </a:xfrm>
        </p:spPr>
      </p:pic>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50</a:t>
            </a:fld>
            <a:endParaRPr lang="tr-TR"/>
          </a:p>
        </p:txBody>
      </p:sp>
    </p:spTree>
    <p:extLst>
      <p:ext uri="{BB962C8B-B14F-4D97-AF65-F5344CB8AC3E}">
        <p14:creationId xmlns:p14="http://schemas.microsoft.com/office/powerpoint/2010/main" val="22680436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Başlık"/>
          <p:cNvSpPr>
            <a:spLocks noGrp="1"/>
          </p:cNvSpPr>
          <p:nvPr>
            <p:ph type="title"/>
          </p:nvPr>
        </p:nvSpPr>
        <p:spPr/>
        <p:txBody>
          <a:bodyPr>
            <a:normAutofit fontScale="90000"/>
          </a:bodyPr>
          <a:lstStyle/>
          <a:p>
            <a:pPr>
              <a:defRPr/>
            </a:pPr>
            <a:r>
              <a:rPr lang="tr-TR" dirty="0" err="1" smtClean="0"/>
              <a:t>And</a:t>
            </a:r>
            <a:r>
              <a:rPr lang="tr-TR" dirty="0" smtClean="0"/>
              <a:t> </a:t>
            </a:r>
            <a:r>
              <a:rPr lang="tr-TR" dirty="0" err="1" smtClean="0"/>
              <a:t>games</a:t>
            </a:r>
            <a:r>
              <a:rPr lang="tr-TR" dirty="0" smtClean="0"/>
              <a:t> </a:t>
            </a:r>
            <a:r>
              <a:rPr lang="tr-TR" dirty="0" err="1" smtClean="0"/>
              <a:t>and</a:t>
            </a:r>
            <a:r>
              <a:rPr lang="tr-TR" dirty="0" smtClean="0"/>
              <a:t> </a:t>
            </a:r>
            <a:r>
              <a:rPr lang="tr-TR" dirty="0" err="1" smtClean="0"/>
              <a:t>puzzles</a:t>
            </a:r>
            <a:r>
              <a:rPr lang="tr-TR" dirty="0" smtClean="0"/>
              <a:t> can </a:t>
            </a:r>
            <a:r>
              <a:rPr lang="tr-TR" dirty="0" err="1" smtClean="0"/>
              <a:t>encourage</a:t>
            </a:r>
            <a:r>
              <a:rPr lang="tr-TR" dirty="0" smtClean="0"/>
              <a:t> problem </a:t>
            </a:r>
            <a:r>
              <a:rPr lang="tr-TR" dirty="0" err="1" smtClean="0"/>
              <a:t>solving</a:t>
            </a:r>
            <a:endParaRPr lang="tr-TR" dirty="0" smtClean="0"/>
          </a:p>
        </p:txBody>
      </p:sp>
      <p:sp>
        <p:nvSpPr>
          <p:cNvPr id="29699" name="2 İçerik Yer Tutucusu"/>
          <p:cNvSpPr>
            <a:spLocks noGrp="1"/>
          </p:cNvSpPr>
          <p:nvPr>
            <p:ph idx="1"/>
          </p:nvPr>
        </p:nvSpPr>
        <p:spPr/>
        <p:txBody>
          <a:bodyPr>
            <a:normAutofit/>
          </a:bodyPr>
          <a:lstStyle/>
          <a:p>
            <a:r>
              <a:rPr lang="en-US" sz="1600" dirty="0" smtClean="0"/>
              <a:t>Offer games to students. </a:t>
            </a:r>
            <a:endParaRPr lang="tr-TR" sz="1600" dirty="0" smtClean="0"/>
          </a:p>
          <a:p>
            <a:r>
              <a:rPr lang="en-US" sz="1600" dirty="0" smtClean="0"/>
              <a:t>Remember the games we played as children? Monopoly</a:t>
            </a:r>
            <a:r>
              <a:rPr lang="tr-TR" sz="1600" dirty="0" smtClean="0"/>
              <a:t>, Connect </a:t>
            </a:r>
            <a:r>
              <a:rPr lang="tr-TR" sz="1600" dirty="0" err="1" smtClean="0"/>
              <a:t>Four</a:t>
            </a:r>
            <a:r>
              <a:rPr lang="tr-TR" sz="1600" dirty="0" smtClean="0"/>
              <a:t> </a:t>
            </a:r>
            <a:r>
              <a:rPr lang="tr-TR" sz="1600" dirty="0" err="1" smtClean="0"/>
              <a:t>and</a:t>
            </a:r>
            <a:r>
              <a:rPr lang="tr-TR" sz="1600" dirty="0" smtClean="0"/>
              <a:t> </a:t>
            </a:r>
            <a:r>
              <a:rPr lang="tr-TR" sz="1600" dirty="0" err="1" smtClean="0"/>
              <a:t>Scrabble</a:t>
            </a:r>
            <a:r>
              <a:rPr lang="tr-TR" sz="1600" dirty="0" smtClean="0"/>
              <a:t> </a:t>
            </a:r>
            <a:r>
              <a:rPr lang="en-US" sz="1600" dirty="0" smtClean="0"/>
              <a:t>all taught/reinforced age-appropriate skills. </a:t>
            </a:r>
            <a:endParaRPr lang="tr-TR" sz="1600" dirty="0" smtClean="0"/>
          </a:p>
          <a:p>
            <a:r>
              <a:rPr lang="en-US" sz="1600" dirty="0" smtClean="0"/>
              <a:t>Small groups can gather at a computer to play online, or with individual software programs for enrichment or as a planned skills lesson. </a:t>
            </a:r>
            <a:endParaRPr lang="tr-TR" sz="1600" dirty="0" smtClean="0"/>
          </a:p>
          <a:p>
            <a:r>
              <a:rPr lang="en-US" sz="1600" dirty="0" smtClean="0"/>
              <a:t>Simulations and games motivate students in unique ways.</a:t>
            </a:r>
            <a:endParaRPr lang="tr-TR" sz="1600" dirty="0" smtClean="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7671" y="3797809"/>
            <a:ext cx="2425767" cy="2055735"/>
          </a:xfrm>
          <a:prstGeom prst="rect">
            <a:avLst/>
          </a:prstGeom>
        </p:spPr>
      </p:pic>
    </p:spTree>
    <p:extLst>
      <p:ext uri="{BB962C8B-B14F-4D97-AF65-F5344CB8AC3E}">
        <p14:creationId xmlns:p14="http://schemas.microsoft.com/office/powerpoint/2010/main" val="2614445958"/>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52</a:t>
            </a:fld>
            <a:endParaRPr lang="tr-TR"/>
          </a:p>
        </p:txBody>
      </p:sp>
      <p:pic>
        <p:nvPicPr>
          <p:cNvPr id="2050" name="Picture 2" descr="Elephant Leg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6721" y="1600200"/>
            <a:ext cx="4987795" cy="455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6355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53</a:t>
            </a:fld>
            <a:endParaRPr lang="tr-TR"/>
          </a:p>
        </p:txBody>
      </p:sp>
      <p:pic>
        <p:nvPicPr>
          <p:cNvPr id="4098" name="Picture 2" descr="The Anim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3974" y="2395826"/>
            <a:ext cx="5026025" cy="3395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2903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54</a:t>
            </a:fld>
            <a:endParaRPr lang="tr-TR"/>
          </a:p>
        </p:txBody>
      </p:sp>
      <p:pic>
        <p:nvPicPr>
          <p:cNvPr id="3074" name="Picture 2" descr="The Box and the Sphe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7127" y="1803759"/>
            <a:ext cx="5943600" cy="4001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896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Başlık"/>
          <p:cNvSpPr>
            <a:spLocks noGrp="1"/>
          </p:cNvSpPr>
          <p:nvPr>
            <p:ph type="title"/>
          </p:nvPr>
        </p:nvSpPr>
        <p:spPr/>
        <p:txBody>
          <a:bodyPr/>
          <a:lstStyle/>
          <a:p>
            <a:r>
              <a:rPr lang="tr-TR" smtClean="0"/>
              <a:t>Also…</a:t>
            </a:r>
          </a:p>
        </p:txBody>
      </p:sp>
      <p:sp>
        <p:nvSpPr>
          <p:cNvPr id="30723" name="2 İçerik Yer Tutucusu"/>
          <p:cNvSpPr>
            <a:spLocks noGrp="1"/>
          </p:cNvSpPr>
          <p:nvPr>
            <p:ph idx="1"/>
          </p:nvPr>
        </p:nvSpPr>
        <p:spPr/>
        <p:txBody>
          <a:bodyPr/>
          <a:lstStyle/>
          <a:p>
            <a:r>
              <a:rPr lang="en-US" dirty="0" smtClean="0">
                <a:solidFill>
                  <a:schemeClr val="accent5">
                    <a:lumMod val="75000"/>
                  </a:schemeClr>
                </a:solidFill>
              </a:rPr>
              <a:t>Optical illusions, brain teasers, and online simulations </a:t>
            </a:r>
            <a:r>
              <a:rPr lang="en-US" dirty="0" smtClean="0"/>
              <a:t>all offer opportunities to develop critical thinking skills. </a:t>
            </a:r>
            <a:endParaRPr lang="en-US" b="1" dirty="0" smtClean="0"/>
          </a:p>
          <a:p>
            <a:r>
              <a:rPr lang="en-US" dirty="0" smtClean="0"/>
              <a:t>Provide a broad range of </a:t>
            </a:r>
            <a:r>
              <a:rPr lang="en-US" dirty="0" smtClean="0">
                <a:solidFill>
                  <a:schemeClr val="accent5">
                    <a:lumMod val="75000"/>
                  </a:schemeClr>
                </a:solidFill>
              </a:rPr>
              <a:t>experiences, images, and conceptualizations</a:t>
            </a:r>
            <a:r>
              <a:rPr lang="en-US" dirty="0" smtClean="0"/>
              <a:t> via real and virtual instances. </a:t>
            </a:r>
          </a:p>
          <a:p>
            <a:r>
              <a:rPr lang="en-US" dirty="0" smtClean="0"/>
              <a:t>Actual experience can be hard to obtain. In today's technological age, virtual experiences are easily obtainable from movies, educational videos, photos and books on all kinds of topics. Art and music foster critical thinking. </a:t>
            </a:r>
            <a:endParaRPr lang="tr-TR" dirty="0" smtClean="0"/>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1" y="3288792"/>
            <a:ext cx="2743200" cy="3569208"/>
          </a:xfrm>
          <a:prstGeom prst="rect">
            <a:avLst/>
          </a:prstGeom>
        </p:spPr>
      </p:pic>
    </p:spTree>
    <p:extLst>
      <p:ext uri="{BB962C8B-B14F-4D97-AF65-F5344CB8AC3E}">
        <p14:creationId xmlns:p14="http://schemas.microsoft.com/office/powerpoint/2010/main" val="2627975873"/>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Try</a:t>
            </a:r>
            <a:r>
              <a:rPr lang="tr-TR" dirty="0" smtClean="0"/>
              <a:t> not </a:t>
            </a:r>
            <a:r>
              <a:rPr lang="tr-TR" dirty="0" err="1" smtClean="0"/>
              <a:t>to</a:t>
            </a:r>
            <a:r>
              <a:rPr lang="tr-TR" dirty="0" smtClean="0"/>
              <a:t>……</a:t>
            </a:r>
            <a:endParaRPr lang="tr-TR" dirty="0"/>
          </a:p>
        </p:txBody>
      </p:sp>
      <p:pic>
        <p:nvPicPr>
          <p:cNvPr id="8" name="İçerik Yer Tutucus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81038" y="1600200"/>
            <a:ext cx="3539162" cy="4551363"/>
          </a:xfrm>
        </p:spPr>
      </p:pic>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56</a:t>
            </a:fld>
            <a:endParaRPr lang="tr-TR"/>
          </a:p>
        </p:txBody>
      </p:sp>
    </p:spTree>
    <p:extLst>
      <p:ext uri="{BB962C8B-B14F-4D97-AF65-F5344CB8AC3E}">
        <p14:creationId xmlns:p14="http://schemas.microsoft.com/office/powerpoint/2010/main" val="18543751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Başlık"/>
          <p:cNvSpPr>
            <a:spLocks noGrp="1"/>
          </p:cNvSpPr>
          <p:nvPr>
            <p:ph type="title"/>
          </p:nvPr>
        </p:nvSpPr>
        <p:spPr/>
        <p:txBody>
          <a:bodyPr>
            <a:normAutofit fontScale="90000"/>
          </a:bodyPr>
          <a:lstStyle/>
          <a:p>
            <a:pPr>
              <a:defRPr/>
            </a:pPr>
            <a:r>
              <a:rPr lang="tr-TR" smtClean="0"/>
              <a:t>Useful Websites/books for encouraging Critical Thinking</a:t>
            </a:r>
          </a:p>
        </p:txBody>
      </p:sp>
      <p:sp>
        <p:nvSpPr>
          <p:cNvPr id="34819" name="2 İçerik Yer Tutucusu"/>
          <p:cNvSpPr>
            <a:spLocks noGrp="1"/>
          </p:cNvSpPr>
          <p:nvPr>
            <p:ph idx="1"/>
          </p:nvPr>
        </p:nvSpPr>
        <p:spPr>
          <a:xfrm>
            <a:off x="748508" y="1658938"/>
            <a:ext cx="8370887" cy="3960812"/>
          </a:xfrm>
        </p:spPr>
        <p:txBody>
          <a:bodyPr>
            <a:normAutofit fontScale="85000" lnSpcReduction="20000"/>
          </a:bodyPr>
          <a:lstStyle/>
          <a:p>
            <a:pPr marL="274320" indent="-274320">
              <a:buClr>
                <a:schemeClr val="accent3"/>
              </a:buClr>
              <a:buFont typeface="Wingdings 2"/>
              <a:buChar char=""/>
              <a:defRPr/>
            </a:pPr>
            <a:r>
              <a:rPr lang="tr-TR" sz="2000">
                <a:hlinkClick r:id="rId2"/>
              </a:rPr>
              <a:t>www.criticalthinking.org</a:t>
            </a:r>
            <a:r>
              <a:rPr lang="tr-TR" sz="2000"/>
              <a:t> Resources in Turkish/English for children </a:t>
            </a:r>
          </a:p>
          <a:p>
            <a:pPr marL="274320" indent="-274320">
              <a:buClr>
                <a:schemeClr val="accent3"/>
              </a:buClr>
              <a:buFont typeface="Wingdings 2"/>
              <a:buChar char=""/>
              <a:defRPr/>
            </a:pPr>
            <a:r>
              <a:rPr lang="en-US" sz="2000">
                <a:solidFill>
                  <a:srgbClr val="7030A0"/>
                </a:solidFill>
                <a:hlinkClick r:id="rId3"/>
              </a:rPr>
              <a:t>www.teach-nology.com</a:t>
            </a:r>
            <a:r>
              <a:rPr lang="tr-TR" sz="2000">
                <a:solidFill>
                  <a:srgbClr val="7030A0"/>
                </a:solidFill>
              </a:rPr>
              <a:t> </a:t>
            </a:r>
            <a:r>
              <a:rPr lang="tr-TR" sz="2000">
                <a:solidFill>
                  <a:srgbClr val="002060"/>
                </a:solidFill>
              </a:rPr>
              <a:t>(lots of free worksheets)</a:t>
            </a:r>
          </a:p>
          <a:p>
            <a:pPr marL="274320" indent="-274320">
              <a:buClr>
                <a:schemeClr val="accent3"/>
              </a:buClr>
              <a:buFont typeface="Wingdings 2"/>
              <a:buChar char=""/>
              <a:defRPr/>
            </a:pPr>
            <a:r>
              <a:rPr lang="tr-TR" sz="2000">
                <a:solidFill>
                  <a:srgbClr val="7030A0"/>
                </a:solidFill>
                <a:hlinkClick r:id="rId4"/>
              </a:rPr>
              <a:t>http://kids.mysterynet.com/</a:t>
            </a:r>
            <a:r>
              <a:rPr lang="tr-TR" sz="2000">
                <a:solidFill>
                  <a:srgbClr val="7030A0"/>
                </a:solidFill>
              </a:rPr>
              <a:t> </a:t>
            </a:r>
            <a:r>
              <a:rPr lang="tr-TR" sz="2000">
                <a:solidFill>
                  <a:srgbClr val="002060"/>
                </a:solidFill>
              </a:rPr>
              <a:t>(excellent mysteries to challenge children)</a:t>
            </a:r>
          </a:p>
          <a:p>
            <a:pPr marL="274320" indent="-274320">
              <a:buClr>
                <a:schemeClr val="accent3"/>
              </a:buClr>
              <a:buFont typeface="Wingdings 2"/>
              <a:buChar char=""/>
              <a:defRPr/>
            </a:pPr>
            <a:r>
              <a:rPr lang="tr-TR" sz="2000">
                <a:solidFill>
                  <a:srgbClr val="7030A0"/>
                </a:solidFill>
                <a:hlinkClick r:id="rId5"/>
              </a:rPr>
              <a:t>http://www.braingle.com/</a:t>
            </a:r>
            <a:r>
              <a:rPr lang="tr-TR" sz="2000">
                <a:solidFill>
                  <a:srgbClr val="7030A0"/>
                </a:solidFill>
              </a:rPr>
              <a:t> </a:t>
            </a:r>
            <a:r>
              <a:rPr lang="tr-TR" sz="2000">
                <a:solidFill>
                  <a:srgbClr val="002060"/>
                </a:solidFill>
              </a:rPr>
              <a:t>(more difficult puzzles/brain teasers for older children)</a:t>
            </a:r>
          </a:p>
          <a:p>
            <a:pPr marL="274320" indent="-274320">
              <a:buClr>
                <a:schemeClr val="accent3"/>
              </a:buClr>
              <a:buFont typeface="Wingdings 2"/>
              <a:buChar char=""/>
              <a:defRPr/>
            </a:pPr>
            <a:r>
              <a:rPr lang="en-US" sz="2000"/>
              <a:t>Elder, Linda (2001). The Miniature Guide to Critical Thinking for Children. The Foundation for</a:t>
            </a:r>
          </a:p>
          <a:p>
            <a:pPr marL="274320" indent="-274320">
              <a:buClr>
                <a:schemeClr val="accent3"/>
              </a:buClr>
              <a:buFont typeface="Wingdings 2"/>
              <a:buChar char=""/>
              <a:defRPr/>
            </a:pPr>
            <a:r>
              <a:rPr lang="tr-TR" sz="2000"/>
              <a:t>Critical Thinking.</a:t>
            </a:r>
          </a:p>
          <a:p>
            <a:pPr marL="274320" indent="-274320">
              <a:buClr>
                <a:schemeClr val="accent3"/>
              </a:buClr>
              <a:buFont typeface="Wingdings 2"/>
              <a:buChar char=""/>
              <a:defRPr/>
            </a:pPr>
            <a:r>
              <a:rPr lang="en-US" sz="2000"/>
              <a:t>Elder, Linda (2002). Teacher’s Manual for The Miniature Guide to Critical Thinking for Children.</a:t>
            </a:r>
          </a:p>
          <a:p>
            <a:pPr marL="274320" indent="-274320">
              <a:buClr>
                <a:schemeClr val="accent3"/>
              </a:buClr>
              <a:buFont typeface="Wingdings 2"/>
              <a:buChar char=""/>
              <a:defRPr/>
            </a:pPr>
            <a:r>
              <a:rPr lang="en-US" sz="2000"/>
              <a:t>The Foundation f</a:t>
            </a:r>
            <a:r>
              <a:rPr lang="tr-TR" sz="2000"/>
              <a:t>or</a:t>
            </a:r>
            <a:r>
              <a:rPr lang="en-US" sz="2000"/>
              <a:t> Critical Thinking.</a:t>
            </a:r>
            <a:endParaRPr lang="tr-TR" sz="2000">
              <a:solidFill>
                <a:srgbClr val="002060"/>
              </a:solidFill>
            </a:endParaRPr>
          </a:p>
          <a:p>
            <a:pPr marL="274320" indent="-274320">
              <a:buClr>
                <a:schemeClr val="accent3"/>
              </a:buClr>
              <a:buFont typeface="Wingdings 2"/>
              <a:buChar char=""/>
              <a:defRPr/>
            </a:pPr>
            <a:endParaRPr lang="en-US" sz="2200">
              <a:solidFill>
                <a:srgbClr val="7030A0"/>
              </a:solidFill>
            </a:endParaRPr>
          </a:p>
          <a:p>
            <a:pPr marL="274320" indent="-274320">
              <a:buClr>
                <a:schemeClr val="accent3"/>
              </a:buClr>
              <a:buFont typeface="Wingdings 2"/>
              <a:buChar char=""/>
              <a:defRPr/>
            </a:pPr>
            <a:endParaRPr lang="tr-TR" smtClean="0"/>
          </a:p>
          <a:p>
            <a:pPr marL="274320" indent="-274320">
              <a:buClr>
                <a:schemeClr val="accent3"/>
              </a:buClr>
              <a:buFont typeface="Wingdings 2"/>
              <a:buChar char=""/>
              <a:defRPr/>
            </a:pPr>
            <a:endParaRPr lang="tr-TR" smtClean="0"/>
          </a:p>
        </p:txBody>
      </p:sp>
    </p:spTree>
    <p:extLst>
      <p:ext uri="{BB962C8B-B14F-4D97-AF65-F5344CB8AC3E}">
        <p14:creationId xmlns:p14="http://schemas.microsoft.com/office/powerpoint/2010/main" val="2966086078"/>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Başlık"/>
          <p:cNvSpPr>
            <a:spLocks noGrp="1"/>
          </p:cNvSpPr>
          <p:nvPr>
            <p:ph type="title"/>
          </p:nvPr>
        </p:nvSpPr>
        <p:spPr/>
        <p:txBody>
          <a:bodyPr/>
          <a:lstStyle/>
          <a:p>
            <a:r>
              <a:rPr lang="tr-TR" smtClean="0"/>
              <a:t>Thank you for listening…</a:t>
            </a:r>
          </a:p>
        </p:txBody>
      </p:sp>
      <p:pic>
        <p:nvPicPr>
          <p:cNvPr id="37891" name="Picture 5" descr="C:\Users\User\AppData\Local\Microsoft\Windows\Temporary Internet Files\Content.IE5\3LL1VYYN\MP900438753[1].jpg"/>
          <p:cNvPicPr>
            <a:picLocks noGrp="1" noChangeAspect="1" noChangeArrowheads="1"/>
          </p:cNvPicPr>
          <p:nvPr>
            <p:ph idx="1"/>
          </p:nvPr>
        </p:nvPicPr>
        <p:blipFill>
          <a:blip r:embed="rId2" cstate="print"/>
          <a:srcRect/>
          <a:stretch>
            <a:fillRect/>
          </a:stretch>
        </p:blipFill>
        <p:spPr>
          <a:xfrm>
            <a:off x="3617119" y="2149476"/>
            <a:ext cx="2667000" cy="3960813"/>
          </a:xfrm>
          <a:noFill/>
        </p:spPr>
      </p:pic>
    </p:spTree>
    <p:extLst>
      <p:ext uri="{BB962C8B-B14F-4D97-AF65-F5344CB8AC3E}">
        <p14:creationId xmlns:p14="http://schemas.microsoft.com/office/powerpoint/2010/main" val="3862203967"/>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endParaRPr lang="en-GB" dirty="0"/>
          </a:p>
        </p:txBody>
      </p:sp>
      <p:sp>
        <p:nvSpPr>
          <p:cNvPr id="8" name="Text Placeholder 7"/>
          <p:cNvSpPr>
            <a:spLocks noGrp="1"/>
          </p:cNvSpPr>
          <p:nvPr>
            <p:ph type="body" sz="quarter" idx="14"/>
          </p:nvPr>
        </p:nvSpPr>
        <p:spPr/>
        <p:txBody>
          <a:bodyPr/>
          <a:lstStyle/>
          <a:p>
            <a:pPr lvl="0"/>
            <a:r>
              <a:rPr lang="tr-TR" dirty="0" smtClean="0"/>
              <a:t>soskay@Superonline.com</a:t>
            </a:r>
            <a:endParaRPr lang="en-US" dirty="0"/>
          </a:p>
        </p:txBody>
      </p:sp>
      <p:sp>
        <p:nvSpPr>
          <p:cNvPr id="9" name="Text Placeholder 8"/>
          <p:cNvSpPr>
            <a:spLocks noGrp="1"/>
          </p:cNvSpPr>
          <p:nvPr>
            <p:ph type="body" sz="quarter" idx="15"/>
          </p:nvPr>
        </p:nvSpPr>
        <p:spPr/>
        <p:txBody>
          <a:bodyPr/>
          <a:lstStyle/>
          <a:p>
            <a:r>
              <a:rPr lang="tr-TR" dirty="0" smtClean="0"/>
              <a:t>Sarah Oskay</a:t>
            </a:r>
            <a:endParaRPr lang="en-GB" dirty="0"/>
          </a:p>
        </p:txBody>
      </p:sp>
      <p:sp>
        <p:nvSpPr>
          <p:cNvPr id="5" name="Round Diagonal Corner Rectangle 4"/>
          <p:cNvSpPr/>
          <p:nvPr/>
        </p:nvSpPr>
        <p:spPr>
          <a:xfrm>
            <a:off x="10056586" y="11430"/>
            <a:ext cx="3253014" cy="1280160"/>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BACK PAGE</a:t>
            </a:r>
          </a:p>
          <a:p>
            <a:pPr>
              <a:spcAft>
                <a:spcPts val="600"/>
              </a:spcAft>
            </a:pPr>
            <a:r>
              <a:rPr lang="en-GB" sz="1050" dirty="0" smtClean="0"/>
              <a:t>Please add the Macmillan Education logo and any additional logos to the logo strip at the bottom of this page as required. </a:t>
            </a:r>
          </a:p>
          <a:p>
            <a:pPr>
              <a:spcAft>
                <a:spcPts val="600"/>
              </a:spcAft>
            </a:pPr>
            <a:endParaRPr lang="en-GB" sz="1050" dirty="0"/>
          </a:p>
        </p:txBody>
      </p:sp>
      <p:pic>
        <p:nvPicPr>
          <p:cNvPr id="6" name="Picture 5"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spTree>
    <p:extLst>
      <p:ext uri="{BB962C8B-B14F-4D97-AF65-F5344CB8AC3E}">
        <p14:creationId xmlns:p14="http://schemas.microsoft.com/office/powerpoint/2010/main" val="2902131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Başlık"/>
          <p:cNvSpPr>
            <a:spLocks noGrp="1"/>
          </p:cNvSpPr>
          <p:nvPr>
            <p:ph type="title"/>
          </p:nvPr>
        </p:nvSpPr>
        <p:spPr/>
        <p:txBody>
          <a:bodyPr/>
          <a:lstStyle/>
          <a:p>
            <a:r>
              <a:rPr lang="tr-TR" smtClean="0"/>
              <a:t>What is the issue?</a:t>
            </a:r>
          </a:p>
        </p:txBody>
      </p:sp>
      <p:sp>
        <p:nvSpPr>
          <p:cNvPr id="10243" name="2 İçerik Yer Tutucusu"/>
          <p:cNvSpPr>
            <a:spLocks noGrp="1"/>
          </p:cNvSpPr>
          <p:nvPr>
            <p:ph idx="1"/>
          </p:nvPr>
        </p:nvSpPr>
        <p:spPr/>
        <p:txBody>
          <a:bodyPr/>
          <a:lstStyle/>
          <a:p>
            <a:r>
              <a:rPr lang="en-US" dirty="0" smtClean="0"/>
              <a:t>Linda Elder addressed the concept of applying critical thinking to young children in </a:t>
            </a:r>
            <a:r>
              <a:rPr lang="en-US" i="1" dirty="0" smtClean="0"/>
              <a:t>The Miniature</a:t>
            </a:r>
            <a:r>
              <a:rPr lang="tr-TR" i="1" dirty="0" smtClean="0"/>
              <a:t> </a:t>
            </a:r>
            <a:r>
              <a:rPr lang="en-US" i="1" dirty="0" smtClean="0"/>
              <a:t>Guide to Critical Thinking for Children. In the teacher’s manual for the guide, she says,</a:t>
            </a:r>
          </a:p>
          <a:p>
            <a:r>
              <a:rPr lang="en-US" dirty="0" smtClean="0">
                <a:solidFill>
                  <a:schemeClr val="accent5">
                    <a:lumMod val="75000"/>
                  </a:schemeClr>
                </a:solidFill>
              </a:rPr>
              <a:t>“Children’s minds are a precious resource. Yet, too often, inquiring minds (Ask me! Ask me! Ask</a:t>
            </a:r>
            <a:r>
              <a:rPr lang="tr-TR" dirty="0" smtClean="0">
                <a:solidFill>
                  <a:schemeClr val="accent5">
                    <a:lumMod val="75000"/>
                  </a:schemeClr>
                </a:solidFill>
              </a:rPr>
              <a:t> </a:t>
            </a:r>
            <a:r>
              <a:rPr lang="en-US" dirty="0" smtClean="0">
                <a:solidFill>
                  <a:schemeClr val="accent5">
                    <a:lumMod val="75000"/>
                  </a:schemeClr>
                </a:solidFill>
              </a:rPr>
              <a:t>me!) are transformed by 4th or 5th grade into passive, non-questioning minds (Why are you</a:t>
            </a:r>
            <a:r>
              <a:rPr lang="tr-TR" dirty="0" smtClean="0">
                <a:solidFill>
                  <a:schemeClr val="accent5">
                    <a:lumMod val="75000"/>
                  </a:schemeClr>
                </a:solidFill>
              </a:rPr>
              <a:t> </a:t>
            </a:r>
            <a:r>
              <a:rPr lang="en-US" dirty="0" smtClean="0">
                <a:solidFill>
                  <a:schemeClr val="accent5">
                    <a:lumMod val="75000"/>
                  </a:schemeClr>
                </a:solidFill>
              </a:rPr>
              <a:t>asking me? Is this going to be on the test?).”</a:t>
            </a:r>
            <a:endParaRPr lang="tr-TR" dirty="0" smtClean="0">
              <a:solidFill>
                <a:schemeClr val="accent5">
                  <a:lumMod val="75000"/>
                </a:schemeClr>
              </a:solidFill>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0619" y="4425949"/>
            <a:ext cx="4553085" cy="2561110"/>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091" y="3407846"/>
            <a:ext cx="4278674" cy="3161465"/>
          </a:xfrm>
          <a:prstGeom prst="rect">
            <a:avLst/>
          </a:prstGeom>
        </p:spPr>
      </p:pic>
    </p:spTree>
    <p:extLst>
      <p:ext uri="{BB962C8B-B14F-4D97-AF65-F5344CB8AC3E}">
        <p14:creationId xmlns:p14="http://schemas.microsoft.com/office/powerpoint/2010/main" val="309634769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lstStyle/>
          <a:p>
            <a:r>
              <a:rPr lang="tr-TR" smtClean="0"/>
              <a:t>When does learning start?</a:t>
            </a:r>
          </a:p>
        </p:txBody>
      </p:sp>
      <p:sp>
        <p:nvSpPr>
          <p:cNvPr id="11267" name="2 İçerik Yer Tutucusu"/>
          <p:cNvSpPr>
            <a:spLocks noGrp="1"/>
          </p:cNvSpPr>
          <p:nvPr>
            <p:ph idx="1"/>
          </p:nvPr>
        </p:nvSpPr>
        <p:spPr/>
        <p:txBody>
          <a:bodyPr/>
          <a:lstStyle/>
          <a:p>
            <a:r>
              <a:rPr lang="en-US" dirty="0" smtClean="0"/>
              <a:t>Children begin </a:t>
            </a:r>
            <a:r>
              <a:rPr lang="en-US" i="1" dirty="0" smtClean="0">
                <a:solidFill>
                  <a:schemeClr val="accent6">
                    <a:lumMod val="50000"/>
                  </a:schemeClr>
                </a:solidFill>
              </a:rPr>
              <a:t>thinking and learning </a:t>
            </a:r>
            <a:r>
              <a:rPr lang="en-US" dirty="0" smtClean="0"/>
              <a:t>as soon as they</a:t>
            </a:r>
            <a:r>
              <a:rPr lang="tr-TR" dirty="0" smtClean="0"/>
              <a:t> </a:t>
            </a:r>
            <a:r>
              <a:rPr lang="en-US" dirty="0" smtClean="0"/>
              <a:t>enter the world (and possibly even before that point). </a:t>
            </a:r>
            <a:endParaRPr lang="tr-TR" dirty="0" smtClean="0"/>
          </a:p>
          <a:p>
            <a:r>
              <a:rPr lang="en-US" i="1" dirty="0" smtClean="0">
                <a:solidFill>
                  <a:schemeClr val="accent6">
                    <a:lumMod val="50000"/>
                  </a:schemeClr>
                </a:solidFill>
              </a:rPr>
              <a:t>Everything</a:t>
            </a:r>
            <a:r>
              <a:rPr lang="en-US" dirty="0" smtClean="0"/>
              <a:t> we teach young children becomes</a:t>
            </a:r>
            <a:r>
              <a:rPr lang="tr-TR" dirty="0" smtClean="0"/>
              <a:t> </a:t>
            </a:r>
            <a:r>
              <a:rPr lang="en-US" dirty="0" smtClean="0"/>
              <a:t>internalized, and as they learn, they model us, the educators, parents, and other adults in their</a:t>
            </a:r>
            <a:r>
              <a:rPr lang="tr-TR" dirty="0" smtClean="0"/>
              <a:t> </a:t>
            </a:r>
            <a:r>
              <a:rPr lang="tr-TR" dirty="0" err="1" smtClean="0"/>
              <a:t>lives</a:t>
            </a:r>
            <a:r>
              <a:rPr lang="tr-TR" dirty="0" smtClean="0"/>
              <a:t>.</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9109" y="3030736"/>
            <a:ext cx="5103019" cy="3827264"/>
          </a:xfrm>
          <a:prstGeom prst="rect">
            <a:avLst/>
          </a:prstGeom>
        </p:spPr>
      </p:pic>
    </p:spTree>
    <p:extLst>
      <p:ext uri="{BB962C8B-B14F-4D97-AF65-F5344CB8AC3E}">
        <p14:creationId xmlns:p14="http://schemas.microsoft.com/office/powerpoint/2010/main" val="159524219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a:t>
            </a:r>
            <a:r>
              <a:rPr lang="tr-TR" dirty="0" err="1" smtClean="0"/>
              <a:t>exactly</a:t>
            </a:r>
            <a:r>
              <a:rPr lang="tr-TR" dirty="0" smtClean="0"/>
              <a:t> is CLIL?</a:t>
            </a:r>
            <a:endParaRPr lang="tr-TR"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8</a:t>
            </a:fld>
            <a:endParaRPr lang="tr-TR"/>
          </a:p>
        </p:txBody>
      </p:sp>
      <p:pic>
        <p:nvPicPr>
          <p:cNvPr id="1026" name="Picture 2" descr="CLIL word cloud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8799" y="1882558"/>
            <a:ext cx="6446333" cy="4019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740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First </a:t>
            </a:r>
            <a:r>
              <a:rPr lang="tr-TR" dirty="0" err="1" smtClean="0"/>
              <a:t>thoughts</a:t>
            </a:r>
            <a:r>
              <a:rPr lang="tr-TR" dirty="0" smtClean="0"/>
              <a:t> of a </a:t>
            </a:r>
            <a:r>
              <a:rPr lang="tr-TR" dirty="0" err="1" smtClean="0"/>
              <a:t>definition</a:t>
            </a:r>
            <a:r>
              <a:rPr lang="tr-TR" dirty="0" smtClean="0"/>
              <a:t>? </a:t>
            </a:r>
            <a:r>
              <a:rPr lang="tr-TR" dirty="0" err="1" smtClean="0"/>
              <a:t>Agree</a:t>
            </a:r>
            <a:r>
              <a:rPr lang="tr-TR" dirty="0"/>
              <a:t>?</a:t>
            </a:r>
          </a:p>
        </p:txBody>
      </p:sp>
      <p:sp>
        <p:nvSpPr>
          <p:cNvPr id="3" name="İçerik Yer Tutucusu 2"/>
          <p:cNvSpPr>
            <a:spLocks noGrp="1"/>
          </p:cNvSpPr>
          <p:nvPr>
            <p:ph idx="1"/>
          </p:nvPr>
        </p:nvSpPr>
        <p:spPr/>
        <p:txBody>
          <a:bodyPr/>
          <a:lstStyle/>
          <a:p>
            <a:endParaRPr lang="tr-TR" dirty="0" smtClean="0"/>
          </a:p>
          <a:p>
            <a:r>
              <a:rPr lang="en-US" sz="3600" b="0" i="1" dirty="0"/>
              <a:t>CLIL </a:t>
            </a:r>
            <a:r>
              <a:rPr lang="tr-TR" sz="3600" b="0" i="1" dirty="0" smtClean="0"/>
              <a:t>= </a:t>
            </a:r>
            <a:r>
              <a:rPr lang="en-US" sz="3600" b="0" i="1" dirty="0" smtClean="0"/>
              <a:t>Content </a:t>
            </a:r>
            <a:r>
              <a:rPr lang="en-US" sz="3600" b="0" i="1" dirty="0"/>
              <a:t>and Language Integrated Learning and refers to teaching subjects such as science, history and geography to students through a foreign language</a:t>
            </a:r>
            <a:endParaRPr lang="tr-TR" sz="3600" i="1" dirty="0"/>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29AD62-6D61-42BC-863B-7C606C253D41}" type="slidenum">
              <a:rPr lang="tr-TR" smtClean="0"/>
              <a:pPr/>
              <a:t>9</a:t>
            </a:fld>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5077" y="4302678"/>
            <a:ext cx="2076161" cy="2151462"/>
          </a:xfrm>
          <a:prstGeom prst="rect">
            <a:avLst/>
          </a:prstGeom>
        </p:spPr>
      </p:pic>
    </p:spTree>
    <p:extLst>
      <p:ext uri="{BB962C8B-B14F-4D97-AF65-F5344CB8AC3E}">
        <p14:creationId xmlns:p14="http://schemas.microsoft.com/office/powerpoint/2010/main" val="2647797301"/>
      </p:ext>
    </p:extLst>
  </p:cSld>
  <p:clrMapOvr>
    <a:masterClrMapping/>
  </p:clrMapOvr>
  <p:timing>
    <p:tnLst>
      <p:par>
        <p:cTn id="1" dur="indefinite" restart="never" nodeType="tmRoot"/>
      </p:par>
    </p:tnLst>
  </p:timing>
</p:sld>
</file>

<file path=ppt/theme/theme1.xml><?xml version="1.0" encoding="utf-8"?>
<a:theme xmlns:a="http://schemas.openxmlformats.org/drawingml/2006/main" name="MacEd_PPT_LangLearn (1)">
  <a:themeElements>
    <a:clrScheme name="BRG">
      <a:dk1>
        <a:srgbClr val="000000"/>
      </a:dk1>
      <a:lt1>
        <a:sysClr val="window" lastClr="FFFFFF"/>
      </a:lt1>
      <a:dk2>
        <a:srgbClr val="4E4E4E"/>
      </a:dk2>
      <a:lt2>
        <a:srgbClr val="DA1B2C"/>
      </a:lt2>
      <a:accent1>
        <a:srgbClr val="808080"/>
      </a:accent1>
      <a:accent2>
        <a:srgbClr val="959595"/>
      </a:accent2>
      <a:accent3>
        <a:srgbClr val="C8C8C8"/>
      </a:accent3>
      <a:accent4>
        <a:srgbClr val="E6E6E6"/>
      </a:accent4>
      <a:accent5>
        <a:srgbClr val="00B2D3"/>
      </a:accent5>
      <a:accent6>
        <a:srgbClr val="485DAA"/>
      </a:accent6>
      <a:hlink>
        <a:srgbClr val="A23F97"/>
      </a:hlink>
      <a:folHlink>
        <a:srgbClr val="000000"/>
      </a:folHlink>
    </a:clrScheme>
    <a:fontScheme name="BR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cEd_PPT_LL" id="{0BD8DACD-2374-431D-B25A-3FB95F9155E8}" vid="{E1827207-D1BA-4989-892B-AE6074702E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MacEd_PPT_LangLearn (1)</Template>
  <TotalTime>549</TotalTime>
  <Words>2484</Words>
  <Application>Microsoft Office PowerPoint</Application>
  <PresentationFormat>Özel</PresentationFormat>
  <Paragraphs>303</Paragraphs>
  <Slides>59</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59</vt:i4>
      </vt:variant>
    </vt:vector>
  </HeadingPairs>
  <TitlesOfParts>
    <vt:vector size="66" baseType="lpstr">
      <vt:lpstr>Arial</vt:lpstr>
      <vt:lpstr>british_council</vt:lpstr>
      <vt:lpstr>Calibri</vt:lpstr>
      <vt:lpstr>Verdana</vt:lpstr>
      <vt:lpstr>Wingdings</vt:lpstr>
      <vt:lpstr>Wingdings 2</vt:lpstr>
      <vt:lpstr>MacEd_PPT_LangLearn (1)</vt:lpstr>
      <vt:lpstr>PowerPoint Sunusu</vt:lpstr>
      <vt:lpstr>The Brain Teaser Five Pack </vt:lpstr>
      <vt:lpstr>The answers…</vt:lpstr>
      <vt:lpstr>What is Critical Thinking?</vt:lpstr>
      <vt:lpstr>Some ideas…</vt:lpstr>
      <vt:lpstr>What is the issue?</vt:lpstr>
      <vt:lpstr>When does learning start?</vt:lpstr>
      <vt:lpstr>What exactly is CLIL?</vt:lpstr>
      <vt:lpstr>First thoughts of a definition? Agree?</vt:lpstr>
      <vt:lpstr>Maybe CLIL makes you feel a bit unsure…..But actually</vt:lpstr>
      <vt:lpstr>Agree?</vt:lpstr>
      <vt:lpstr>Questions….</vt:lpstr>
      <vt:lpstr>Wait a minute……</vt:lpstr>
      <vt:lpstr>How does Macmillan English help educators to support CLIL?</vt:lpstr>
      <vt:lpstr>So……</vt:lpstr>
      <vt:lpstr>What is CLIL?</vt:lpstr>
      <vt:lpstr>All four skills?</vt:lpstr>
      <vt:lpstr>The aim of a CLIL lesson is </vt:lpstr>
      <vt:lpstr>Yet another definition….</vt:lpstr>
      <vt:lpstr>CLIL</vt:lpstr>
      <vt:lpstr>What’s the current issue in primary schools and how can CLIL help?</vt:lpstr>
      <vt:lpstr>Volcanoes! (Macmillan English Unit 2, page 16).</vt:lpstr>
      <vt:lpstr>Mindmap</vt:lpstr>
      <vt:lpstr>Mindmap</vt:lpstr>
      <vt:lpstr>Open ended questioning</vt:lpstr>
      <vt:lpstr>Helping children to create questions</vt:lpstr>
      <vt:lpstr>Watch and…….</vt:lpstr>
      <vt:lpstr>Predicting the text</vt:lpstr>
      <vt:lpstr>PowerPoint Sunusu</vt:lpstr>
      <vt:lpstr>Back to critical thinking….</vt:lpstr>
      <vt:lpstr>What happens to students without critical thinking? </vt:lpstr>
      <vt:lpstr>A critique of memorization as a technique…</vt:lpstr>
      <vt:lpstr>Why are critical thinking and CLIL so effective then?</vt:lpstr>
      <vt:lpstr>One way of looking at critical thinking…</vt:lpstr>
      <vt:lpstr>So why are we cautious about using critical thinking in lessons?</vt:lpstr>
      <vt:lpstr>Why is it important in EFL?</vt:lpstr>
      <vt:lpstr>PowerPoint Sunusu</vt:lpstr>
      <vt:lpstr>What isn’t critical thinking?</vt:lpstr>
      <vt:lpstr>How can it help us in lessons…? What’s your experience…</vt:lpstr>
      <vt:lpstr>What are the first steps?</vt:lpstr>
      <vt:lpstr>How can we as teachers start to add critical thinking ın CLIL classes?</vt:lpstr>
      <vt:lpstr>And then to…</vt:lpstr>
      <vt:lpstr>PowerPoint Sunusu</vt:lpstr>
      <vt:lpstr>Some practical examples…start to challenge with exercises</vt:lpstr>
      <vt:lpstr>Considering what is fact and opinion…</vt:lpstr>
      <vt:lpstr>Making Predictions…</vt:lpstr>
      <vt:lpstr>To encourage writing…</vt:lpstr>
      <vt:lpstr>Encourage storytelling</vt:lpstr>
      <vt:lpstr>PowerPoint Sunusu</vt:lpstr>
      <vt:lpstr>Everyone constructs different knowledge…</vt:lpstr>
      <vt:lpstr>And games and puzzles can encourage problem solving</vt:lpstr>
      <vt:lpstr>PowerPoint Sunusu</vt:lpstr>
      <vt:lpstr>PowerPoint Sunusu</vt:lpstr>
      <vt:lpstr>PowerPoint Sunusu</vt:lpstr>
      <vt:lpstr>Also…</vt:lpstr>
      <vt:lpstr>Try not to……</vt:lpstr>
      <vt:lpstr>Useful Websites/books for encouraging Critical Thinking</vt:lpstr>
      <vt:lpstr>Thank you for listening…</vt:lpstr>
      <vt:lpstr>PowerPoint Sunusu</vt:lpstr>
    </vt:vector>
  </TitlesOfParts>
  <Company>Macmillan Publishing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Jennings, Alison</dc:creator>
  <cp:lastModifiedBy>ACER</cp:lastModifiedBy>
  <cp:revision>50</cp:revision>
  <cp:lastPrinted>2014-05-30T16:42:57Z</cp:lastPrinted>
  <dcterms:created xsi:type="dcterms:W3CDTF">2014-06-23T14:23:54Z</dcterms:created>
  <dcterms:modified xsi:type="dcterms:W3CDTF">2016-07-18T16:49:42Z</dcterms:modified>
</cp:coreProperties>
</file>