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95" r:id="rId2"/>
    <p:sldId id="317" r:id="rId3"/>
    <p:sldId id="318" r:id="rId4"/>
    <p:sldId id="300" r:id="rId5"/>
    <p:sldId id="352" r:id="rId6"/>
    <p:sldId id="301" r:id="rId7"/>
    <p:sldId id="302" r:id="rId8"/>
    <p:sldId id="303" r:id="rId9"/>
    <p:sldId id="320" r:id="rId10"/>
    <p:sldId id="319" r:id="rId11"/>
    <p:sldId id="304" r:id="rId12"/>
    <p:sldId id="305" r:id="rId13"/>
    <p:sldId id="306" r:id="rId14"/>
    <p:sldId id="307" r:id="rId15"/>
    <p:sldId id="308" r:id="rId16"/>
    <p:sldId id="309" r:id="rId17"/>
    <p:sldId id="311" r:id="rId18"/>
    <p:sldId id="312" r:id="rId19"/>
    <p:sldId id="313" r:id="rId20"/>
    <p:sldId id="325" r:id="rId21"/>
    <p:sldId id="321" r:id="rId22"/>
    <p:sldId id="354" r:id="rId23"/>
    <p:sldId id="334" r:id="rId24"/>
    <p:sldId id="338" r:id="rId25"/>
    <p:sldId id="336" r:id="rId26"/>
    <p:sldId id="335" r:id="rId27"/>
    <p:sldId id="327" r:id="rId28"/>
    <p:sldId id="346" r:id="rId29"/>
    <p:sldId id="356" r:id="rId30"/>
    <p:sldId id="341" r:id="rId31"/>
    <p:sldId id="342" r:id="rId32"/>
    <p:sldId id="343" r:id="rId33"/>
    <p:sldId id="337" r:id="rId34"/>
    <p:sldId id="347" r:id="rId35"/>
    <p:sldId id="339" r:id="rId36"/>
    <p:sldId id="355" r:id="rId37"/>
    <p:sldId id="348" r:id="rId38"/>
    <p:sldId id="340" r:id="rId39"/>
    <p:sldId id="351" r:id="rId40"/>
    <p:sldId id="357" r:id="rId41"/>
    <p:sldId id="350" r:id="rId42"/>
    <p:sldId id="323" r:id="rId43"/>
    <p:sldId id="322" r:id="rId44"/>
    <p:sldId id="326" r:id="rId45"/>
    <p:sldId id="349" r:id="rId46"/>
    <p:sldId id="331" r:id="rId47"/>
    <p:sldId id="324" r:id="rId48"/>
    <p:sldId id="329" r:id="rId49"/>
    <p:sldId id="333" r:id="rId50"/>
    <p:sldId id="273" r:id="rId51"/>
  </p:sldIdLst>
  <p:sldSz cx="99012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49">
          <p15:clr>
            <a:srgbClr val="A4A3A4"/>
          </p15:clr>
        </p15:guide>
        <p15:guide id="2" orient="horz" pos="139">
          <p15:clr>
            <a:srgbClr val="A4A3A4"/>
          </p15:clr>
        </p15:guide>
        <p15:guide id="3" orient="horz" pos="4175">
          <p15:clr>
            <a:srgbClr val="A4A3A4"/>
          </p15:clr>
        </p15:guide>
        <p15:guide id="4" orient="horz" pos="449">
          <p15:clr>
            <a:srgbClr val="A4A3A4"/>
          </p15:clr>
        </p15:guide>
        <p15:guide id="5" orient="horz" pos="667">
          <p15:clr>
            <a:srgbClr val="A4A3A4"/>
          </p15:clr>
        </p15:guide>
        <p15:guide id="6" orient="horz" pos="2834">
          <p15:clr>
            <a:srgbClr val="A4A3A4"/>
          </p15:clr>
        </p15:guide>
        <p15:guide id="7" orient="horz" pos="3875">
          <p15:clr>
            <a:srgbClr val="A4A3A4"/>
          </p15:clr>
        </p15:guide>
        <p15:guide id="8" orient="horz" pos="4123">
          <p15:clr>
            <a:srgbClr val="A4A3A4"/>
          </p15:clr>
        </p15:guide>
        <p15:guide id="9" orient="horz" pos="2703">
          <p15:clr>
            <a:srgbClr val="A4A3A4"/>
          </p15:clr>
        </p15:guide>
        <p15:guide id="10" pos="1392">
          <p15:clr>
            <a:srgbClr val="A4A3A4"/>
          </p15:clr>
        </p15:guide>
        <p15:guide id="11" pos="5636">
          <p15:clr>
            <a:srgbClr val="A4A3A4"/>
          </p15:clr>
        </p15:guide>
        <p15:guide id="12" pos="4526">
          <p15:clr>
            <a:srgbClr val="A4A3A4"/>
          </p15:clr>
        </p15:guide>
        <p15:guide id="13" pos="613">
          <p15:clr>
            <a:srgbClr val="A4A3A4"/>
          </p15:clr>
        </p15:guide>
        <p15:guide id="14" pos="3231">
          <p15:clr>
            <a:srgbClr val="A4A3A4"/>
          </p15:clr>
        </p15:guide>
        <p15:guide id="15" pos="4202">
          <p15:clr>
            <a:srgbClr val="A4A3A4"/>
          </p15:clr>
        </p15:guide>
        <p15:guide id="16" pos="44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F0F6"/>
    <a:srgbClr val="99E0ED"/>
    <a:srgbClr val="6CD2E5"/>
    <a:srgbClr val="D5E6F4"/>
    <a:srgbClr val="A6C6E6"/>
    <a:srgbClr val="83AFDC"/>
    <a:srgbClr val="EFDDEC"/>
    <a:srgbClr val="D8AFD3"/>
    <a:srgbClr val="C88DC0"/>
    <a:srgbClr val="A23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napToObjects="1">
      <p:cViewPr varScale="1">
        <p:scale>
          <a:sx n="69" d="100"/>
          <a:sy n="69" d="100"/>
        </p:scale>
        <p:origin x="1272" y="60"/>
      </p:cViewPr>
      <p:guideLst>
        <p:guide orient="horz" pos="2949"/>
        <p:guide orient="horz" pos="139"/>
        <p:guide orient="horz" pos="4175"/>
        <p:guide orient="horz" pos="449"/>
        <p:guide orient="horz" pos="667"/>
        <p:guide orient="horz" pos="2834"/>
        <p:guide orient="horz" pos="3875"/>
        <p:guide orient="horz" pos="4123"/>
        <p:guide orient="horz" pos="2703"/>
        <p:guide pos="1392"/>
        <p:guide pos="5636"/>
        <p:guide pos="4526"/>
        <p:guide pos="613"/>
        <p:guide pos="3231"/>
        <p:guide pos="4202"/>
        <p:guide pos="4449"/>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8" d="100"/>
          <a:sy n="98" d="100"/>
        </p:scale>
        <p:origin x="-356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155047-C1E1-4C21-8F86-03F69D92441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tr-TR"/>
        </a:p>
      </dgm:t>
    </dgm:pt>
    <dgm:pt modelId="{A6A04EDA-A3AF-4990-805B-B98E8E2D4843}">
      <dgm:prSet phldrT="[Metin]"/>
      <dgm:spPr>
        <a:solidFill>
          <a:srgbClr val="FFC000"/>
        </a:solidFill>
      </dgm:spPr>
      <dgm:t>
        <a:bodyPr/>
        <a:lstStyle/>
        <a:p>
          <a:r>
            <a:rPr lang="tr-TR" dirty="0" err="1" smtClean="0"/>
            <a:t>Students</a:t>
          </a:r>
          <a:r>
            <a:rPr lang="tr-TR" dirty="0" smtClean="0"/>
            <a:t> </a:t>
          </a:r>
          <a:r>
            <a:rPr lang="tr-TR" dirty="0" err="1" smtClean="0"/>
            <a:t>believe</a:t>
          </a:r>
          <a:r>
            <a:rPr lang="tr-TR" dirty="0" smtClean="0"/>
            <a:t> </a:t>
          </a:r>
          <a:r>
            <a:rPr lang="tr-TR" dirty="0" err="1" smtClean="0"/>
            <a:t>that</a:t>
          </a:r>
          <a:r>
            <a:rPr lang="tr-TR" dirty="0" smtClean="0"/>
            <a:t> </a:t>
          </a:r>
          <a:r>
            <a:rPr lang="tr-TR" dirty="0" err="1" smtClean="0"/>
            <a:t>they</a:t>
          </a:r>
          <a:r>
            <a:rPr lang="tr-TR" dirty="0" smtClean="0"/>
            <a:t> do not </a:t>
          </a:r>
          <a:r>
            <a:rPr lang="tr-TR" dirty="0" err="1" smtClean="0"/>
            <a:t>know</a:t>
          </a:r>
          <a:r>
            <a:rPr lang="tr-TR" dirty="0" smtClean="0"/>
            <a:t> </a:t>
          </a:r>
          <a:r>
            <a:rPr lang="tr-TR" dirty="0" err="1" smtClean="0"/>
            <a:t>enough</a:t>
          </a:r>
          <a:endParaRPr lang="tr-TR" dirty="0"/>
        </a:p>
      </dgm:t>
    </dgm:pt>
    <dgm:pt modelId="{0DD7A757-4261-4F75-8A52-53009052614B}" type="parTrans" cxnId="{29EEF682-ED63-4FCD-8399-8B76F98648E0}">
      <dgm:prSet/>
      <dgm:spPr/>
      <dgm:t>
        <a:bodyPr/>
        <a:lstStyle/>
        <a:p>
          <a:endParaRPr lang="tr-TR"/>
        </a:p>
      </dgm:t>
    </dgm:pt>
    <dgm:pt modelId="{D4E95F2C-08AF-4457-8FE7-551CA09D7751}" type="sibTrans" cxnId="{29EEF682-ED63-4FCD-8399-8B76F98648E0}">
      <dgm:prSet/>
      <dgm:spPr/>
      <dgm:t>
        <a:bodyPr/>
        <a:lstStyle/>
        <a:p>
          <a:endParaRPr lang="tr-TR"/>
        </a:p>
      </dgm:t>
    </dgm:pt>
    <dgm:pt modelId="{326D8A38-734B-4934-9B0D-650D4276937A}">
      <dgm:prSet/>
      <dgm:spPr>
        <a:solidFill>
          <a:srgbClr val="00B0F0"/>
        </a:solidFill>
      </dgm:spPr>
      <dgm:t>
        <a:bodyPr/>
        <a:lstStyle/>
        <a:p>
          <a:r>
            <a:rPr lang="tr-TR" dirty="0" err="1" smtClean="0"/>
            <a:t>So</a:t>
          </a:r>
          <a:r>
            <a:rPr lang="tr-TR" dirty="0" smtClean="0"/>
            <a:t> </a:t>
          </a:r>
          <a:r>
            <a:rPr lang="tr-TR" dirty="0" err="1" smtClean="0"/>
            <a:t>they</a:t>
          </a:r>
          <a:r>
            <a:rPr lang="tr-TR" dirty="0" smtClean="0"/>
            <a:t> </a:t>
          </a:r>
          <a:r>
            <a:rPr lang="tr-TR" dirty="0" err="1" smtClean="0"/>
            <a:t>think</a:t>
          </a:r>
          <a:r>
            <a:rPr lang="tr-TR" dirty="0" smtClean="0"/>
            <a:t> </a:t>
          </a:r>
          <a:r>
            <a:rPr lang="tr-TR" dirty="0" err="1" smtClean="0"/>
            <a:t>that</a:t>
          </a:r>
          <a:r>
            <a:rPr lang="tr-TR" dirty="0" smtClean="0"/>
            <a:t> </a:t>
          </a:r>
          <a:r>
            <a:rPr lang="tr-TR" dirty="0" err="1" smtClean="0"/>
            <a:t>they</a:t>
          </a:r>
          <a:r>
            <a:rPr lang="tr-TR" dirty="0" smtClean="0"/>
            <a:t> </a:t>
          </a:r>
          <a:r>
            <a:rPr lang="en-US" dirty="0" smtClean="0"/>
            <a:t>will not be able to perform the task well, </a:t>
          </a:r>
          <a:endParaRPr lang="en-US" dirty="0"/>
        </a:p>
      </dgm:t>
    </dgm:pt>
    <dgm:pt modelId="{DF538F0A-C8E5-4A18-93B0-9050EE5A4FC1}" type="parTrans" cxnId="{01B60206-B9EF-4B66-8ABD-255559AB268C}">
      <dgm:prSet/>
      <dgm:spPr/>
      <dgm:t>
        <a:bodyPr/>
        <a:lstStyle/>
        <a:p>
          <a:endParaRPr lang="tr-TR"/>
        </a:p>
      </dgm:t>
    </dgm:pt>
    <dgm:pt modelId="{B1EA71A2-547D-465E-B1E1-87BD3EA7B1AF}" type="sibTrans" cxnId="{01B60206-B9EF-4B66-8ABD-255559AB268C}">
      <dgm:prSet/>
      <dgm:spPr/>
      <dgm:t>
        <a:bodyPr/>
        <a:lstStyle/>
        <a:p>
          <a:endParaRPr lang="tr-TR"/>
        </a:p>
      </dgm:t>
    </dgm:pt>
    <dgm:pt modelId="{E0ABDF74-2292-48B2-A712-B6905B72C36C}">
      <dgm:prSet/>
      <dgm:spPr>
        <a:solidFill>
          <a:srgbClr val="7030A0"/>
        </a:solidFill>
      </dgm:spPr>
      <dgm:t>
        <a:bodyPr/>
        <a:lstStyle/>
        <a:p>
          <a:r>
            <a:rPr lang="en-US" dirty="0" smtClean="0"/>
            <a:t>and this is one of the</a:t>
          </a:r>
          <a:r>
            <a:rPr lang="tr-TR" dirty="0" smtClean="0"/>
            <a:t> </a:t>
          </a:r>
          <a:r>
            <a:rPr lang="tr-TR" dirty="0" err="1" smtClean="0"/>
            <a:t>biggest</a:t>
          </a:r>
          <a:r>
            <a:rPr lang="en-US" dirty="0" smtClean="0"/>
            <a:t> causes of students’ unwillingness to </a:t>
          </a:r>
          <a:r>
            <a:rPr lang="tr-TR" dirty="0" err="1" smtClean="0"/>
            <a:t>read</a:t>
          </a:r>
          <a:r>
            <a:rPr lang="tr-TR" dirty="0" smtClean="0"/>
            <a:t> </a:t>
          </a:r>
          <a:r>
            <a:rPr lang="tr-TR" dirty="0" err="1" smtClean="0"/>
            <a:t>and</a:t>
          </a:r>
          <a:r>
            <a:rPr lang="tr-TR" dirty="0" smtClean="0"/>
            <a:t> </a:t>
          </a:r>
          <a:r>
            <a:rPr lang="tr-TR" dirty="0" err="1" smtClean="0"/>
            <a:t>write</a:t>
          </a:r>
          <a:endParaRPr lang="en-US" dirty="0"/>
        </a:p>
      </dgm:t>
    </dgm:pt>
    <dgm:pt modelId="{04D75A14-DA2B-441C-8525-DE111018442A}" type="parTrans" cxnId="{82B42834-93D3-4CE1-8702-4D028F0B0AEA}">
      <dgm:prSet/>
      <dgm:spPr/>
      <dgm:t>
        <a:bodyPr/>
        <a:lstStyle/>
        <a:p>
          <a:endParaRPr lang="tr-TR"/>
        </a:p>
      </dgm:t>
    </dgm:pt>
    <dgm:pt modelId="{C285AC80-3889-4BB3-A768-5FE12A06A14F}" type="sibTrans" cxnId="{82B42834-93D3-4CE1-8702-4D028F0B0AEA}">
      <dgm:prSet/>
      <dgm:spPr/>
      <dgm:t>
        <a:bodyPr/>
        <a:lstStyle/>
        <a:p>
          <a:endParaRPr lang="tr-TR"/>
        </a:p>
      </dgm:t>
    </dgm:pt>
    <dgm:pt modelId="{39F2270C-18DE-4B79-B742-34890A15F603}" type="pres">
      <dgm:prSet presAssocID="{86155047-C1E1-4C21-8F86-03F69D924411}" presName="outerComposite" presStyleCnt="0">
        <dgm:presLayoutVars>
          <dgm:chMax val="5"/>
          <dgm:dir/>
          <dgm:resizeHandles val="exact"/>
        </dgm:presLayoutVars>
      </dgm:prSet>
      <dgm:spPr/>
      <dgm:t>
        <a:bodyPr/>
        <a:lstStyle/>
        <a:p>
          <a:endParaRPr lang="tr-TR"/>
        </a:p>
      </dgm:t>
    </dgm:pt>
    <dgm:pt modelId="{85FCCBCB-9F52-4981-9E06-473924E0D180}" type="pres">
      <dgm:prSet presAssocID="{86155047-C1E1-4C21-8F86-03F69D924411}" presName="dummyMaxCanvas" presStyleCnt="0">
        <dgm:presLayoutVars/>
      </dgm:prSet>
      <dgm:spPr/>
    </dgm:pt>
    <dgm:pt modelId="{64574B10-B219-4965-8D56-CE9DEEEB73D9}" type="pres">
      <dgm:prSet presAssocID="{86155047-C1E1-4C21-8F86-03F69D924411}" presName="ThreeNodes_1" presStyleLbl="node1" presStyleIdx="0" presStyleCnt="3" custLinFactNeighborX="1836" custLinFactNeighborY="36818">
        <dgm:presLayoutVars>
          <dgm:bulletEnabled val="1"/>
        </dgm:presLayoutVars>
      </dgm:prSet>
      <dgm:spPr/>
      <dgm:t>
        <a:bodyPr/>
        <a:lstStyle/>
        <a:p>
          <a:endParaRPr lang="tr-TR"/>
        </a:p>
      </dgm:t>
    </dgm:pt>
    <dgm:pt modelId="{C9B02282-8623-41CA-BA67-9493F0053CF8}" type="pres">
      <dgm:prSet presAssocID="{86155047-C1E1-4C21-8F86-03F69D924411}" presName="ThreeNodes_2" presStyleLbl="node1" presStyleIdx="1" presStyleCnt="3" custLinFactNeighborY="17560">
        <dgm:presLayoutVars>
          <dgm:bulletEnabled val="1"/>
        </dgm:presLayoutVars>
      </dgm:prSet>
      <dgm:spPr/>
      <dgm:t>
        <a:bodyPr/>
        <a:lstStyle/>
        <a:p>
          <a:endParaRPr lang="tr-TR"/>
        </a:p>
      </dgm:t>
    </dgm:pt>
    <dgm:pt modelId="{DDAA5B22-AA71-49DA-A924-2E8424504AFB}" type="pres">
      <dgm:prSet presAssocID="{86155047-C1E1-4C21-8F86-03F69D924411}" presName="ThreeNodes_3" presStyleLbl="node1" presStyleIdx="2" presStyleCnt="3" custLinFactNeighborX="0" custLinFactNeighborY="50000">
        <dgm:presLayoutVars>
          <dgm:bulletEnabled val="1"/>
        </dgm:presLayoutVars>
      </dgm:prSet>
      <dgm:spPr/>
      <dgm:t>
        <a:bodyPr/>
        <a:lstStyle/>
        <a:p>
          <a:endParaRPr lang="tr-TR"/>
        </a:p>
      </dgm:t>
    </dgm:pt>
    <dgm:pt modelId="{71361689-06EB-4F03-98B2-A21252422EAB}" type="pres">
      <dgm:prSet presAssocID="{86155047-C1E1-4C21-8F86-03F69D924411}" presName="ThreeConn_1-2" presStyleLbl="fgAccFollowNode1" presStyleIdx="0" presStyleCnt="2">
        <dgm:presLayoutVars>
          <dgm:bulletEnabled val="1"/>
        </dgm:presLayoutVars>
      </dgm:prSet>
      <dgm:spPr/>
      <dgm:t>
        <a:bodyPr/>
        <a:lstStyle/>
        <a:p>
          <a:endParaRPr lang="tr-TR"/>
        </a:p>
      </dgm:t>
    </dgm:pt>
    <dgm:pt modelId="{79B8CEE3-C8CC-4150-96B6-2451E08F4263}" type="pres">
      <dgm:prSet presAssocID="{86155047-C1E1-4C21-8F86-03F69D924411}" presName="ThreeConn_2-3" presStyleLbl="fgAccFollowNode1" presStyleIdx="1" presStyleCnt="2">
        <dgm:presLayoutVars>
          <dgm:bulletEnabled val="1"/>
        </dgm:presLayoutVars>
      </dgm:prSet>
      <dgm:spPr/>
      <dgm:t>
        <a:bodyPr/>
        <a:lstStyle/>
        <a:p>
          <a:endParaRPr lang="tr-TR"/>
        </a:p>
      </dgm:t>
    </dgm:pt>
    <dgm:pt modelId="{8C776227-72C9-477A-AA5D-576482D496EC}" type="pres">
      <dgm:prSet presAssocID="{86155047-C1E1-4C21-8F86-03F69D924411}" presName="ThreeNodes_1_text" presStyleLbl="node1" presStyleIdx="2" presStyleCnt="3">
        <dgm:presLayoutVars>
          <dgm:bulletEnabled val="1"/>
        </dgm:presLayoutVars>
      </dgm:prSet>
      <dgm:spPr/>
      <dgm:t>
        <a:bodyPr/>
        <a:lstStyle/>
        <a:p>
          <a:endParaRPr lang="tr-TR"/>
        </a:p>
      </dgm:t>
    </dgm:pt>
    <dgm:pt modelId="{9D6DD8B7-DC25-42C3-92AC-6EBEB578D44D}" type="pres">
      <dgm:prSet presAssocID="{86155047-C1E1-4C21-8F86-03F69D924411}" presName="ThreeNodes_2_text" presStyleLbl="node1" presStyleIdx="2" presStyleCnt="3">
        <dgm:presLayoutVars>
          <dgm:bulletEnabled val="1"/>
        </dgm:presLayoutVars>
      </dgm:prSet>
      <dgm:spPr/>
      <dgm:t>
        <a:bodyPr/>
        <a:lstStyle/>
        <a:p>
          <a:endParaRPr lang="tr-TR"/>
        </a:p>
      </dgm:t>
    </dgm:pt>
    <dgm:pt modelId="{BF7FB052-FF02-4A12-B318-F31A004D0528}" type="pres">
      <dgm:prSet presAssocID="{86155047-C1E1-4C21-8F86-03F69D924411}" presName="ThreeNodes_3_text" presStyleLbl="node1" presStyleIdx="2" presStyleCnt="3">
        <dgm:presLayoutVars>
          <dgm:bulletEnabled val="1"/>
        </dgm:presLayoutVars>
      </dgm:prSet>
      <dgm:spPr/>
      <dgm:t>
        <a:bodyPr/>
        <a:lstStyle/>
        <a:p>
          <a:endParaRPr lang="tr-TR"/>
        </a:p>
      </dgm:t>
    </dgm:pt>
  </dgm:ptLst>
  <dgm:cxnLst>
    <dgm:cxn modelId="{62963EE5-084A-46E6-AFA3-E63751DE68CB}" type="presOf" srcId="{326D8A38-734B-4934-9B0D-650D4276937A}" destId="{C9B02282-8623-41CA-BA67-9493F0053CF8}" srcOrd="0" destOrd="0" presId="urn:microsoft.com/office/officeart/2005/8/layout/vProcess5"/>
    <dgm:cxn modelId="{01B60206-B9EF-4B66-8ABD-255559AB268C}" srcId="{86155047-C1E1-4C21-8F86-03F69D924411}" destId="{326D8A38-734B-4934-9B0D-650D4276937A}" srcOrd="1" destOrd="0" parTransId="{DF538F0A-C8E5-4A18-93B0-9050EE5A4FC1}" sibTransId="{B1EA71A2-547D-465E-B1E1-87BD3EA7B1AF}"/>
    <dgm:cxn modelId="{6736D820-9329-476C-9742-BDFB32FC8CFB}" type="presOf" srcId="{D4E95F2C-08AF-4457-8FE7-551CA09D7751}" destId="{71361689-06EB-4F03-98B2-A21252422EAB}" srcOrd="0" destOrd="0" presId="urn:microsoft.com/office/officeart/2005/8/layout/vProcess5"/>
    <dgm:cxn modelId="{29EEF682-ED63-4FCD-8399-8B76F98648E0}" srcId="{86155047-C1E1-4C21-8F86-03F69D924411}" destId="{A6A04EDA-A3AF-4990-805B-B98E8E2D4843}" srcOrd="0" destOrd="0" parTransId="{0DD7A757-4261-4F75-8A52-53009052614B}" sibTransId="{D4E95F2C-08AF-4457-8FE7-551CA09D7751}"/>
    <dgm:cxn modelId="{A0D86377-A787-4DA1-BACB-2E4C6A014F3D}" type="presOf" srcId="{B1EA71A2-547D-465E-B1E1-87BD3EA7B1AF}" destId="{79B8CEE3-C8CC-4150-96B6-2451E08F4263}" srcOrd="0" destOrd="0" presId="urn:microsoft.com/office/officeart/2005/8/layout/vProcess5"/>
    <dgm:cxn modelId="{5CF83013-60E8-4A7E-B750-B2C6613ED192}" type="presOf" srcId="{86155047-C1E1-4C21-8F86-03F69D924411}" destId="{39F2270C-18DE-4B79-B742-34890A15F603}" srcOrd="0" destOrd="0" presId="urn:microsoft.com/office/officeart/2005/8/layout/vProcess5"/>
    <dgm:cxn modelId="{E61197F3-C756-4E5E-B7B7-D42DDDCA89DB}" type="presOf" srcId="{E0ABDF74-2292-48B2-A712-B6905B72C36C}" destId="{BF7FB052-FF02-4A12-B318-F31A004D0528}" srcOrd="1" destOrd="0" presId="urn:microsoft.com/office/officeart/2005/8/layout/vProcess5"/>
    <dgm:cxn modelId="{C99EDE3E-B54C-425D-850F-207F2A9B1920}" type="presOf" srcId="{E0ABDF74-2292-48B2-A712-B6905B72C36C}" destId="{DDAA5B22-AA71-49DA-A924-2E8424504AFB}" srcOrd="0" destOrd="0" presId="urn:microsoft.com/office/officeart/2005/8/layout/vProcess5"/>
    <dgm:cxn modelId="{82B42834-93D3-4CE1-8702-4D028F0B0AEA}" srcId="{86155047-C1E1-4C21-8F86-03F69D924411}" destId="{E0ABDF74-2292-48B2-A712-B6905B72C36C}" srcOrd="2" destOrd="0" parTransId="{04D75A14-DA2B-441C-8525-DE111018442A}" sibTransId="{C285AC80-3889-4BB3-A768-5FE12A06A14F}"/>
    <dgm:cxn modelId="{6EC14959-36BF-410F-8C1B-6CC90FED1FAF}" type="presOf" srcId="{A6A04EDA-A3AF-4990-805B-B98E8E2D4843}" destId="{64574B10-B219-4965-8D56-CE9DEEEB73D9}" srcOrd="0" destOrd="0" presId="urn:microsoft.com/office/officeart/2005/8/layout/vProcess5"/>
    <dgm:cxn modelId="{665F893F-7F47-413A-9421-1B7EF7512502}" type="presOf" srcId="{A6A04EDA-A3AF-4990-805B-B98E8E2D4843}" destId="{8C776227-72C9-477A-AA5D-576482D496EC}" srcOrd="1" destOrd="0" presId="urn:microsoft.com/office/officeart/2005/8/layout/vProcess5"/>
    <dgm:cxn modelId="{F93D1420-E06A-4F1D-AE75-EC1CA8D04B2F}" type="presOf" srcId="{326D8A38-734B-4934-9B0D-650D4276937A}" destId="{9D6DD8B7-DC25-42C3-92AC-6EBEB578D44D}" srcOrd="1" destOrd="0" presId="urn:microsoft.com/office/officeart/2005/8/layout/vProcess5"/>
    <dgm:cxn modelId="{1BED0CB9-CA69-4597-B7ED-E94A38921C20}" type="presParOf" srcId="{39F2270C-18DE-4B79-B742-34890A15F603}" destId="{85FCCBCB-9F52-4981-9E06-473924E0D180}" srcOrd="0" destOrd="0" presId="urn:microsoft.com/office/officeart/2005/8/layout/vProcess5"/>
    <dgm:cxn modelId="{9071C369-7CEF-4851-8391-964750A7DE42}" type="presParOf" srcId="{39F2270C-18DE-4B79-B742-34890A15F603}" destId="{64574B10-B219-4965-8D56-CE9DEEEB73D9}" srcOrd="1" destOrd="0" presId="urn:microsoft.com/office/officeart/2005/8/layout/vProcess5"/>
    <dgm:cxn modelId="{34880A91-6F09-4521-929F-EDF5956BC0D4}" type="presParOf" srcId="{39F2270C-18DE-4B79-B742-34890A15F603}" destId="{C9B02282-8623-41CA-BA67-9493F0053CF8}" srcOrd="2" destOrd="0" presId="urn:microsoft.com/office/officeart/2005/8/layout/vProcess5"/>
    <dgm:cxn modelId="{82D48E81-DEAF-44D4-AC1D-C88702792A90}" type="presParOf" srcId="{39F2270C-18DE-4B79-B742-34890A15F603}" destId="{DDAA5B22-AA71-49DA-A924-2E8424504AFB}" srcOrd="3" destOrd="0" presId="urn:microsoft.com/office/officeart/2005/8/layout/vProcess5"/>
    <dgm:cxn modelId="{24731D55-FE9D-4B89-BB7B-1B6B363C5703}" type="presParOf" srcId="{39F2270C-18DE-4B79-B742-34890A15F603}" destId="{71361689-06EB-4F03-98B2-A21252422EAB}" srcOrd="4" destOrd="0" presId="urn:microsoft.com/office/officeart/2005/8/layout/vProcess5"/>
    <dgm:cxn modelId="{E86056A1-B436-46B4-835D-3435C3303C2A}" type="presParOf" srcId="{39F2270C-18DE-4B79-B742-34890A15F603}" destId="{79B8CEE3-C8CC-4150-96B6-2451E08F4263}" srcOrd="5" destOrd="0" presId="urn:microsoft.com/office/officeart/2005/8/layout/vProcess5"/>
    <dgm:cxn modelId="{A9AB3C3E-C91B-4181-A8C7-8005DCC51424}" type="presParOf" srcId="{39F2270C-18DE-4B79-B742-34890A15F603}" destId="{8C776227-72C9-477A-AA5D-576482D496EC}" srcOrd="6" destOrd="0" presId="urn:microsoft.com/office/officeart/2005/8/layout/vProcess5"/>
    <dgm:cxn modelId="{44746BFF-6BE1-4CD5-AB20-BDBD856835D0}" type="presParOf" srcId="{39F2270C-18DE-4B79-B742-34890A15F603}" destId="{9D6DD8B7-DC25-42C3-92AC-6EBEB578D44D}" srcOrd="7" destOrd="0" presId="urn:microsoft.com/office/officeart/2005/8/layout/vProcess5"/>
    <dgm:cxn modelId="{DC4FA7C8-DB92-4F9B-A339-142C0BF19CEB}" type="presParOf" srcId="{39F2270C-18DE-4B79-B742-34890A15F603}" destId="{BF7FB052-FF02-4A12-B318-F31A004D0528}"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4C6757-CA26-4273-8E02-0B47BE4CBBEA}" type="datetimeFigureOut">
              <a:rPr lang="en-GB" smtClean="0"/>
              <a:t>11/07/2016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728392-E67F-474C-88AC-7C2273DAA890}" type="slidenum">
              <a:rPr lang="en-GB" smtClean="0"/>
              <a:t>‹#›</a:t>
            </a:fld>
            <a:endParaRPr lang="en-GB"/>
          </a:p>
        </p:txBody>
      </p:sp>
    </p:spTree>
    <p:extLst>
      <p:ext uri="{BB962C8B-B14F-4D97-AF65-F5344CB8AC3E}">
        <p14:creationId xmlns:p14="http://schemas.microsoft.com/office/powerpoint/2010/main" val="3608007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72E528-21CF-490F-93A1-05A9C3531E46}" type="datetimeFigureOut">
              <a:rPr lang="en-GB" smtClean="0"/>
              <a:t>11/07/2016</a:t>
            </a:fld>
            <a:endParaRPr lang="en-GB"/>
          </a:p>
        </p:txBody>
      </p:sp>
      <p:sp>
        <p:nvSpPr>
          <p:cNvPr id="4" name="Slide Image Placeholder 3"/>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42417-133D-42BF-B7C8-4C67396B1270}" type="slidenum">
              <a:rPr lang="en-GB" smtClean="0"/>
              <a:t>‹#›</a:t>
            </a:fld>
            <a:endParaRPr lang="en-GB"/>
          </a:p>
        </p:txBody>
      </p:sp>
    </p:spTree>
    <p:extLst>
      <p:ext uri="{BB962C8B-B14F-4D97-AF65-F5344CB8AC3E}">
        <p14:creationId xmlns:p14="http://schemas.microsoft.com/office/powerpoint/2010/main" val="262430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Highlight what learners can do and formulate ‘correction’ in positive terms.</a:t>
            </a:r>
          </a:p>
          <a:p>
            <a:r>
              <a:rPr lang="tr-TR" dirty="0" smtClean="0"/>
              <a:t>If necessary, try to correct indirectly (e.g.by repeating correctly/reformulating as if you were really interested or thinking  aloud about what they said) and vary your approaches.</a:t>
            </a:r>
          </a:p>
          <a:p>
            <a:endParaRPr lang="tr-TR" dirty="0" smtClean="0"/>
          </a:p>
          <a:p>
            <a:r>
              <a:rPr lang="tr-TR" dirty="0" smtClean="0"/>
              <a:t>Do not ask learners to keep repeating until they get it right in front of the whole</a:t>
            </a:r>
            <a:r>
              <a:rPr lang="tr-TR" baseline="0" dirty="0" smtClean="0"/>
              <a:t> class!!!!! They won’t under that kind of pressure!</a:t>
            </a:r>
          </a:p>
          <a:p>
            <a:endParaRPr lang="tr-TR" baseline="0" dirty="0" smtClean="0"/>
          </a:p>
          <a:p>
            <a:r>
              <a:rPr lang="tr-TR" baseline="0" dirty="0" smtClean="0"/>
              <a:t>It is not realistic to expect instant improvement!</a:t>
            </a:r>
          </a:p>
          <a:p>
            <a:endParaRPr lang="tr-TR" baseline="0" dirty="0" smtClean="0"/>
          </a:p>
          <a:p>
            <a:r>
              <a:rPr lang="tr-TR" b="1" i="1" baseline="0" dirty="0" smtClean="0"/>
              <a:t>From: Clement Laroy Pronunciation</a:t>
            </a:r>
            <a:endParaRPr lang="tr-TR" b="1" i="1" dirty="0"/>
          </a:p>
        </p:txBody>
      </p:sp>
      <p:sp>
        <p:nvSpPr>
          <p:cNvPr id="4" name="Slide Number Placeholder 3"/>
          <p:cNvSpPr>
            <a:spLocks noGrp="1"/>
          </p:cNvSpPr>
          <p:nvPr>
            <p:ph type="sldNum" sz="quarter" idx="10"/>
          </p:nvPr>
        </p:nvSpPr>
        <p:spPr/>
        <p:txBody>
          <a:bodyPr/>
          <a:lstStyle/>
          <a:p>
            <a:fld id="{0B401919-0EA6-489D-A35B-9088D521C8FE}" type="slidenum">
              <a:rPr lang="tr-TR" smtClean="0"/>
              <a:pPr/>
              <a:t>48</a:t>
            </a:fld>
            <a:endParaRPr lang="tr-TR"/>
          </a:p>
        </p:txBody>
      </p:sp>
    </p:spTree>
    <p:extLst>
      <p:ext uri="{BB962C8B-B14F-4D97-AF65-F5344CB8AC3E}">
        <p14:creationId xmlns:p14="http://schemas.microsoft.com/office/powerpoint/2010/main" val="3798810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7956550"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itle 9"/>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970621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ver 4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5"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78001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 (No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743" t="1" r="3550" b="1"/>
          <a:stretch/>
        </p:blipFill>
        <p:spPr>
          <a:xfrm>
            <a:off x="0" y="0"/>
            <a:ext cx="9879806" cy="6858000"/>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7"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30"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101129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No2)">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 t="-1288" r="6591" b="1288"/>
          <a:stretch/>
        </p:blipFill>
        <p:spPr>
          <a:xfrm>
            <a:off x="0" y="-1490489"/>
            <a:ext cx="9875042" cy="8348489"/>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2" name="Rectangle 21"/>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37495051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1 (No3)">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4326" r="1023"/>
          <a:stretch/>
        </p:blipFill>
        <p:spPr>
          <a:xfrm>
            <a:off x="1" y="9126"/>
            <a:ext cx="9879805" cy="6848874"/>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8" name="Rectangle 17"/>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858696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1 (No4)">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341" r="7963" b="178"/>
          <a:stretch/>
        </p:blipFill>
        <p:spPr>
          <a:xfrm>
            <a:off x="0" y="0"/>
            <a:ext cx="9893300" cy="6858000"/>
          </a:xfrm>
          <a:prstGeom prst="rect">
            <a:avLst/>
          </a:prstGeom>
        </p:spPr>
      </p:pic>
      <p:sp>
        <p:nvSpPr>
          <p:cNvPr id="18"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4</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7" name="Rectangle 16"/>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019548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2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5"/>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733005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2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2"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225164761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93300"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userDrawn="1"/>
        </p:nvPicPr>
        <p:blipFill>
          <a:blip r:embed="rId2"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35009" y="6105226"/>
            <a:ext cx="2977902" cy="234696"/>
          </a:xfrm>
          <a:prstGeom prst="rect">
            <a:avLst/>
          </a:prstGeom>
        </p:spPr>
      </p:pic>
      <p:sp>
        <p:nvSpPr>
          <p:cNvPr id="7" name="TextBox 6"/>
          <p:cNvSpPr txBox="1"/>
          <p:nvPr userDrawn="1"/>
        </p:nvSpPr>
        <p:spPr>
          <a:xfrm>
            <a:off x="872968" y="2187383"/>
            <a:ext cx="3430747" cy="759439"/>
          </a:xfrm>
          <a:prstGeom prst="rect">
            <a:avLst/>
          </a:prstGeom>
          <a:noFill/>
        </p:spPr>
        <p:txBody>
          <a:bodyPr wrap="none" rtlCol="0">
            <a:spAutoFit/>
          </a:bodyPr>
          <a:lstStyle/>
          <a:p>
            <a:r>
              <a:rPr lang="en-GB" sz="4335"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Thank you</a:t>
            </a:r>
            <a:endParaRPr lang="en-GB" sz="4335"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 Placeholder 11"/>
          <p:cNvSpPr>
            <a:spLocks noGrp="1"/>
          </p:cNvSpPr>
          <p:nvPr>
            <p:ph type="body" sz="quarter" idx="13" hasCustomPrompt="1"/>
          </p:nvPr>
        </p:nvSpPr>
        <p:spPr>
          <a:xfrm>
            <a:off x="3063766" y="683477"/>
            <a:ext cx="3017168" cy="183199"/>
          </a:xfrm>
          <a:prstGeom prst="rect">
            <a:avLst/>
          </a:prstGeom>
        </p:spPr>
        <p:txBody>
          <a:bodyPr lIns="0" tIns="0" rIns="0" bIns="0"/>
          <a:lstStyle>
            <a:lvl1pPr marL="0" indent="0">
              <a:spcBef>
                <a:spcPts val="0"/>
              </a:spcBef>
              <a:buNone/>
              <a:defRPr sz="1000" b="1" baseline="0">
                <a:solidFill>
                  <a:schemeClr val="bg1"/>
                </a:solidFill>
              </a:defRPr>
            </a:lvl1pPr>
            <a:lvl2pPr marL="0" indent="0">
              <a:buNone/>
              <a:defRPr sz="1000">
                <a:solidFill>
                  <a:schemeClr val="bg1"/>
                </a:solidFill>
              </a:defRPr>
            </a:lvl2pPr>
          </a:lstStyle>
          <a:p>
            <a:pPr lvl="0"/>
            <a:r>
              <a:rPr lang="en-US" dirty="0" smtClean="0"/>
              <a:t>NAME PERSON</a:t>
            </a:r>
          </a:p>
        </p:txBody>
      </p:sp>
      <p:sp>
        <p:nvSpPr>
          <p:cNvPr id="18" name="Text Placeholder 11"/>
          <p:cNvSpPr>
            <a:spLocks noGrp="1"/>
          </p:cNvSpPr>
          <p:nvPr>
            <p:ph type="body" sz="quarter" idx="14" hasCustomPrompt="1"/>
          </p:nvPr>
        </p:nvSpPr>
        <p:spPr>
          <a:xfrm>
            <a:off x="3063766" y="1058863"/>
            <a:ext cx="3017168" cy="544512"/>
          </a:xfrm>
          <a:prstGeom prst="rect">
            <a:avLst/>
          </a:prstGeom>
        </p:spPr>
        <p:txBody>
          <a:bodyPr lIns="0" tIns="0" rIns="0" bIns="0" anchor="b"/>
          <a:lstStyle>
            <a:lvl1pPr marL="0" indent="0">
              <a:spcBef>
                <a:spcPts val="0"/>
              </a:spcBef>
              <a:buNone/>
              <a:defRPr sz="1000" b="0" baseline="0">
                <a:solidFill>
                  <a:schemeClr val="bg1"/>
                </a:solidFill>
              </a:defRPr>
            </a:lvl1pPr>
          </a:lstStyle>
          <a:p>
            <a:pPr lvl="0"/>
            <a:r>
              <a:rPr lang="en-US" dirty="0" smtClean="0"/>
              <a:t>M +44 (0) 000 000 000</a:t>
            </a:r>
          </a:p>
          <a:p>
            <a:pPr lvl="0"/>
            <a:r>
              <a:rPr lang="en-US" dirty="0" smtClean="0"/>
              <a:t>T +44 (0) 000 000 000</a:t>
            </a:r>
          </a:p>
          <a:p>
            <a:pPr lvl="0"/>
            <a:r>
              <a:rPr lang="en-US" dirty="0" smtClean="0"/>
              <a:t>E name.person@macmillan.com</a:t>
            </a:r>
          </a:p>
        </p:txBody>
      </p:sp>
      <p:sp>
        <p:nvSpPr>
          <p:cNvPr id="13" name="TextBox 12"/>
          <p:cNvSpPr txBox="1"/>
          <p:nvPr userDrawn="1"/>
        </p:nvSpPr>
        <p:spPr>
          <a:xfrm>
            <a:off x="973138" y="683477"/>
            <a:ext cx="1615203" cy="307777"/>
          </a:xfrm>
          <a:prstGeom prst="rect">
            <a:avLst/>
          </a:prstGeom>
          <a:noFill/>
        </p:spPr>
        <p:txBody>
          <a:bodyPr wrap="square" lIns="0" tIns="0" rIns="0" bIns="0" rtlCol="0">
            <a:spAutoFit/>
          </a:bodyPr>
          <a:lstStyle/>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For more information</a:t>
            </a:r>
          </a:p>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Please contact</a:t>
            </a:r>
          </a:p>
        </p:txBody>
      </p:sp>
      <p:sp>
        <p:nvSpPr>
          <p:cNvPr id="17" name="Text Placeholder 11"/>
          <p:cNvSpPr>
            <a:spLocks noGrp="1"/>
          </p:cNvSpPr>
          <p:nvPr>
            <p:ph type="body" sz="quarter" idx="15" hasCustomPrompt="1"/>
          </p:nvPr>
        </p:nvSpPr>
        <p:spPr>
          <a:xfrm>
            <a:off x="3063766" y="866675"/>
            <a:ext cx="3017168" cy="192187"/>
          </a:xfrm>
          <a:prstGeom prst="rect">
            <a:avLst/>
          </a:prstGeom>
        </p:spPr>
        <p:txBody>
          <a:bodyPr lIns="0" tIns="0" rIns="0" bIns="0"/>
          <a:lstStyle>
            <a:lvl1pPr marL="0" indent="0">
              <a:spcBef>
                <a:spcPts val="0"/>
              </a:spcBef>
              <a:buNone/>
              <a:defRPr sz="1000" b="0" baseline="0">
                <a:solidFill>
                  <a:schemeClr val="bg1"/>
                </a:solidFill>
              </a:defRPr>
            </a:lvl1pPr>
            <a:lvl2pPr marL="0" indent="0">
              <a:buNone/>
              <a:defRPr sz="1000">
                <a:solidFill>
                  <a:schemeClr val="bg1"/>
                </a:solidFill>
              </a:defRPr>
            </a:lvl2pPr>
          </a:lstStyle>
          <a:p>
            <a:pPr lvl="0"/>
            <a:r>
              <a:rPr lang="en-US" dirty="0" smtClean="0"/>
              <a:t>Job Title</a:t>
            </a:r>
          </a:p>
        </p:txBody>
      </p:sp>
    </p:spTree>
    <p:extLst>
      <p:ext uri="{BB962C8B-B14F-4D97-AF65-F5344CB8AC3E}">
        <p14:creationId xmlns:p14="http://schemas.microsoft.com/office/powerpoint/2010/main" val="30868814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a:xfrm>
            <a:off x="495062" y="6251575"/>
            <a:ext cx="2310289" cy="476250"/>
          </a:xfrm>
          <a:prstGeom prst="rect">
            <a:avLst/>
          </a:prstGeom>
        </p:spPr>
        <p:txBody>
          <a:bodyPr/>
          <a:lstStyle>
            <a:lvl1pPr>
              <a:defRPr/>
            </a:lvl1pPr>
          </a:lstStyle>
          <a:p>
            <a:endParaRPr lang="tr-TR"/>
          </a:p>
        </p:txBody>
      </p:sp>
      <p:sp>
        <p:nvSpPr>
          <p:cNvPr id="5" name="4 Slayt Numarası Yer Tutucusu"/>
          <p:cNvSpPr>
            <a:spLocks noGrp="1"/>
          </p:cNvSpPr>
          <p:nvPr>
            <p:ph type="sldNum" sz="quarter" idx="11"/>
          </p:nvPr>
        </p:nvSpPr>
        <p:spPr/>
        <p:txBody>
          <a:bodyPr/>
          <a:lstStyle>
            <a:lvl1pPr>
              <a:defRPr/>
            </a:lvl1pPr>
          </a:lstStyle>
          <a:p>
            <a:fld id="{BA6BFA49-DF28-4A68-B931-0A06600F6EA1}" type="slidenum">
              <a:rPr lang="tr-TR"/>
              <a:pPr/>
              <a:t>‹#›</a:t>
            </a:fld>
            <a:endParaRPr lang="tr-TR"/>
          </a:p>
        </p:txBody>
      </p:sp>
      <p:sp>
        <p:nvSpPr>
          <p:cNvPr id="6" name="5 Altbilgi Yer Tutucusu"/>
          <p:cNvSpPr>
            <a:spLocks noGrp="1"/>
          </p:cNvSpPr>
          <p:nvPr>
            <p:ph type="ftr" sz="quarter" idx="12"/>
          </p:nvPr>
        </p:nvSpPr>
        <p:spPr/>
        <p:txBody>
          <a:bodyPr/>
          <a:lstStyle>
            <a:lvl1pPr>
              <a:defRPr/>
            </a:lvl1pPr>
          </a:lstStyle>
          <a:p>
            <a:endParaRPr lang="tr-TR"/>
          </a:p>
        </p:txBody>
      </p:sp>
    </p:spTree>
    <p:extLst>
      <p:ext uri="{BB962C8B-B14F-4D97-AF65-F5344CB8AC3E}">
        <p14:creationId xmlns:p14="http://schemas.microsoft.com/office/powerpoint/2010/main" val="3237287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95062" y="274638"/>
            <a:ext cx="8911114" cy="11430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95062" y="1600201"/>
            <a:ext cx="8911114" cy="4525963"/>
          </a:xfrm>
        </p:spPr>
        <p:txBody>
          <a:bodyPr/>
          <a:lstStyle/>
          <a:p>
            <a:endParaRPr lang="tr-TR"/>
          </a:p>
        </p:txBody>
      </p:sp>
      <p:sp>
        <p:nvSpPr>
          <p:cNvPr id="4" name="3 Veri Yer Tutucusu"/>
          <p:cNvSpPr>
            <a:spLocks noGrp="1"/>
          </p:cNvSpPr>
          <p:nvPr>
            <p:ph type="dt" sz="half" idx="10"/>
          </p:nvPr>
        </p:nvSpPr>
        <p:spPr>
          <a:xfrm>
            <a:off x="495062" y="6251575"/>
            <a:ext cx="2310289" cy="476250"/>
          </a:xfrm>
          <a:prstGeom prst="rect">
            <a:avLst/>
          </a:prstGeom>
        </p:spPr>
        <p:txBody>
          <a:bodyPr/>
          <a:lstStyle>
            <a:lvl1pPr>
              <a:defRPr/>
            </a:lvl1pPr>
          </a:lstStyle>
          <a:p>
            <a:endParaRPr lang="tr-TR"/>
          </a:p>
        </p:txBody>
      </p:sp>
      <p:sp>
        <p:nvSpPr>
          <p:cNvPr id="5" name="4 Slayt Numarası Yer Tutucusu"/>
          <p:cNvSpPr>
            <a:spLocks noGrp="1"/>
          </p:cNvSpPr>
          <p:nvPr>
            <p:ph type="sldNum" sz="quarter" idx="11"/>
          </p:nvPr>
        </p:nvSpPr>
        <p:spPr>
          <a:xfrm>
            <a:off x="7095887" y="6248400"/>
            <a:ext cx="2310289" cy="476250"/>
          </a:xfrm>
        </p:spPr>
        <p:txBody>
          <a:bodyPr/>
          <a:lstStyle>
            <a:lvl1pPr>
              <a:defRPr/>
            </a:lvl1pPr>
          </a:lstStyle>
          <a:p>
            <a:fld id="{D808ABF8-018C-468A-93D0-E298059B7557}" type="slidenum">
              <a:rPr lang="tr-TR"/>
              <a:pPr/>
              <a:t>‹#›</a:t>
            </a:fld>
            <a:endParaRPr lang="tr-TR"/>
          </a:p>
        </p:txBody>
      </p:sp>
      <p:sp>
        <p:nvSpPr>
          <p:cNvPr id="6" name="5 Altbilgi Yer Tutucusu"/>
          <p:cNvSpPr>
            <a:spLocks noGrp="1"/>
          </p:cNvSpPr>
          <p:nvPr>
            <p:ph type="ftr" sz="quarter" idx="12"/>
          </p:nvPr>
        </p:nvSpPr>
        <p:spPr>
          <a:xfrm>
            <a:off x="3382923" y="6248400"/>
            <a:ext cx="3135392" cy="476250"/>
          </a:xfrm>
        </p:spPr>
        <p:txBody>
          <a:bodyPr/>
          <a:lstStyle>
            <a:lvl1pPr>
              <a:defRPr/>
            </a:lvl1pPr>
          </a:lstStyle>
          <a:p>
            <a:endParaRPr lang="tr-TR"/>
          </a:p>
        </p:txBody>
      </p:sp>
    </p:spTree>
    <p:extLst>
      <p:ext uri="{BB962C8B-B14F-4D97-AF65-F5344CB8AC3E}">
        <p14:creationId xmlns:p14="http://schemas.microsoft.com/office/powerpoint/2010/main" val="4118551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objec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4"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7" name="Text Placeholder 6"/>
          <p:cNvSpPr>
            <a:spLocks noGrp="1"/>
          </p:cNvSpPr>
          <p:nvPr>
            <p:ph type="body" sz="quarter" idx="13"/>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Text Placeholder 6"/>
          <p:cNvSpPr>
            <a:spLocks noGrp="1"/>
          </p:cNvSpPr>
          <p:nvPr>
            <p:ph type="body" sz="quarter" idx="14"/>
          </p:nvPr>
        </p:nvSpPr>
        <p:spPr>
          <a:xfrm>
            <a:off x="5129213"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0284121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ki İçeri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7956550" cy="45481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GB" dirty="0"/>
          </a:p>
        </p:txBody>
      </p:sp>
      <p:sp>
        <p:nvSpPr>
          <p:cNvPr id="10" name="Title 9"/>
          <p:cNvSpPr>
            <a:spLocks noGrp="1"/>
          </p:cNvSpPr>
          <p:nvPr>
            <p:ph type="title"/>
          </p:nvPr>
        </p:nvSpPr>
        <p:spPr/>
        <p:txBody>
          <a:bodyPr/>
          <a:lstStyle/>
          <a:p>
            <a:r>
              <a:rPr lang="tr-TR" smtClean="0"/>
              <a:t>Asıl başlık stili için tıklatın</a:t>
            </a:r>
            <a:endParaRPr lang="en-GB"/>
          </a:p>
        </p:txBody>
      </p:sp>
    </p:spTree>
    <p:extLst>
      <p:ext uri="{BB962C8B-B14F-4D97-AF65-F5344CB8AC3E}">
        <p14:creationId xmlns:p14="http://schemas.microsoft.com/office/powerpoint/2010/main" val="4037304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3/4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1" name="Text Placeholder 29"/>
          <p:cNvSpPr>
            <a:spLocks noGrp="1"/>
          </p:cNvSpPr>
          <p:nvPr>
            <p:ph type="body" sz="quarter" idx="12" hasCustomPrompt="1"/>
          </p:nvPr>
        </p:nvSpPr>
        <p:spPr>
          <a:xfrm>
            <a:off x="972000" y="810273"/>
            <a:ext cx="797515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ooter Placeholder 5"/>
          <p:cNvSpPr>
            <a:spLocks noGrp="1"/>
          </p:cNvSpPr>
          <p:nvPr>
            <p:ph type="ftr" sz="quarter" idx="13"/>
          </p:nvPr>
        </p:nvSpPr>
        <p:spPr/>
        <p:txBody>
          <a:bodyPr/>
          <a:lstStyle/>
          <a:p>
            <a:r>
              <a:rPr lang="en-GB" smtClean="0"/>
              <a:t>Presentation heading | Date Month Year</a:t>
            </a:r>
            <a:endParaRPr lang="en-GB" dirty="0" smtClean="0"/>
          </a:p>
        </p:txBody>
      </p:sp>
      <p:sp>
        <p:nvSpPr>
          <p:cNvPr id="10" name="Title 9"/>
          <p:cNvSpPr>
            <a:spLocks noGrp="1"/>
          </p:cNvSpPr>
          <p:nvPr>
            <p:ph type="title"/>
          </p:nvPr>
        </p:nvSpPr>
        <p:spPr/>
        <p:txBody>
          <a:bodyPr/>
          <a:lstStyle/>
          <a:p>
            <a:r>
              <a:rPr lang="en-US" smtClean="0"/>
              <a:t>Click to edit Master title style</a:t>
            </a:r>
            <a:endParaRPr lang="en-GB"/>
          </a:p>
        </p:txBody>
      </p:sp>
      <p:sp>
        <p:nvSpPr>
          <p:cNvPr id="13" name="Text Placeholder 12"/>
          <p:cNvSpPr>
            <a:spLocks noGrp="1"/>
          </p:cNvSpPr>
          <p:nvPr>
            <p:ph type="body" sz="quarter" idx="14"/>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Picture Placeholder 14"/>
          <p:cNvSpPr>
            <a:spLocks noGrp="1"/>
          </p:cNvSpPr>
          <p:nvPr>
            <p:ph type="pic" sz="quarter" idx="15"/>
          </p:nvPr>
        </p:nvSpPr>
        <p:spPr>
          <a:xfrm>
            <a:off x="5129213" y="1603375"/>
            <a:ext cx="3817937" cy="4548188"/>
          </a:xfrm>
        </p:spPr>
        <p:txBody>
          <a:bodyPr/>
          <a:lstStyle/>
          <a:p>
            <a:r>
              <a:rPr lang="en-US" smtClean="0"/>
              <a:t>Click icon to add picture</a:t>
            </a:r>
            <a:endParaRPr lang="en-GB"/>
          </a:p>
        </p:txBody>
      </p:sp>
    </p:spTree>
    <p:extLst>
      <p:ext uri="{BB962C8B-B14F-4D97-AF65-F5344CB8AC3E}">
        <p14:creationId xmlns:p14="http://schemas.microsoft.com/office/powerpoint/2010/main" val="13585066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6091238"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ext Placeholder 7"/>
          <p:cNvSpPr>
            <a:spLocks noGrp="1"/>
          </p:cNvSpPr>
          <p:nvPr>
            <p:ph type="body" sz="quarter" idx="14" hasCustomPrompt="1"/>
          </p:nvPr>
        </p:nvSpPr>
        <p:spPr>
          <a:xfrm>
            <a:off x="7185025" y="4460875"/>
            <a:ext cx="1743075" cy="1690688"/>
          </a:xfrm>
        </p:spPr>
        <p:txBody>
          <a:bodyPr anchor="b">
            <a:noAutofit/>
          </a:bodyPr>
          <a:lstStyle>
            <a:lvl1pPr>
              <a:defRPr sz="1200" b="0">
                <a:solidFill>
                  <a:srgbClr val="4E4E4E"/>
                </a:solidFill>
              </a:defRPr>
            </a:lvl1pPr>
            <a:lvl2pPr>
              <a:defRPr sz="1200"/>
            </a:lvl2pPr>
            <a:lvl3pPr>
              <a:defRPr sz="1200"/>
            </a:lvl3pPr>
            <a:lvl4pPr>
              <a:defRPr sz="1200"/>
            </a:lvl4pPr>
            <a:lvl5pPr>
              <a:defRPr sz="1200"/>
            </a:lvl5pPr>
          </a:lstStyle>
          <a:p>
            <a:pPr lvl="0"/>
            <a:r>
              <a:rPr lang="en-US" dirty="0" smtClean="0"/>
              <a:t>Second level</a:t>
            </a:r>
          </a:p>
        </p:txBody>
      </p:sp>
    </p:spTree>
    <p:extLst>
      <p:ext uri="{BB962C8B-B14F-4D97-AF65-F5344CB8AC3E}">
        <p14:creationId xmlns:p14="http://schemas.microsoft.com/office/powerpoint/2010/main" val="20632137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Tree>
    <p:extLst>
      <p:ext uri="{BB962C8B-B14F-4D97-AF65-F5344CB8AC3E}">
        <p14:creationId xmlns:p14="http://schemas.microsoft.com/office/powerpoint/2010/main" val="18016904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1 Long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01482" y="5859717"/>
            <a:ext cx="8279833" cy="84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pic>
        <p:nvPicPr>
          <p:cNvPr id="3" name="Picture 2" descr="MELL.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32129650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1 Short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
        <p:nvSpPr>
          <p:cNvPr id="12"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 name="Picture 2" descr="MELL.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4888930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3 (Insert Pictur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86249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 4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9"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20"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14635116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p:cNvSpPr>
            <a:spLocks noGrp="1"/>
          </p:cNvSpPr>
          <p:nvPr>
            <p:ph type="sldNum" sz="quarter" idx="4"/>
          </p:nvPr>
        </p:nvSpPr>
        <p:spPr>
          <a:xfrm>
            <a:off x="502131" y="6454140"/>
            <a:ext cx="353546" cy="166053"/>
          </a:xfrm>
          <a:prstGeom prst="rect">
            <a:avLst/>
          </a:prstGeom>
        </p:spPr>
        <p:txBody>
          <a:bodyPr vert="horz" lIns="0" tIns="0" rIns="0" bIns="0" rtlCol="0" anchor="b"/>
          <a:lstStyle>
            <a:lvl1pPr algn="l">
              <a:defRPr sz="1000">
                <a:solidFill>
                  <a:srgbClr val="909090"/>
                </a:solidFill>
                <a:latin typeface="Verdana" panose="020B0604030504040204" pitchFamily="34" charset="0"/>
                <a:ea typeface="Verdana" panose="020B0604030504040204" pitchFamily="34" charset="0"/>
                <a:cs typeface="Verdana" panose="020B0604030504040204" pitchFamily="34" charset="0"/>
              </a:defRPr>
            </a:lvl1pPr>
          </a:lstStyle>
          <a:p>
            <a:fld id="{BB20BAC0-81E7-465F-BD3E-11AB9657F160}" type="slidenum">
              <a:rPr lang="en-GB" smtClean="0"/>
              <a:pPr/>
              <a:t>‹#›</a:t>
            </a:fld>
            <a:endParaRPr lang="en-GB" dirty="0"/>
          </a:p>
        </p:txBody>
      </p:sp>
      <p:pic>
        <p:nvPicPr>
          <p:cNvPr id="4098"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73139" y="1099206"/>
            <a:ext cx="8421874" cy="210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973138" y="436283"/>
            <a:ext cx="7954962" cy="328421"/>
          </a:xfrm>
          <a:prstGeom prst="rect">
            <a:avLst/>
          </a:prstGeom>
        </p:spPr>
        <p:txBody>
          <a:bodyPr vert="horz" lIns="0" tIns="0" rIns="0" bIns="0" rtlCol="0" anchor="t">
            <a:noAutofit/>
          </a:bodyPr>
          <a:lstStyle/>
          <a:p>
            <a:r>
              <a:rPr lang="en-US" smtClean="0"/>
              <a:t>Click to edit Master title style</a:t>
            </a:r>
            <a:endParaRPr lang="en-GB" dirty="0"/>
          </a:p>
        </p:txBody>
      </p:sp>
      <p:sp>
        <p:nvSpPr>
          <p:cNvPr id="3" name="Footer Placeholder 2"/>
          <p:cNvSpPr>
            <a:spLocks noGrp="1"/>
          </p:cNvSpPr>
          <p:nvPr>
            <p:ph type="ftr" sz="quarter" idx="3"/>
          </p:nvPr>
        </p:nvSpPr>
        <p:spPr>
          <a:xfrm>
            <a:off x="973138" y="6454140"/>
            <a:ext cx="5545137" cy="166053"/>
          </a:xfrm>
          <a:prstGeom prst="rect">
            <a:avLst/>
          </a:prstGeom>
        </p:spPr>
        <p:txBody>
          <a:bodyPr vert="horz" lIns="0" tIns="0" rIns="0" bIns="0" rtlCol="0" anchor="b"/>
          <a:lstStyle>
            <a:lvl1pPr algn="l">
              <a:defRPr sz="1000">
                <a:solidFill>
                  <a:schemeClr val="tx1">
                    <a:tint val="75000"/>
                  </a:schemeClr>
                </a:solidFill>
              </a:defRPr>
            </a:lvl1pPr>
          </a:lstStyle>
          <a:p>
            <a:r>
              <a:rPr lang="en-GB" dirty="0" smtClean="0"/>
              <a:t>Presentation heading | Date Month Year</a:t>
            </a:r>
          </a:p>
        </p:txBody>
      </p:sp>
      <p:sp>
        <p:nvSpPr>
          <p:cNvPr id="4" name="Text Placeholder 3"/>
          <p:cNvSpPr>
            <a:spLocks noGrp="1"/>
          </p:cNvSpPr>
          <p:nvPr>
            <p:ph type="body" idx="1"/>
          </p:nvPr>
        </p:nvSpPr>
        <p:spPr>
          <a:xfrm>
            <a:off x="973139" y="1600200"/>
            <a:ext cx="7954962" cy="4551363"/>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960503550"/>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9" r:id="rId3"/>
    <p:sldLayoutId id="2147483671" r:id="rId4"/>
    <p:sldLayoutId id="2147483672" r:id="rId5"/>
    <p:sldLayoutId id="2147483654" r:id="rId6"/>
    <p:sldLayoutId id="2147483678" r:id="rId7"/>
    <p:sldLayoutId id="2147483670" r:id="rId8"/>
    <p:sldLayoutId id="2147483674" r:id="rId9"/>
    <p:sldLayoutId id="2147483675" r:id="rId10"/>
    <p:sldLayoutId id="2147483661" r:id="rId11"/>
    <p:sldLayoutId id="2147483657" r:id="rId12"/>
    <p:sldLayoutId id="2147483659" r:id="rId13"/>
    <p:sldLayoutId id="2147483660" r:id="rId14"/>
    <p:sldLayoutId id="2147483676" r:id="rId15"/>
    <p:sldLayoutId id="2147483677" r:id="rId16"/>
    <p:sldLayoutId id="2147483667" r:id="rId17"/>
    <p:sldLayoutId id="2147483680" r:id="rId18"/>
    <p:sldLayoutId id="2147483681" r:id="rId19"/>
    <p:sldLayoutId id="2147483682" r:id="rId20"/>
  </p:sldLayoutIdLst>
  <p:timing>
    <p:tnLst>
      <p:par>
        <p:cTn id="1" dur="indefinite" restart="never" nodeType="tmRoot"/>
      </p:par>
    </p:tnLst>
  </p:timing>
  <p:hf hdr="0" dt="0"/>
  <p:txStyles>
    <p:titleStyle>
      <a:lvl1pPr marL="0" algn="l" defTabSz="914400" rtl="0" eaLnBrk="1" latinLnBrk="0" hangingPunct="1">
        <a:spcBef>
          <a:spcPct val="0"/>
        </a:spcBef>
        <a:buNone/>
        <a:defRPr lang="en-GB" sz="2200" b="1" kern="1200" dirty="0">
          <a:solidFill>
            <a:schemeClr val="bg2"/>
          </a:solidFill>
          <a:latin typeface="Verdana"/>
          <a:ea typeface="+mn-ea"/>
          <a:cs typeface="+mn-cs"/>
        </a:defRPr>
      </a:lvl1pPr>
    </p:titleStyle>
    <p:bodyStyle>
      <a:lvl1pPr marL="0" indent="0" algn="l" defTabSz="914400" rtl="0" eaLnBrk="1" latinLnBrk="0" hangingPunct="1">
        <a:lnSpc>
          <a:spcPct val="110000"/>
        </a:lnSpc>
        <a:spcBef>
          <a:spcPts val="1000"/>
        </a:spcBef>
        <a:buFontTx/>
        <a:buNone/>
        <a:defRPr kumimoji="0" lang="en-US" sz="1400" b="1" i="0" u="none" strike="noStrike" kern="1200" cap="none" spc="0" normalizeH="0" baseline="0" dirty="0" smtClean="0">
          <a:ln>
            <a:noFill/>
          </a:ln>
          <a:solidFill>
            <a:schemeClr val="bg2"/>
          </a:solidFill>
          <a:effectLst/>
          <a:uLnTx/>
          <a:uFillTx/>
          <a:latin typeface="Verdana"/>
          <a:ea typeface="+mn-ea"/>
          <a:cs typeface="+mn-cs"/>
        </a:defRPr>
      </a:lvl1pPr>
      <a:lvl2pPr marL="0" indent="0" algn="l" defTabSz="914400" rtl="0" eaLnBrk="1" latinLnBrk="0" hangingPunct="1">
        <a:lnSpc>
          <a:spcPct val="110000"/>
        </a:lnSpc>
        <a:spcBef>
          <a:spcPts val="1000"/>
        </a:spcBef>
        <a:buFontTx/>
        <a:buNone/>
        <a:defRPr kumimoji="0" lang="en-US" sz="1400" b="0" i="0" u="none" strike="noStrike" kern="1200" cap="none" spc="0" normalizeH="0" baseline="0" dirty="0" smtClean="0">
          <a:ln>
            <a:noFill/>
          </a:ln>
          <a:solidFill>
            <a:schemeClr val="tx2"/>
          </a:solidFill>
          <a:effectLst/>
          <a:uLnTx/>
          <a:uFillTx/>
          <a:latin typeface="Verdana"/>
          <a:ea typeface="+mn-ea"/>
          <a:cs typeface="+mn-cs"/>
        </a:defRPr>
      </a:lvl2pPr>
      <a:lvl3pPr marL="270000" indent="-270000" algn="l" defTabSz="914400" rtl="0" eaLnBrk="1" latinLnBrk="0" hangingPunct="1">
        <a:lnSpc>
          <a:spcPct val="110000"/>
        </a:lnSpc>
        <a:spcBef>
          <a:spcPts val="1000"/>
        </a:spcBef>
        <a:buFont typeface="Wingdings 2" panose="05020102010507070707" pitchFamily="18" charset="2"/>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3pPr>
      <a:lvl4pPr marL="540000" indent="-270000" algn="l" defTabSz="914400" rtl="0" eaLnBrk="1" latinLnBrk="0" hangingPunct="1">
        <a:lnSpc>
          <a:spcPct val="110000"/>
        </a:lnSpc>
        <a:spcBef>
          <a:spcPts val="1000"/>
        </a:spcBef>
        <a:buFont typeface="Arial" panose="020B0604020202020204" pitchFamily="34" charset="0"/>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4pPr>
      <a:lvl5pPr marL="810000" indent="-270000" algn="l" defTabSz="914400" rtl="0" eaLnBrk="1" latinLnBrk="0" hangingPunct="1">
        <a:lnSpc>
          <a:spcPct val="110000"/>
        </a:lnSpc>
        <a:spcBef>
          <a:spcPts val="1000"/>
        </a:spcBef>
        <a:buFont typeface="Wingdings 2" panose="05020102010507070707" pitchFamily="18" charset="2"/>
        <a:buChar char=""/>
        <a:defRPr kumimoji="0" lang="en-GB" sz="1400" b="0" i="0" u="none" strike="noStrike" kern="1200" cap="none" spc="0" normalizeH="0" baseline="0" dirty="0" smtClean="0">
          <a:ln>
            <a:noFill/>
          </a:ln>
          <a:solidFill>
            <a:schemeClr val="tx2"/>
          </a:solidFill>
          <a:effectLst/>
          <a:uLnTx/>
          <a:uFillTx/>
          <a:latin typeface="Verdana"/>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9.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hyperlink" Target="http://www.literacymatters.com/" TargetMode="Externa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hyperlink" Target="http://sep800.mine.nu/files/sounds/beeswarm.wav" TargetMode="External"/><Relationship Id="rId2" Type="http://schemas.openxmlformats.org/officeDocument/2006/relationships/hyperlink" Target="http://www.iokui.com/kizzie-meow.wav" TargetMode="External"/><Relationship Id="rId1" Type="http://schemas.openxmlformats.org/officeDocument/2006/relationships/slideLayout" Target="../slideLayouts/slideLayout18.xml"/><Relationship Id="rId4" Type="http://schemas.openxmlformats.org/officeDocument/2006/relationships/hyperlink" Target="http://www.crickweb.co.uk/ks1science.html#sound1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puzzlemaker.discoveryeducation.com/code/BuildWordSearch.asp" TargetMode="External"/><Relationship Id="rId1" Type="http://schemas.openxmlformats.org/officeDocument/2006/relationships/slideLayout" Target="../slideLayouts/slideLayout18.xml"/><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8.png"/><Relationship Id="rId4" Type="http://schemas.openxmlformats.org/officeDocument/2006/relationships/hyperlink" Target="http://betterlesson.com/lesson/resource/2850846/retelling-brown-bear-bracelets" TargetMode="External"/></Relationships>
</file>

<file path=ppt/slides/_rels/slide41.xml.rels><?xml version="1.0" encoding="UTF-8" standalone="yes"?>
<Relationships xmlns="http://schemas.openxmlformats.org/package/2006/relationships"><Relationship Id="rId2" Type="http://schemas.openxmlformats.org/officeDocument/2006/relationships/hyperlink" Target="http://www.earlychildhoodwebinars.com/wp-content/uploads/2013/01/Retelling-Webinar.pdf" TargetMode="Externa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hyperlink" Target="https://youtu.be/xNv4rJ2ho0Q" TargetMode="External"/><Relationship Id="rId2" Type="http://schemas.openxmlformats.org/officeDocument/2006/relationships/hyperlink" Target="http://files.havefunteaching.com/fun-activities/reading-activities/inferences-activity.pdf" TargetMode="Externa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56.gif"/><Relationship Id="rId4" Type="http://schemas.openxmlformats.org/officeDocument/2006/relationships/image" Target="../media/image55.wmf"/></Relationships>
</file>

<file path=ppt/slides/_rels/slide4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jxJBK92q_Hs" TargetMode="External"/><Relationship Id="rId2" Type="http://schemas.openxmlformats.org/officeDocument/2006/relationships/hyperlink" Target="https://youtu.be/3UCK4XCrvoc" TargetMode="External"/><Relationship Id="rId1" Type="http://schemas.openxmlformats.org/officeDocument/2006/relationships/slideLayout" Target="../slideLayouts/slideLayout18.xml"/><Relationship Id="rId4" Type="http://schemas.openxmlformats.org/officeDocument/2006/relationships/image" Target="../media/image15.jpeg"/></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fontScale="70000" lnSpcReduction="20000"/>
          </a:bodyPr>
          <a:lstStyle/>
          <a:p>
            <a:pPr lvl="0"/>
            <a:r>
              <a:rPr lang="tr-TR" dirty="0" smtClean="0"/>
              <a:t>How do </a:t>
            </a:r>
            <a:r>
              <a:rPr lang="tr-TR" dirty="0" err="1" smtClean="0"/>
              <a:t>children</a:t>
            </a:r>
            <a:r>
              <a:rPr lang="tr-TR" dirty="0" smtClean="0"/>
              <a:t> </a:t>
            </a:r>
            <a:r>
              <a:rPr lang="tr-TR" dirty="0" err="1" smtClean="0"/>
              <a:t>learn</a:t>
            </a:r>
            <a:r>
              <a:rPr lang="tr-TR" dirty="0" smtClean="0"/>
              <a:t> </a:t>
            </a:r>
            <a:r>
              <a:rPr lang="tr-TR" dirty="0" err="1" smtClean="0"/>
              <a:t>to</a:t>
            </a:r>
            <a:r>
              <a:rPr lang="tr-TR" dirty="0" smtClean="0"/>
              <a:t> </a:t>
            </a:r>
            <a:r>
              <a:rPr lang="tr-TR" dirty="0" err="1" smtClean="0"/>
              <a:t>read</a:t>
            </a:r>
            <a:r>
              <a:rPr lang="tr-TR" dirty="0" smtClean="0"/>
              <a:t> </a:t>
            </a:r>
            <a:r>
              <a:rPr lang="tr-TR" dirty="0" err="1" smtClean="0"/>
              <a:t>and</a:t>
            </a:r>
            <a:r>
              <a:rPr lang="tr-TR" dirty="0" smtClean="0"/>
              <a:t> </a:t>
            </a:r>
            <a:r>
              <a:rPr lang="tr-TR" dirty="0" err="1" smtClean="0"/>
              <a:t>supporting</a:t>
            </a:r>
            <a:r>
              <a:rPr lang="tr-TR" dirty="0" smtClean="0"/>
              <a:t> </a:t>
            </a:r>
            <a:r>
              <a:rPr lang="tr-TR" dirty="0" err="1" smtClean="0"/>
              <a:t>early</a:t>
            </a:r>
            <a:r>
              <a:rPr lang="tr-TR" dirty="0" smtClean="0"/>
              <a:t> </a:t>
            </a:r>
            <a:r>
              <a:rPr lang="tr-TR" dirty="0" err="1" smtClean="0"/>
              <a:t>literacy</a:t>
            </a:r>
            <a:endParaRPr lang="en-GB" dirty="0"/>
          </a:p>
        </p:txBody>
      </p:sp>
      <p:sp>
        <p:nvSpPr>
          <p:cNvPr id="6" name="Text Placeholder 5"/>
          <p:cNvSpPr>
            <a:spLocks noGrp="1"/>
          </p:cNvSpPr>
          <p:nvPr>
            <p:ph type="body" sz="quarter" idx="11"/>
          </p:nvPr>
        </p:nvSpPr>
        <p:spPr/>
        <p:txBody>
          <a:bodyPr>
            <a:normAutofit lnSpcReduction="10000"/>
          </a:bodyPr>
          <a:lstStyle/>
          <a:p>
            <a:pPr lvl="0"/>
            <a:r>
              <a:rPr lang="tr-TR" dirty="0" smtClean="0"/>
              <a:t>Sarah Oskay</a:t>
            </a:r>
            <a:endParaRPr lang="en-GB" dirty="0"/>
          </a:p>
        </p:txBody>
      </p:sp>
      <p:sp>
        <p:nvSpPr>
          <p:cNvPr id="7" name="Text Placeholder 6"/>
          <p:cNvSpPr>
            <a:spLocks noGrp="1"/>
          </p:cNvSpPr>
          <p:nvPr>
            <p:ph type="body" sz="quarter" idx="12"/>
          </p:nvPr>
        </p:nvSpPr>
        <p:spPr/>
        <p:txBody>
          <a:bodyPr>
            <a:normAutofit fontScale="92500" lnSpcReduction="20000"/>
          </a:bodyPr>
          <a:lstStyle/>
          <a:p>
            <a:pPr lvl="0" fontAlgn="base">
              <a:spcBef>
                <a:spcPct val="0"/>
              </a:spcBef>
              <a:spcAft>
                <a:spcPct val="0"/>
              </a:spcAft>
            </a:pPr>
            <a:r>
              <a:rPr lang="tr-TR" dirty="0" err="1" smtClean="0"/>
              <a:t>July</a:t>
            </a:r>
            <a:r>
              <a:rPr lang="tr-TR" smtClean="0"/>
              <a:t> 2016</a:t>
            </a:r>
            <a:endParaRPr lang="en-GB" dirty="0"/>
          </a:p>
        </p:txBody>
      </p:sp>
      <p:sp>
        <p:nvSpPr>
          <p:cNvPr id="8" name="Round Diagonal Corner Rectangle 7"/>
          <p:cNvSpPr/>
          <p:nvPr/>
        </p:nvSpPr>
        <p:spPr>
          <a:xfrm>
            <a:off x="10056586" y="237707"/>
            <a:ext cx="3253014" cy="1154523"/>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PLAIN COVER</a:t>
            </a:r>
          </a:p>
          <a:p>
            <a:pPr>
              <a:spcAft>
                <a:spcPts val="600"/>
              </a:spcAft>
            </a:pPr>
            <a:r>
              <a:rPr lang="en-GB" sz="1050" dirty="0" smtClean="0"/>
              <a:t>Use this cover where you do not want to use and image. Add the Macmillan Education logo and a single sub brand or lock up to the base logo strip as required</a:t>
            </a:r>
          </a:p>
        </p:txBody>
      </p:sp>
      <p:pic>
        <p:nvPicPr>
          <p:cNvPr id="9" name="Picture 8"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10554"/>
            <a:ext cx="9901238" cy="2236891"/>
          </a:xfrm>
          <a:prstGeom prst="rect">
            <a:avLst/>
          </a:prstGeom>
        </p:spPr>
      </p:pic>
    </p:spTree>
    <p:extLst>
      <p:ext uri="{BB962C8B-B14F-4D97-AF65-F5344CB8AC3E}">
        <p14:creationId xmlns:p14="http://schemas.microsoft.com/office/powerpoint/2010/main" val="1408530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sz="2400" dirty="0" err="1"/>
              <a:t>Things</a:t>
            </a:r>
            <a:r>
              <a:rPr lang="tr-TR" sz="2400" dirty="0"/>
              <a:t> </a:t>
            </a:r>
            <a:r>
              <a:rPr lang="tr-TR" sz="2400" dirty="0" err="1"/>
              <a:t>with</a:t>
            </a:r>
            <a:r>
              <a:rPr lang="tr-TR" sz="2400" dirty="0"/>
              <a:t> </a:t>
            </a:r>
            <a:r>
              <a:rPr lang="tr-TR" sz="2400" dirty="0" err="1"/>
              <a:t>names</a:t>
            </a:r>
            <a:r>
              <a:rPr lang="tr-TR" sz="2400" dirty="0"/>
              <a:t> </a:t>
            </a:r>
            <a:r>
              <a:rPr lang="tr-TR" sz="2400" dirty="0" err="1"/>
              <a:t>have</a:t>
            </a:r>
            <a:r>
              <a:rPr lang="tr-TR" sz="2400" dirty="0"/>
              <a:t> </a:t>
            </a:r>
            <a:r>
              <a:rPr lang="tr-TR" sz="2400" dirty="0" err="1">
                <a:solidFill>
                  <a:srgbClr val="FFC000"/>
                </a:solidFill>
              </a:rPr>
              <a:t>only</a:t>
            </a:r>
            <a:r>
              <a:rPr lang="tr-TR" sz="2400" dirty="0">
                <a:solidFill>
                  <a:srgbClr val="FFC000"/>
                </a:solidFill>
              </a:rPr>
              <a:t> </a:t>
            </a:r>
            <a:r>
              <a:rPr lang="tr-TR" sz="2400" dirty="0" err="1">
                <a:solidFill>
                  <a:srgbClr val="FFC000"/>
                </a:solidFill>
              </a:rPr>
              <a:t>one</a:t>
            </a:r>
            <a:r>
              <a:rPr lang="tr-TR" sz="2400" dirty="0">
                <a:solidFill>
                  <a:srgbClr val="FFC000"/>
                </a:solidFill>
              </a:rPr>
              <a:t> name </a:t>
            </a:r>
            <a:r>
              <a:rPr lang="tr-TR" sz="2400" dirty="0"/>
              <a:t>(</a:t>
            </a:r>
            <a:r>
              <a:rPr lang="tr-TR" sz="2400" dirty="0" err="1" smtClean="0"/>
              <a:t>mummy</a:t>
            </a:r>
            <a:r>
              <a:rPr lang="tr-TR" sz="2400" dirty="0" smtClean="0"/>
              <a:t> </a:t>
            </a:r>
            <a:r>
              <a:rPr lang="tr-TR" sz="2400" dirty="0"/>
              <a:t>is </a:t>
            </a:r>
            <a:r>
              <a:rPr lang="tr-TR" sz="2400" dirty="0" err="1"/>
              <a:t>only</a:t>
            </a:r>
            <a:r>
              <a:rPr lang="tr-TR" sz="2400" dirty="0"/>
              <a:t> </a:t>
            </a:r>
            <a:r>
              <a:rPr lang="tr-TR" sz="2400" dirty="0" err="1" smtClean="0"/>
              <a:t>mummy</a:t>
            </a:r>
            <a:r>
              <a:rPr lang="tr-TR" sz="2400" dirty="0" smtClean="0"/>
              <a:t>-not </a:t>
            </a:r>
            <a:r>
              <a:rPr lang="tr-TR" sz="2400" dirty="0"/>
              <a:t>a </a:t>
            </a:r>
            <a:r>
              <a:rPr lang="tr-TR" sz="2400" dirty="0" err="1"/>
              <a:t>woman</a:t>
            </a:r>
            <a:r>
              <a:rPr lang="tr-TR" sz="2400" dirty="0"/>
              <a:t> </a:t>
            </a:r>
            <a:r>
              <a:rPr lang="tr-TR" sz="2400" dirty="0" err="1"/>
              <a:t>or</a:t>
            </a:r>
            <a:r>
              <a:rPr lang="tr-TR" sz="2400" dirty="0"/>
              <a:t> </a:t>
            </a:r>
            <a:r>
              <a:rPr lang="tr-TR" sz="2400" dirty="0" err="1" smtClean="0"/>
              <a:t>Jane</a:t>
            </a:r>
            <a:r>
              <a:rPr lang="tr-TR" sz="2400" dirty="0" smtClean="0"/>
              <a:t>) </a:t>
            </a:r>
            <a:endParaRPr lang="tr-TR" sz="2400" dirty="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10</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3216" y="2744333"/>
            <a:ext cx="3985347" cy="2655860"/>
          </a:xfrm>
          <a:prstGeom prst="rect">
            <a:avLst/>
          </a:prstGeom>
        </p:spPr>
      </p:pic>
    </p:spTree>
    <p:extLst>
      <p:ext uri="{BB962C8B-B14F-4D97-AF65-F5344CB8AC3E}">
        <p14:creationId xmlns:p14="http://schemas.microsoft.com/office/powerpoint/2010/main" val="932010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r>
              <a:rPr lang="tr-TR"/>
              <a:t>How does literacy progress?</a:t>
            </a:r>
          </a:p>
        </p:txBody>
      </p:sp>
      <p:sp>
        <p:nvSpPr>
          <p:cNvPr id="10243" name="Rectangle 3"/>
          <p:cNvSpPr>
            <a:spLocks noGrp="1" noChangeArrowheads="1"/>
          </p:cNvSpPr>
          <p:nvPr>
            <p:ph type="body" idx="1"/>
          </p:nvPr>
        </p:nvSpPr>
        <p:spPr>
          <a:xfrm>
            <a:off x="973139" y="1614055"/>
            <a:ext cx="7954962" cy="4551363"/>
          </a:xfrm>
        </p:spPr>
        <p:txBody>
          <a:bodyPr>
            <a:normAutofit lnSpcReduction="10000"/>
          </a:bodyPr>
          <a:lstStyle/>
          <a:p>
            <a:pPr marL="285750" indent="-285750">
              <a:buFont typeface="Arial" panose="020B0604020202020204" pitchFamily="34" charset="0"/>
              <a:buChar char="•"/>
            </a:pPr>
            <a:r>
              <a:rPr lang="tr-TR" sz="2800" dirty="0" err="1"/>
              <a:t>Many</a:t>
            </a:r>
            <a:r>
              <a:rPr lang="tr-TR" sz="2800" dirty="0"/>
              <a:t> </a:t>
            </a:r>
            <a:r>
              <a:rPr lang="tr-TR" sz="2800" dirty="0" err="1"/>
              <a:t>children</a:t>
            </a:r>
            <a:r>
              <a:rPr lang="tr-TR" sz="2800" dirty="0"/>
              <a:t> </a:t>
            </a:r>
            <a:r>
              <a:rPr lang="tr-TR" sz="2800" dirty="0" err="1"/>
              <a:t>follow</a:t>
            </a:r>
            <a:r>
              <a:rPr lang="tr-TR" sz="2800" dirty="0"/>
              <a:t> a </a:t>
            </a:r>
            <a:r>
              <a:rPr lang="tr-TR" sz="2800" dirty="0" err="1">
                <a:solidFill>
                  <a:srgbClr val="FFC000"/>
                </a:solidFill>
              </a:rPr>
              <a:t>similar</a:t>
            </a:r>
            <a:r>
              <a:rPr lang="tr-TR" sz="2800" dirty="0">
                <a:solidFill>
                  <a:srgbClr val="FFC000"/>
                </a:solidFill>
              </a:rPr>
              <a:t> </a:t>
            </a:r>
            <a:r>
              <a:rPr lang="tr-TR" sz="2800" dirty="0" err="1">
                <a:solidFill>
                  <a:srgbClr val="FFC000"/>
                </a:solidFill>
              </a:rPr>
              <a:t>pattern</a:t>
            </a:r>
            <a:r>
              <a:rPr lang="tr-TR" sz="2800" dirty="0">
                <a:solidFill>
                  <a:srgbClr val="FFC000"/>
                </a:solidFill>
              </a:rPr>
              <a:t> </a:t>
            </a:r>
            <a:r>
              <a:rPr lang="tr-TR" sz="2800" dirty="0" err="1">
                <a:solidFill>
                  <a:srgbClr val="FFC000"/>
                </a:solidFill>
              </a:rPr>
              <a:t>and</a:t>
            </a:r>
            <a:r>
              <a:rPr lang="tr-TR" sz="2800" dirty="0">
                <a:solidFill>
                  <a:srgbClr val="FFC000"/>
                </a:solidFill>
              </a:rPr>
              <a:t> </a:t>
            </a:r>
            <a:r>
              <a:rPr lang="tr-TR" sz="2800" dirty="0" err="1">
                <a:solidFill>
                  <a:srgbClr val="FFC000"/>
                </a:solidFill>
              </a:rPr>
              <a:t>sequence</a:t>
            </a:r>
            <a:r>
              <a:rPr lang="tr-TR" sz="2800" dirty="0">
                <a:solidFill>
                  <a:srgbClr val="FFC000"/>
                </a:solidFill>
              </a:rPr>
              <a:t> </a:t>
            </a:r>
            <a:r>
              <a:rPr lang="tr-TR" sz="2800" dirty="0" err="1">
                <a:solidFill>
                  <a:srgbClr val="FFC000"/>
                </a:solidFill>
              </a:rPr>
              <a:t>for</a:t>
            </a:r>
            <a:r>
              <a:rPr lang="tr-TR" sz="2800" dirty="0">
                <a:solidFill>
                  <a:srgbClr val="FFC000"/>
                </a:solidFill>
              </a:rPr>
              <a:t> </a:t>
            </a:r>
            <a:r>
              <a:rPr lang="tr-TR" sz="2800" dirty="0" err="1">
                <a:solidFill>
                  <a:srgbClr val="FFC000"/>
                </a:solidFill>
              </a:rPr>
              <a:t>development</a:t>
            </a:r>
            <a:r>
              <a:rPr lang="tr-TR" sz="2800" dirty="0">
                <a:solidFill>
                  <a:srgbClr val="FFC000"/>
                </a:solidFill>
              </a:rPr>
              <a:t>,</a:t>
            </a:r>
            <a:r>
              <a:rPr lang="tr-TR" sz="2800" dirty="0"/>
              <a:t> but </a:t>
            </a:r>
            <a:r>
              <a:rPr lang="tr-TR" sz="2800" dirty="0" err="1"/>
              <a:t>all</a:t>
            </a:r>
            <a:r>
              <a:rPr lang="tr-TR" sz="2800" dirty="0"/>
              <a:t> </a:t>
            </a:r>
            <a:r>
              <a:rPr lang="tr-TR" sz="2800" dirty="0" err="1"/>
              <a:t>children</a:t>
            </a:r>
            <a:r>
              <a:rPr lang="tr-TR" sz="2800" dirty="0"/>
              <a:t> </a:t>
            </a:r>
            <a:r>
              <a:rPr lang="tr-TR" sz="2800" dirty="0" err="1"/>
              <a:t>are</a:t>
            </a:r>
            <a:r>
              <a:rPr lang="tr-TR" sz="2800" dirty="0"/>
              <a:t> </a:t>
            </a:r>
            <a:r>
              <a:rPr lang="tr-TR" sz="2800" dirty="0" err="1"/>
              <a:t>individuals</a:t>
            </a:r>
            <a:r>
              <a:rPr lang="tr-TR" sz="2800" dirty="0"/>
              <a:t> </a:t>
            </a:r>
            <a:r>
              <a:rPr lang="tr-TR" sz="2800" dirty="0" err="1"/>
              <a:t>and</a:t>
            </a:r>
            <a:r>
              <a:rPr lang="tr-TR" sz="2800" dirty="0"/>
              <a:t> </a:t>
            </a:r>
            <a:r>
              <a:rPr lang="tr-TR" sz="2800" dirty="0" err="1"/>
              <a:t>may</a:t>
            </a:r>
            <a:r>
              <a:rPr lang="tr-TR" sz="2800" dirty="0"/>
              <a:t> not </a:t>
            </a:r>
            <a:r>
              <a:rPr lang="tr-TR" sz="2800" dirty="0" err="1"/>
              <a:t>develop</a:t>
            </a:r>
            <a:r>
              <a:rPr lang="tr-TR" sz="2800" dirty="0"/>
              <a:t> at </a:t>
            </a:r>
            <a:r>
              <a:rPr lang="tr-TR" sz="2800" dirty="0" err="1"/>
              <a:t>the</a:t>
            </a:r>
            <a:r>
              <a:rPr lang="tr-TR" sz="2800" dirty="0"/>
              <a:t> </a:t>
            </a:r>
            <a:r>
              <a:rPr lang="tr-TR" sz="2800" dirty="0" err="1"/>
              <a:t>same</a:t>
            </a:r>
            <a:r>
              <a:rPr lang="tr-TR" sz="2800" dirty="0"/>
              <a:t> rate</a:t>
            </a:r>
          </a:p>
          <a:p>
            <a:pPr marL="285750" indent="-285750">
              <a:buFont typeface="Arial" panose="020B0604020202020204" pitchFamily="34" charset="0"/>
              <a:buChar char="•"/>
            </a:pPr>
            <a:r>
              <a:rPr lang="tr-TR" sz="2800" dirty="0" err="1">
                <a:solidFill>
                  <a:srgbClr val="FFC000"/>
                </a:solidFill>
              </a:rPr>
              <a:t>Boys</a:t>
            </a:r>
            <a:r>
              <a:rPr lang="tr-TR" sz="2800" dirty="0"/>
              <a:t> </a:t>
            </a:r>
            <a:r>
              <a:rPr lang="tr-TR" sz="2800" dirty="0" err="1"/>
              <a:t>tend</a:t>
            </a:r>
            <a:r>
              <a:rPr lang="tr-TR" sz="2800" dirty="0"/>
              <a:t> </a:t>
            </a:r>
            <a:r>
              <a:rPr lang="tr-TR" sz="2800" dirty="0" err="1"/>
              <a:t>to</a:t>
            </a:r>
            <a:r>
              <a:rPr lang="tr-TR" sz="2800" dirty="0"/>
              <a:t> be </a:t>
            </a:r>
            <a:r>
              <a:rPr lang="tr-TR" sz="2800" dirty="0" err="1"/>
              <a:t>slightly</a:t>
            </a:r>
            <a:r>
              <a:rPr lang="tr-TR" sz="2800" dirty="0"/>
              <a:t> </a:t>
            </a:r>
            <a:r>
              <a:rPr lang="tr-TR" sz="2800" dirty="0" err="1"/>
              <a:t>slower</a:t>
            </a:r>
            <a:r>
              <a:rPr lang="tr-TR" sz="2800" dirty="0"/>
              <a:t> </a:t>
            </a:r>
            <a:r>
              <a:rPr lang="tr-TR" sz="2800" dirty="0" err="1"/>
              <a:t>than</a:t>
            </a:r>
            <a:r>
              <a:rPr lang="tr-TR" sz="2800" dirty="0"/>
              <a:t> </a:t>
            </a:r>
            <a:r>
              <a:rPr lang="tr-TR" sz="2800" dirty="0" err="1"/>
              <a:t>girls</a:t>
            </a:r>
            <a:r>
              <a:rPr lang="tr-TR" sz="2800" dirty="0"/>
              <a:t> </a:t>
            </a:r>
            <a:r>
              <a:rPr lang="tr-TR" sz="2800" dirty="0" err="1"/>
              <a:t>to</a:t>
            </a:r>
            <a:r>
              <a:rPr lang="tr-TR" sz="2800" dirty="0"/>
              <a:t> </a:t>
            </a:r>
            <a:r>
              <a:rPr lang="tr-TR" sz="2800" dirty="0" err="1"/>
              <a:t>develop</a:t>
            </a:r>
            <a:r>
              <a:rPr lang="tr-TR" sz="2800" dirty="0"/>
              <a:t> </a:t>
            </a:r>
            <a:r>
              <a:rPr lang="tr-TR" sz="2800" dirty="0" err="1"/>
              <a:t>language</a:t>
            </a:r>
            <a:r>
              <a:rPr lang="tr-TR" sz="2800" dirty="0"/>
              <a:t> </a:t>
            </a:r>
            <a:r>
              <a:rPr lang="tr-TR" sz="2800" dirty="0" err="1"/>
              <a:t>and</a:t>
            </a:r>
            <a:r>
              <a:rPr lang="tr-TR" sz="2800" dirty="0"/>
              <a:t> </a:t>
            </a:r>
            <a:r>
              <a:rPr lang="tr-TR" sz="2800" dirty="0" err="1"/>
              <a:t>literacy</a:t>
            </a:r>
            <a:r>
              <a:rPr lang="tr-TR" sz="2800" dirty="0"/>
              <a:t> </a:t>
            </a:r>
            <a:r>
              <a:rPr lang="tr-TR" sz="2800" dirty="0" err="1"/>
              <a:t>skills</a:t>
            </a:r>
            <a:endParaRPr lang="tr-TR" sz="2800" dirty="0"/>
          </a:p>
          <a:p>
            <a:pPr marL="285750" indent="-285750">
              <a:buFont typeface="Arial" panose="020B0604020202020204" pitchFamily="34" charset="0"/>
              <a:buChar char="•"/>
            </a:pPr>
            <a:r>
              <a:rPr lang="tr-TR" sz="2800" dirty="0" err="1"/>
              <a:t>Children</a:t>
            </a:r>
            <a:r>
              <a:rPr lang="tr-TR" sz="2800" dirty="0"/>
              <a:t> </a:t>
            </a:r>
            <a:r>
              <a:rPr lang="tr-TR" sz="2800" dirty="0" err="1"/>
              <a:t>who</a:t>
            </a:r>
            <a:r>
              <a:rPr lang="tr-TR" sz="2800" dirty="0"/>
              <a:t> </a:t>
            </a:r>
            <a:r>
              <a:rPr lang="tr-TR" sz="2800" dirty="0" err="1"/>
              <a:t>are</a:t>
            </a:r>
            <a:r>
              <a:rPr lang="tr-TR" sz="2800" dirty="0"/>
              <a:t> </a:t>
            </a:r>
            <a:r>
              <a:rPr lang="tr-TR" sz="2800" dirty="0" err="1"/>
              <a:t>learning</a:t>
            </a:r>
            <a:r>
              <a:rPr lang="tr-TR" sz="2800" dirty="0"/>
              <a:t> </a:t>
            </a:r>
            <a:r>
              <a:rPr lang="tr-TR" sz="2800" dirty="0" err="1"/>
              <a:t>more</a:t>
            </a:r>
            <a:r>
              <a:rPr lang="tr-TR" sz="2800" dirty="0"/>
              <a:t> </a:t>
            </a:r>
            <a:r>
              <a:rPr lang="tr-TR" sz="2800" dirty="0" err="1"/>
              <a:t>than</a:t>
            </a:r>
            <a:r>
              <a:rPr lang="tr-TR" sz="2800" dirty="0"/>
              <a:t> </a:t>
            </a:r>
            <a:r>
              <a:rPr lang="tr-TR" sz="2800" dirty="0" err="1"/>
              <a:t>one</a:t>
            </a:r>
            <a:r>
              <a:rPr lang="tr-TR" sz="2800" dirty="0"/>
              <a:t> </a:t>
            </a:r>
            <a:r>
              <a:rPr lang="tr-TR" sz="2800" dirty="0" err="1" smtClean="0"/>
              <a:t>language</a:t>
            </a:r>
            <a:r>
              <a:rPr lang="tr-TR" sz="2800" dirty="0" smtClean="0"/>
              <a:t> at </a:t>
            </a:r>
            <a:r>
              <a:rPr lang="tr-TR" sz="2800" dirty="0" err="1" smtClean="0"/>
              <a:t>the</a:t>
            </a:r>
            <a:r>
              <a:rPr lang="tr-TR" sz="2800" dirty="0" smtClean="0"/>
              <a:t> </a:t>
            </a:r>
            <a:r>
              <a:rPr lang="tr-TR" sz="2800" dirty="0" err="1" smtClean="0"/>
              <a:t>same</a:t>
            </a:r>
            <a:r>
              <a:rPr lang="tr-TR" sz="2800" dirty="0" smtClean="0"/>
              <a:t> time </a:t>
            </a:r>
            <a:r>
              <a:rPr lang="tr-TR" sz="2800" dirty="0" err="1"/>
              <a:t>are</a:t>
            </a:r>
            <a:r>
              <a:rPr lang="tr-TR" sz="2800" dirty="0"/>
              <a:t> </a:t>
            </a:r>
            <a:r>
              <a:rPr lang="tr-TR" sz="2800" dirty="0" err="1">
                <a:solidFill>
                  <a:srgbClr val="FFC000"/>
                </a:solidFill>
              </a:rPr>
              <a:t>typically</a:t>
            </a:r>
            <a:r>
              <a:rPr lang="tr-TR" sz="2800" dirty="0">
                <a:solidFill>
                  <a:srgbClr val="FFC000"/>
                </a:solidFill>
              </a:rPr>
              <a:t> </a:t>
            </a:r>
            <a:r>
              <a:rPr lang="tr-TR" sz="2800" dirty="0" err="1">
                <a:solidFill>
                  <a:srgbClr val="FFC000"/>
                </a:solidFill>
              </a:rPr>
              <a:t>slower</a:t>
            </a:r>
            <a:r>
              <a:rPr lang="tr-TR" sz="2800" dirty="0">
                <a:solidFill>
                  <a:srgbClr val="FFC000"/>
                </a:solidFill>
              </a:rPr>
              <a:t>  </a:t>
            </a:r>
          </a:p>
        </p:txBody>
      </p:sp>
    </p:spTree>
    <p:extLst>
      <p:ext uri="{BB962C8B-B14F-4D97-AF65-F5344CB8AC3E}">
        <p14:creationId xmlns:p14="http://schemas.microsoft.com/office/powerpoint/2010/main" val="39746315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r>
              <a:rPr lang="tr-TR" sz="4000" dirty="0" smtClean="0"/>
              <a:t>How do </a:t>
            </a:r>
            <a:r>
              <a:rPr lang="tr-TR" sz="4000" dirty="0" err="1" smtClean="0"/>
              <a:t>children</a:t>
            </a:r>
            <a:r>
              <a:rPr lang="tr-TR" sz="4000" dirty="0" smtClean="0"/>
              <a:t> </a:t>
            </a:r>
            <a:r>
              <a:rPr lang="tr-TR" sz="4000" dirty="0" err="1" smtClean="0"/>
              <a:t>learn</a:t>
            </a:r>
            <a:r>
              <a:rPr lang="tr-TR" sz="4000" dirty="0" smtClean="0"/>
              <a:t>?</a:t>
            </a:r>
            <a:endParaRPr lang="tr-TR" sz="4000" dirty="0"/>
          </a:p>
        </p:txBody>
      </p:sp>
      <p:sp>
        <p:nvSpPr>
          <p:cNvPr id="11267" name="Rectangle 3"/>
          <p:cNvSpPr>
            <a:spLocks noGrp="1" noChangeArrowheads="1"/>
          </p:cNvSpPr>
          <p:nvPr>
            <p:ph type="body" idx="1"/>
          </p:nvPr>
        </p:nvSpPr>
        <p:spPr/>
        <p:txBody>
          <a:bodyPr/>
          <a:lstStyle/>
          <a:p>
            <a:endParaRPr lang="tr-TR" dirty="0"/>
          </a:p>
          <a:p>
            <a:r>
              <a:rPr lang="tr-TR" sz="2000" dirty="0" err="1"/>
              <a:t>Children</a:t>
            </a:r>
            <a:r>
              <a:rPr lang="tr-TR" sz="2000" dirty="0"/>
              <a:t> </a:t>
            </a:r>
            <a:r>
              <a:rPr lang="tr-TR" sz="2000" dirty="0" err="1"/>
              <a:t>acquire</a:t>
            </a:r>
            <a:r>
              <a:rPr lang="tr-TR" sz="2000" dirty="0"/>
              <a:t> </a:t>
            </a:r>
            <a:r>
              <a:rPr lang="tr-TR" sz="2000" dirty="0" err="1"/>
              <a:t>early</a:t>
            </a:r>
            <a:r>
              <a:rPr lang="tr-TR" sz="2000" dirty="0"/>
              <a:t> </a:t>
            </a:r>
            <a:r>
              <a:rPr lang="tr-TR" sz="2000" dirty="0" err="1"/>
              <a:t>literacy</a:t>
            </a:r>
            <a:r>
              <a:rPr lang="tr-TR" sz="2000" dirty="0"/>
              <a:t> </a:t>
            </a:r>
            <a:r>
              <a:rPr lang="tr-TR" sz="2000" dirty="0" err="1"/>
              <a:t>skills</a:t>
            </a:r>
            <a:r>
              <a:rPr lang="tr-TR" sz="2000" dirty="0"/>
              <a:t> </a:t>
            </a:r>
            <a:r>
              <a:rPr lang="tr-TR" sz="2000" dirty="0" err="1"/>
              <a:t>using</a:t>
            </a:r>
            <a:r>
              <a:rPr lang="tr-TR" sz="2000" dirty="0"/>
              <a:t> a </a:t>
            </a:r>
            <a:r>
              <a:rPr lang="tr-TR" sz="2000" dirty="0" err="1">
                <a:solidFill>
                  <a:srgbClr val="FFC000"/>
                </a:solidFill>
              </a:rPr>
              <a:t>variety</a:t>
            </a:r>
            <a:r>
              <a:rPr lang="tr-TR" sz="2000" dirty="0">
                <a:solidFill>
                  <a:srgbClr val="FFC000"/>
                </a:solidFill>
              </a:rPr>
              <a:t> of </a:t>
            </a:r>
            <a:r>
              <a:rPr lang="tr-TR" sz="2000" dirty="0" err="1">
                <a:solidFill>
                  <a:srgbClr val="FFC000"/>
                </a:solidFill>
              </a:rPr>
              <a:t>different</a:t>
            </a:r>
            <a:r>
              <a:rPr lang="tr-TR" sz="2000" dirty="0">
                <a:solidFill>
                  <a:srgbClr val="FFC000"/>
                </a:solidFill>
              </a:rPr>
              <a:t> </a:t>
            </a:r>
            <a:r>
              <a:rPr lang="tr-TR" sz="2000" dirty="0" err="1">
                <a:solidFill>
                  <a:srgbClr val="FFC000"/>
                </a:solidFill>
              </a:rPr>
              <a:t>methods</a:t>
            </a:r>
            <a:r>
              <a:rPr lang="tr-TR" sz="2000" dirty="0">
                <a:solidFill>
                  <a:srgbClr val="FFC000"/>
                </a:solidFill>
              </a:rPr>
              <a:t>. </a:t>
            </a:r>
          </a:p>
          <a:p>
            <a:r>
              <a:rPr lang="tr-TR" sz="2000" dirty="0" err="1"/>
              <a:t>We</a:t>
            </a:r>
            <a:r>
              <a:rPr lang="tr-TR" sz="2000" dirty="0"/>
              <a:t> </a:t>
            </a:r>
            <a:r>
              <a:rPr lang="tr-TR" sz="2000" dirty="0" err="1"/>
              <a:t>will</a:t>
            </a:r>
            <a:r>
              <a:rPr lang="tr-TR" sz="2000" dirty="0"/>
              <a:t> </a:t>
            </a:r>
            <a:r>
              <a:rPr lang="tr-TR" sz="2000" dirty="0" err="1"/>
              <a:t>now</a:t>
            </a:r>
            <a:r>
              <a:rPr lang="tr-TR" sz="2000" dirty="0"/>
              <a:t> </a:t>
            </a:r>
            <a:r>
              <a:rPr lang="tr-TR" sz="2000" dirty="0" err="1"/>
              <a:t>look</a:t>
            </a:r>
            <a:r>
              <a:rPr lang="tr-TR" sz="2000" dirty="0"/>
              <a:t> </a:t>
            </a:r>
            <a:r>
              <a:rPr lang="tr-TR" sz="2000" dirty="0" err="1"/>
              <a:t>together</a:t>
            </a:r>
            <a:r>
              <a:rPr lang="tr-TR" sz="2000" dirty="0"/>
              <a:t> at </a:t>
            </a:r>
            <a:r>
              <a:rPr lang="tr-TR" sz="2000" dirty="0" err="1"/>
              <a:t>some</a:t>
            </a:r>
            <a:r>
              <a:rPr lang="tr-TR" sz="2000" dirty="0"/>
              <a:t> of </a:t>
            </a:r>
            <a:r>
              <a:rPr lang="tr-TR" sz="2000" dirty="0" err="1"/>
              <a:t>the</a:t>
            </a:r>
            <a:r>
              <a:rPr lang="tr-TR" sz="2000" dirty="0"/>
              <a:t> </a:t>
            </a:r>
            <a:r>
              <a:rPr lang="tr-TR" sz="2000" dirty="0" err="1">
                <a:solidFill>
                  <a:srgbClr val="FFC000"/>
                </a:solidFill>
              </a:rPr>
              <a:t>activities</a:t>
            </a:r>
            <a:r>
              <a:rPr lang="tr-TR" sz="2000" dirty="0"/>
              <a:t> </a:t>
            </a:r>
            <a:r>
              <a:rPr lang="tr-TR" sz="2000" dirty="0" err="1"/>
              <a:t>that</a:t>
            </a:r>
            <a:r>
              <a:rPr lang="tr-TR" sz="2000" dirty="0"/>
              <a:t> </a:t>
            </a:r>
            <a:r>
              <a:rPr lang="tr-TR" sz="2000" dirty="0" err="1" smtClean="0"/>
              <a:t>they</a:t>
            </a:r>
            <a:r>
              <a:rPr lang="tr-TR" sz="2000" dirty="0" smtClean="0"/>
              <a:t> </a:t>
            </a:r>
            <a:r>
              <a:rPr lang="tr-TR" sz="2000" dirty="0" err="1" smtClean="0"/>
              <a:t>undertake</a:t>
            </a:r>
            <a:r>
              <a:rPr lang="tr-TR" sz="2000" dirty="0"/>
              <a:t> </a:t>
            </a:r>
            <a:r>
              <a:rPr lang="tr-TR" sz="2000" dirty="0" err="1" smtClean="0"/>
              <a:t>prior</a:t>
            </a:r>
            <a:r>
              <a:rPr lang="tr-TR" sz="2000" dirty="0" smtClean="0"/>
              <a:t> </a:t>
            </a:r>
            <a:r>
              <a:rPr lang="tr-TR" sz="2000" dirty="0" err="1" smtClean="0"/>
              <a:t>to</a:t>
            </a:r>
            <a:r>
              <a:rPr lang="tr-TR" sz="2000" dirty="0" smtClean="0"/>
              <a:t> </a:t>
            </a:r>
            <a:r>
              <a:rPr lang="tr-TR" sz="2000" dirty="0" err="1" smtClean="0"/>
              <a:t>school</a:t>
            </a:r>
            <a:r>
              <a:rPr lang="tr-TR" sz="2000" dirty="0" smtClean="0"/>
              <a:t> </a:t>
            </a:r>
            <a:r>
              <a:rPr lang="tr-TR" sz="2000" dirty="0" err="1"/>
              <a:t>that</a:t>
            </a:r>
            <a:r>
              <a:rPr lang="tr-TR" sz="2000" dirty="0"/>
              <a:t> </a:t>
            </a:r>
            <a:r>
              <a:rPr lang="tr-TR" sz="2000" dirty="0" err="1"/>
              <a:t>introduce</a:t>
            </a:r>
            <a:r>
              <a:rPr lang="tr-TR" sz="2000" dirty="0"/>
              <a:t> </a:t>
            </a:r>
            <a:r>
              <a:rPr lang="tr-TR" sz="2000" dirty="0" err="1"/>
              <a:t>the</a:t>
            </a:r>
            <a:r>
              <a:rPr lang="tr-TR" sz="2000" dirty="0"/>
              <a:t> </a:t>
            </a:r>
            <a:r>
              <a:rPr lang="tr-TR" sz="2000" dirty="0" err="1"/>
              <a:t>children</a:t>
            </a:r>
            <a:r>
              <a:rPr lang="tr-TR" sz="2000" dirty="0"/>
              <a:t> </a:t>
            </a:r>
            <a:r>
              <a:rPr lang="tr-TR" sz="2000" dirty="0" err="1"/>
              <a:t>to</a:t>
            </a:r>
            <a:r>
              <a:rPr lang="tr-TR" sz="2000" dirty="0"/>
              <a:t> </a:t>
            </a:r>
            <a:r>
              <a:rPr lang="tr-TR" sz="2000" dirty="0" err="1"/>
              <a:t>the</a:t>
            </a:r>
            <a:r>
              <a:rPr lang="tr-TR" sz="2000" dirty="0"/>
              <a:t> </a:t>
            </a:r>
            <a:r>
              <a:rPr lang="tr-TR" sz="2000" dirty="0" err="1"/>
              <a:t>necessary</a:t>
            </a:r>
            <a:r>
              <a:rPr lang="tr-TR" sz="2000" dirty="0"/>
              <a:t> </a:t>
            </a:r>
            <a:r>
              <a:rPr lang="tr-TR" sz="2000" dirty="0" err="1"/>
              <a:t>skills</a:t>
            </a:r>
            <a:r>
              <a:rPr lang="tr-TR" sz="2000" dirty="0"/>
              <a:t> </a:t>
            </a:r>
            <a:r>
              <a:rPr lang="tr-TR" sz="2000" dirty="0" err="1"/>
              <a:t>that</a:t>
            </a:r>
            <a:r>
              <a:rPr lang="tr-TR" sz="2000" dirty="0"/>
              <a:t> </a:t>
            </a:r>
            <a:r>
              <a:rPr lang="tr-TR" sz="2000" dirty="0" err="1"/>
              <a:t>they</a:t>
            </a:r>
            <a:r>
              <a:rPr lang="tr-TR" sz="2000" dirty="0"/>
              <a:t> </a:t>
            </a:r>
            <a:r>
              <a:rPr lang="tr-TR" sz="2000" dirty="0" err="1"/>
              <a:t>will</a:t>
            </a:r>
            <a:r>
              <a:rPr lang="tr-TR" sz="2000" dirty="0"/>
              <a:t> </a:t>
            </a:r>
            <a:r>
              <a:rPr lang="tr-TR" sz="2000" dirty="0" err="1"/>
              <a:t>require</a:t>
            </a:r>
            <a:r>
              <a:rPr lang="tr-TR" sz="2000" dirty="0"/>
              <a:t> </a:t>
            </a:r>
            <a:r>
              <a:rPr lang="tr-TR" sz="2000" dirty="0" err="1"/>
              <a:t>for</a:t>
            </a:r>
            <a:r>
              <a:rPr lang="tr-TR" sz="2000" dirty="0"/>
              <a:t> </a:t>
            </a:r>
            <a:r>
              <a:rPr lang="tr-TR" sz="2000" dirty="0" err="1"/>
              <a:t>subsequent</a:t>
            </a:r>
            <a:r>
              <a:rPr lang="tr-TR" sz="2000" dirty="0"/>
              <a:t> </a:t>
            </a:r>
            <a:r>
              <a:rPr lang="tr-TR" sz="2000" dirty="0" err="1"/>
              <a:t>literacy</a:t>
            </a:r>
            <a:r>
              <a:rPr lang="tr-TR" dirty="0"/>
              <a:t>.</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303" y="3875881"/>
            <a:ext cx="2381250" cy="2800350"/>
          </a:xfrm>
          <a:prstGeom prst="rect">
            <a:avLst/>
          </a:prstGeom>
        </p:spPr>
      </p:pic>
    </p:spTree>
    <p:extLst>
      <p:ext uri="{BB962C8B-B14F-4D97-AF65-F5344CB8AC3E}">
        <p14:creationId xmlns:p14="http://schemas.microsoft.com/office/powerpoint/2010/main" val="20236707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Rot="1" noChangeArrowheads="1"/>
          </p:cNvSpPr>
          <p:nvPr>
            <p:ph type="title"/>
          </p:nvPr>
        </p:nvSpPr>
        <p:spPr/>
        <p:txBody>
          <a:bodyPr/>
          <a:lstStyle/>
          <a:p>
            <a:r>
              <a:rPr lang="tr-TR" sz="4000" dirty="0"/>
              <a:t>How do </a:t>
            </a:r>
            <a:r>
              <a:rPr lang="tr-TR" sz="4000" dirty="0" err="1"/>
              <a:t>these</a:t>
            </a:r>
            <a:r>
              <a:rPr lang="tr-TR" sz="4000" dirty="0"/>
              <a:t> </a:t>
            </a:r>
            <a:r>
              <a:rPr lang="tr-TR" sz="4000" dirty="0" err="1"/>
              <a:t>activities</a:t>
            </a:r>
            <a:r>
              <a:rPr lang="tr-TR" sz="4000" dirty="0"/>
              <a:t> </a:t>
            </a:r>
            <a:r>
              <a:rPr lang="tr-TR" sz="4000" dirty="0" err="1"/>
              <a:t>help</a:t>
            </a:r>
            <a:r>
              <a:rPr lang="tr-TR" sz="4000" dirty="0"/>
              <a:t> </a:t>
            </a:r>
            <a:r>
              <a:rPr lang="tr-TR" sz="4000" dirty="0" smtClean="0"/>
              <a:t>a </a:t>
            </a:r>
            <a:r>
              <a:rPr lang="tr-TR" sz="4000" dirty="0" err="1" smtClean="0"/>
              <a:t>child</a:t>
            </a:r>
            <a:r>
              <a:rPr lang="tr-TR" sz="4000" dirty="0" smtClean="0"/>
              <a:t> </a:t>
            </a:r>
            <a:r>
              <a:rPr lang="tr-TR" sz="4000" dirty="0" err="1"/>
              <a:t>become</a:t>
            </a:r>
            <a:r>
              <a:rPr lang="tr-TR" sz="4000" dirty="0"/>
              <a:t> </a:t>
            </a:r>
            <a:r>
              <a:rPr lang="tr-TR" sz="4000" dirty="0" err="1"/>
              <a:t>literate</a:t>
            </a:r>
            <a:r>
              <a:rPr lang="tr-TR" sz="4000" dirty="0"/>
              <a:t>?</a:t>
            </a:r>
          </a:p>
        </p:txBody>
      </p:sp>
      <p:graphicFrame>
        <p:nvGraphicFramePr>
          <p:cNvPr id="12383" name="Group 95"/>
          <p:cNvGraphicFramePr>
            <a:graphicFrameLocks noGrp="1"/>
          </p:cNvGraphicFramePr>
          <p:nvPr>
            <p:ph type="tbl" idx="1"/>
            <p:extLst>
              <p:ext uri="{D42A27DB-BD31-4B8C-83A1-F6EECF244321}">
                <p14:modId xmlns:p14="http://schemas.microsoft.com/office/powerpoint/2010/main" val="2676227004"/>
              </p:ext>
            </p:extLst>
          </p:nvPr>
        </p:nvGraphicFramePr>
        <p:xfrm>
          <a:off x="846932" y="1670340"/>
          <a:ext cx="8229600" cy="4904106"/>
        </p:xfrm>
        <a:graphic>
          <a:graphicData uri="http://schemas.openxmlformats.org/drawingml/2006/table">
            <a:tbl>
              <a:tblPr/>
              <a:tblGrid>
                <a:gridCol w="4114800"/>
                <a:gridCol w="4114800"/>
              </a:tblGrid>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rPr>
                        <a:t>Rolling </a:t>
                      </a: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playdough</a:t>
                      </a: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Playing memory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Retell a story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Make a pattern with beads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Copy the bead pattern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Play picture bingo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Sort the buttons according to size or colour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Draw a picture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92719" y="1628775"/>
            <a:ext cx="600301" cy="554181"/>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0619" y="2182956"/>
            <a:ext cx="1023432" cy="556290"/>
          </a:xfrm>
          <a:prstGeom prst="rect">
            <a:avLst/>
          </a:prstGeom>
        </p:spPr>
      </p:pic>
      <p:pic>
        <p:nvPicPr>
          <p:cNvPr id="5" name="Resi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4229" y="2739246"/>
            <a:ext cx="1512303" cy="624542"/>
          </a:xfrm>
          <a:prstGeom prst="rect">
            <a:avLst/>
          </a:prstGeom>
        </p:spPr>
      </p:pic>
      <p:pic>
        <p:nvPicPr>
          <p:cNvPr id="6" name="Resim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5382" y="3343452"/>
            <a:ext cx="817646" cy="613234"/>
          </a:xfrm>
          <a:prstGeom prst="rect">
            <a:avLst/>
          </a:prstGeom>
        </p:spPr>
      </p:pic>
      <p:pic>
        <p:nvPicPr>
          <p:cNvPr id="7" name="Resim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20380" y="3748868"/>
            <a:ext cx="824183" cy="822469"/>
          </a:xfrm>
          <a:prstGeom prst="rect">
            <a:avLst/>
          </a:prstGeom>
        </p:spPr>
      </p:pic>
      <p:pic>
        <p:nvPicPr>
          <p:cNvPr id="8" name="Resim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39238" y="4289196"/>
            <a:ext cx="634813" cy="821806"/>
          </a:xfrm>
          <a:prstGeom prst="rect">
            <a:avLst/>
          </a:prstGeom>
        </p:spPr>
      </p:pic>
      <p:pic>
        <p:nvPicPr>
          <p:cNvPr id="9" name="Resim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634511" y="4838644"/>
            <a:ext cx="1592920" cy="1194690"/>
          </a:xfrm>
          <a:prstGeom prst="rect">
            <a:avLst/>
          </a:prstGeom>
        </p:spPr>
      </p:pic>
      <p:pic>
        <p:nvPicPr>
          <p:cNvPr id="10" name="Resim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82689" y="5781795"/>
            <a:ext cx="959292" cy="792651"/>
          </a:xfrm>
          <a:prstGeom prst="rect">
            <a:avLst/>
          </a:prstGeom>
        </p:spPr>
      </p:pic>
    </p:spTree>
    <p:extLst>
      <p:ext uri="{BB962C8B-B14F-4D97-AF65-F5344CB8AC3E}">
        <p14:creationId xmlns:p14="http://schemas.microsoft.com/office/powerpoint/2010/main" val="1880721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95062" y="288493"/>
            <a:ext cx="8911114" cy="1143000"/>
          </a:xfrm>
        </p:spPr>
        <p:txBody>
          <a:bodyPr/>
          <a:lstStyle/>
          <a:p>
            <a:r>
              <a:rPr lang="tr-TR" sz="4000" dirty="0"/>
              <a:t>How do </a:t>
            </a:r>
            <a:r>
              <a:rPr lang="tr-TR" sz="4000" dirty="0" err="1"/>
              <a:t>these</a:t>
            </a:r>
            <a:r>
              <a:rPr lang="tr-TR" sz="4000" dirty="0"/>
              <a:t> </a:t>
            </a:r>
            <a:r>
              <a:rPr lang="tr-TR" sz="4000" dirty="0" err="1"/>
              <a:t>activities</a:t>
            </a:r>
            <a:r>
              <a:rPr lang="tr-TR" sz="4000" dirty="0"/>
              <a:t> </a:t>
            </a:r>
            <a:r>
              <a:rPr lang="tr-TR" sz="4000" dirty="0" err="1"/>
              <a:t>help</a:t>
            </a:r>
            <a:r>
              <a:rPr lang="tr-TR" sz="4000" dirty="0"/>
              <a:t> a</a:t>
            </a:r>
            <a:r>
              <a:rPr lang="tr-TR" sz="4000" dirty="0" smtClean="0"/>
              <a:t> </a:t>
            </a:r>
            <a:r>
              <a:rPr lang="tr-TR" sz="4000" dirty="0" err="1"/>
              <a:t>child</a:t>
            </a:r>
            <a:r>
              <a:rPr lang="tr-TR" sz="4000" dirty="0"/>
              <a:t> </a:t>
            </a:r>
            <a:r>
              <a:rPr lang="tr-TR" sz="4000" dirty="0" err="1"/>
              <a:t>become</a:t>
            </a:r>
            <a:r>
              <a:rPr lang="tr-TR" sz="4000" dirty="0"/>
              <a:t> </a:t>
            </a:r>
            <a:r>
              <a:rPr lang="tr-TR" sz="4000" dirty="0" err="1"/>
              <a:t>literate</a:t>
            </a:r>
            <a:r>
              <a:rPr lang="tr-TR" sz="4000" dirty="0"/>
              <a:t>?</a:t>
            </a:r>
          </a:p>
        </p:txBody>
      </p:sp>
      <p:graphicFrame>
        <p:nvGraphicFramePr>
          <p:cNvPr id="30761" name="Group 41"/>
          <p:cNvGraphicFramePr>
            <a:graphicFrameLocks noGrp="1"/>
          </p:cNvGraphicFramePr>
          <p:nvPr>
            <p:ph type="tbl" idx="1"/>
            <p:extLst>
              <p:ext uri="{D42A27DB-BD31-4B8C-83A1-F6EECF244321}">
                <p14:modId xmlns:p14="http://schemas.microsoft.com/office/powerpoint/2010/main" val="1777470593"/>
              </p:ext>
            </p:extLst>
          </p:nvPr>
        </p:nvGraphicFramePr>
        <p:xfrm>
          <a:off x="846932" y="1531790"/>
          <a:ext cx="8229600" cy="8887778"/>
        </p:xfrm>
        <a:graphic>
          <a:graphicData uri="http://schemas.openxmlformats.org/drawingml/2006/table">
            <a:tbl>
              <a:tblPr/>
              <a:tblGrid>
                <a:gridCol w="4114800"/>
                <a:gridCol w="4114800"/>
              </a:tblGrid>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rPr>
                        <a:t>Rolling </a:t>
                      </a: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playdough</a:t>
                      </a: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Strengthen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improve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coordination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of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small</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hand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muscles</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Playing memory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Same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different</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Letters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are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written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in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the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same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way</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carry</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meaning</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Retell a story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There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is a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beginning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middle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end.To</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hold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meaning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it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must</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be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shown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like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that</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Make a pattern with beads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Sequencing</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Copy the bead pattern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Patterns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like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during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written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language</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Play picture bingo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rgbClr val="FFC000"/>
                          </a:solidFill>
                          <a:effectLst>
                            <a:outerShdw blurRad="38100" dist="38100" dir="2700000" algn="tl">
                              <a:srgbClr val="000000"/>
                            </a:outerShdw>
                          </a:effectLst>
                          <a:latin typeface="Garamond" pitchFamily="18" charset="0"/>
                          <a:cs typeface="Arial" charset="0"/>
                        </a:rPr>
                        <a:t>Similarity and difference of symbols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Sort the buttons according to size or colour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rgbClr val="FFC000"/>
                          </a:solidFill>
                          <a:effectLst>
                            <a:outerShdw blurRad="38100" dist="38100" dir="2700000" algn="tl">
                              <a:srgbClr val="000000"/>
                            </a:outerShdw>
                          </a:effectLst>
                          <a:latin typeface="Garamond" pitchFamily="18" charset="0"/>
                          <a:cs typeface="Arial" charset="0"/>
                        </a:rPr>
                        <a:t>Ordering accoding to specific characteristics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Draw a picture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Strengthen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finger</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muscles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control</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writing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tools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Symbols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have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meaning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343980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r>
              <a:rPr lang="tr-TR" sz="4000" dirty="0"/>
              <a:t>How do </a:t>
            </a:r>
            <a:r>
              <a:rPr lang="tr-TR" sz="4000" dirty="0" err="1"/>
              <a:t>these</a:t>
            </a:r>
            <a:r>
              <a:rPr lang="tr-TR" sz="4000" dirty="0"/>
              <a:t> </a:t>
            </a:r>
            <a:r>
              <a:rPr lang="tr-TR" sz="4000" dirty="0" err="1"/>
              <a:t>activities</a:t>
            </a:r>
            <a:r>
              <a:rPr lang="tr-TR" sz="4000" dirty="0"/>
              <a:t> </a:t>
            </a:r>
            <a:r>
              <a:rPr lang="tr-TR" sz="4000" dirty="0" err="1"/>
              <a:t>help</a:t>
            </a:r>
            <a:r>
              <a:rPr lang="tr-TR" sz="4000" dirty="0"/>
              <a:t> a</a:t>
            </a:r>
            <a:r>
              <a:rPr lang="tr-TR" sz="4000" dirty="0" smtClean="0"/>
              <a:t> </a:t>
            </a:r>
            <a:r>
              <a:rPr lang="tr-TR" sz="4000" dirty="0" err="1"/>
              <a:t>child</a:t>
            </a:r>
            <a:r>
              <a:rPr lang="tr-TR" sz="4000" dirty="0"/>
              <a:t> </a:t>
            </a:r>
            <a:r>
              <a:rPr lang="tr-TR" sz="4000" dirty="0" err="1"/>
              <a:t>become</a:t>
            </a:r>
            <a:r>
              <a:rPr lang="tr-TR" sz="4000" dirty="0"/>
              <a:t> </a:t>
            </a:r>
            <a:r>
              <a:rPr lang="tr-TR" sz="4000" dirty="0" err="1"/>
              <a:t>literate</a:t>
            </a:r>
            <a:r>
              <a:rPr lang="tr-TR" sz="4000" dirty="0"/>
              <a:t>?</a:t>
            </a:r>
          </a:p>
        </p:txBody>
      </p:sp>
      <p:graphicFrame>
        <p:nvGraphicFramePr>
          <p:cNvPr id="33824" name="Group 32"/>
          <p:cNvGraphicFramePr>
            <a:graphicFrameLocks noGrp="1"/>
          </p:cNvGraphicFramePr>
          <p:nvPr>
            <p:ph idx="1"/>
            <p:extLst>
              <p:ext uri="{D42A27DB-BD31-4B8C-83A1-F6EECF244321}">
                <p14:modId xmlns:p14="http://schemas.microsoft.com/office/powerpoint/2010/main" val="3780011022"/>
              </p:ext>
            </p:extLst>
          </p:nvPr>
        </p:nvGraphicFramePr>
        <p:xfrm>
          <a:off x="835819" y="1600202"/>
          <a:ext cx="8229600" cy="5649659"/>
        </p:xfrm>
        <a:graphic>
          <a:graphicData uri="http://schemas.openxmlformats.org/drawingml/2006/table">
            <a:tbl>
              <a:tblPr/>
              <a:tblGrid>
                <a:gridCol w="4114800"/>
                <a:gridCol w="4114800"/>
              </a:tblGrid>
              <a:tr h="83806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Copy</a:t>
                      </a: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the</a:t>
                      </a: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bead</a:t>
                      </a: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chemeClr val="tx1"/>
                          </a:solidFill>
                          <a:effectLst>
                            <a:outerShdw blurRad="38100" dist="38100" dir="2700000" algn="tl">
                              <a:srgbClr val="000000"/>
                            </a:outerShdw>
                          </a:effectLst>
                          <a:latin typeface="Garamond" pitchFamily="18" charset="0"/>
                          <a:cs typeface="Arial" charset="0"/>
                        </a:rPr>
                        <a:t>pattern</a:t>
                      </a: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Follow</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certain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patterns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just</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like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when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learning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write</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654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Play picture bingo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Understand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similarity</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difference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of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certain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symbols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letters</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654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Sort the buttons according to size or colour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Children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start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put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things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in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specific</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order</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according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certain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characteristics</a:t>
                      </a:r>
                      <a:endPar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654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smtClean="0">
                          <a:ln>
                            <a:noFill/>
                          </a:ln>
                          <a:solidFill>
                            <a:schemeClr val="tx1"/>
                          </a:solidFill>
                          <a:effectLst>
                            <a:outerShdw blurRad="38100" dist="38100" dir="2700000" algn="tl">
                              <a:srgbClr val="000000"/>
                            </a:outerShdw>
                          </a:effectLst>
                          <a:latin typeface="Garamond" pitchFamily="18" charset="0"/>
                          <a:cs typeface="Arial" charset="0"/>
                        </a:rPr>
                        <a:t>Draw a picture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Strenthen</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finger</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muscles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and</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increase</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control</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of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writing</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r>
                        <a:rPr kumimoji="0" lang="tr-TR" sz="2800" b="0" i="0" u="none" strike="noStrike" cap="none" normalizeH="0" baseline="0" dirty="0" err="1" smtClean="0">
                          <a:ln>
                            <a:noFill/>
                          </a:ln>
                          <a:solidFill>
                            <a:srgbClr val="FFC000"/>
                          </a:solidFill>
                          <a:effectLst>
                            <a:outerShdw blurRad="38100" dist="38100" dir="2700000" algn="tl">
                              <a:srgbClr val="000000"/>
                            </a:outerShdw>
                          </a:effectLst>
                          <a:latin typeface="Garamond" pitchFamily="18" charset="0"/>
                          <a:cs typeface="Arial" charset="0"/>
                        </a:rPr>
                        <a:t>tools</a:t>
                      </a:r>
                      <a:r>
                        <a:rPr kumimoji="0" lang="tr-TR" sz="2800" b="0" i="0" u="none" strike="noStrike" cap="none" normalizeH="0" baseline="0" dirty="0" smtClean="0">
                          <a:ln>
                            <a:noFill/>
                          </a:ln>
                          <a:solidFill>
                            <a:srgbClr val="FFC000"/>
                          </a:solidFill>
                          <a:effectLst>
                            <a:outerShdw blurRad="38100" dist="38100" dir="2700000" algn="tl">
                              <a:srgbClr val="000000"/>
                            </a:outerShdw>
                          </a:effectLst>
                          <a:latin typeface="Garamond" pitchFamily="18"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997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575183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835819" y="341313"/>
            <a:ext cx="8229600" cy="1143000"/>
          </a:xfrm>
        </p:spPr>
        <p:txBody>
          <a:bodyPr/>
          <a:lstStyle/>
          <a:p>
            <a:r>
              <a:rPr lang="tr-TR" sz="4000"/>
              <a:t>Play enables numerous language discoveries</a:t>
            </a:r>
          </a:p>
        </p:txBody>
      </p:sp>
      <p:sp>
        <p:nvSpPr>
          <p:cNvPr id="31747" name="Rectangle 3"/>
          <p:cNvSpPr>
            <a:spLocks noGrp="1" noChangeArrowheads="1"/>
          </p:cNvSpPr>
          <p:nvPr>
            <p:ph type="body" idx="1"/>
          </p:nvPr>
        </p:nvSpPr>
        <p:spPr>
          <a:xfrm>
            <a:off x="973139" y="1372632"/>
            <a:ext cx="7954962" cy="5006499"/>
          </a:xfrm>
        </p:spPr>
        <p:txBody>
          <a:bodyPr>
            <a:normAutofit/>
          </a:bodyPr>
          <a:lstStyle/>
          <a:p>
            <a:endParaRPr lang="tr-TR" sz="2800" dirty="0" smtClean="0"/>
          </a:p>
          <a:p>
            <a:r>
              <a:rPr lang="tr-TR" sz="2800" dirty="0" smtClean="0"/>
              <a:t>As </a:t>
            </a:r>
            <a:r>
              <a:rPr lang="tr-TR" sz="2800" dirty="0" err="1"/>
              <a:t>children’s</a:t>
            </a:r>
            <a:r>
              <a:rPr lang="tr-TR" sz="2800" dirty="0"/>
              <a:t> </a:t>
            </a:r>
            <a:r>
              <a:rPr lang="tr-TR" sz="2800" dirty="0" err="1"/>
              <a:t>language</a:t>
            </a:r>
            <a:r>
              <a:rPr lang="tr-TR" sz="2800" dirty="0"/>
              <a:t> </a:t>
            </a:r>
            <a:r>
              <a:rPr lang="tr-TR" sz="2800" dirty="0" err="1"/>
              <a:t>skills</a:t>
            </a:r>
            <a:r>
              <a:rPr lang="tr-TR" sz="2800" dirty="0"/>
              <a:t> </a:t>
            </a:r>
            <a:r>
              <a:rPr lang="tr-TR" sz="2800" dirty="0" err="1"/>
              <a:t>develop</a:t>
            </a:r>
            <a:r>
              <a:rPr lang="tr-TR" sz="2800" dirty="0"/>
              <a:t>, </a:t>
            </a:r>
            <a:endParaRPr lang="tr-TR" sz="2800" dirty="0" smtClean="0"/>
          </a:p>
          <a:p>
            <a:pPr marL="457200" indent="-457200">
              <a:buFont typeface="Wingdings" panose="05000000000000000000" pitchFamily="2" charset="2"/>
              <a:buChar char="q"/>
            </a:pPr>
            <a:r>
              <a:rPr lang="tr-TR" sz="2800" dirty="0" err="1" smtClean="0"/>
              <a:t>they</a:t>
            </a:r>
            <a:r>
              <a:rPr lang="tr-TR" sz="2800" dirty="0" smtClean="0"/>
              <a:t> </a:t>
            </a:r>
            <a:r>
              <a:rPr lang="tr-TR" sz="2800" dirty="0" err="1"/>
              <a:t>begin</a:t>
            </a:r>
            <a:r>
              <a:rPr lang="tr-TR" sz="2800" dirty="0"/>
              <a:t> </a:t>
            </a:r>
            <a:r>
              <a:rPr lang="tr-TR" sz="2800" dirty="0" err="1"/>
              <a:t>to</a:t>
            </a:r>
            <a:r>
              <a:rPr lang="tr-TR" sz="2800" dirty="0"/>
              <a:t> </a:t>
            </a:r>
            <a:r>
              <a:rPr lang="tr-TR" sz="2800" dirty="0" err="1"/>
              <a:t>tell</a:t>
            </a:r>
            <a:r>
              <a:rPr lang="tr-TR" sz="2800" dirty="0"/>
              <a:t> </a:t>
            </a:r>
            <a:r>
              <a:rPr lang="tr-TR" sz="2800" dirty="0" err="1"/>
              <a:t>stories</a:t>
            </a:r>
            <a:r>
              <a:rPr lang="tr-TR" sz="2800" dirty="0"/>
              <a:t>, </a:t>
            </a:r>
            <a:endParaRPr lang="tr-TR" sz="2800" dirty="0" smtClean="0"/>
          </a:p>
          <a:p>
            <a:pPr marL="457200" indent="-457200">
              <a:buFont typeface="Wingdings" panose="05000000000000000000" pitchFamily="2" charset="2"/>
              <a:buChar char="q"/>
            </a:pPr>
            <a:r>
              <a:rPr lang="tr-TR" sz="2800" dirty="0" smtClean="0"/>
              <a:t>start </a:t>
            </a:r>
            <a:r>
              <a:rPr lang="tr-TR" sz="2800" dirty="0" err="1"/>
              <a:t>to</a:t>
            </a:r>
            <a:r>
              <a:rPr lang="tr-TR" sz="2800" dirty="0"/>
              <a:t> </a:t>
            </a:r>
            <a:r>
              <a:rPr lang="tr-TR" sz="2800" dirty="0" err="1"/>
              <a:t>identify</a:t>
            </a:r>
            <a:r>
              <a:rPr lang="tr-TR" sz="2800" dirty="0"/>
              <a:t> </a:t>
            </a:r>
            <a:r>
              <a:rPr lang="tr-TR" sz="2800" dirty="0" err="1"/>
              <a:t>words</a:t>
            </a:r>
            <a:r>
              <a:rPr lang="tr-TR" sz="2800" dirty="0"/>
              <a:t> </a:t>
            </a:r>
            <a:r>
              <a:rPr lang="tr-TR" sz="2800" dirty="0" err="1"/>
              <a:t>such</a:t>
            </a:r>
            <a:r>
              <a:rPr lang="tr-TR" sz="2800" dirty="0"/>
              <a:t> as </a:t>
            </a:r>
            <a:r>
              <a:rPr lang="tr-TR" sz="2800" dirty="0" err="1"/>
              <a:t>their</a:t>
            </a:r>
            <a:r>
              <a:rPr lang="tr-TR" sz="2800" dirty="0"/>
              <a:t> </a:t>
            </a:r>
            <a:r>
              <a:rPr lang="tr-TR" sz="2800" dirty="0" err="1" smtClean="0"/>
              <a:t>names</a:t>
            </a:r>
            <a:endParaRPr lang="tr-TR" sz="2800" dirty="0" smtClean="0"/>
          </a:p>
          <a:p>
            <a:pPr marL="457200" indent="-457200">
              <a:buFont typeface="Wingdings" panose="05000000000000000000" pitchFamily="2" charset="2"/>
              <a:buChar char="q"/>
            </a:pPr>
            <a:r>
              <a:rPr lang="tr-TR" sz="2800" dirty="0" err="1" smtClean="0"/>
              <a:t>incorporate</a:t>
            </a:r>
            <a:r>
              <a:rPr lang="tr-TR" sz="2800" dirty="0" smtClean="0"/>
              <a:t> </a:t>
            </a:r>
            <a:r>
              <a:rPr lang="tr-TR" sz="2800" dirty="0" err="1"/>
              <a:t>pretend</a:t>
            </a:r>
            <a:r>
              <a:rPr lang="tr-TR" sz="2800" dirty="0"/>
              <a:t> </a:t>
            </a:r>
            <a:r>
              <a:rPr lang="tr-TR" sz="2800" dirty="0" err="1"/>
              <a:t>writing</a:t>
            </a:r>
            <a:r>
              <a:rPr lang="tr-TR" sz="2800" dirty="0"/>
              <a:t> </a:t>
            </a:r>
            <a:r>
              <a:rPr lang="tr-TR" sz="2800" dirty="0" err="1"/>
              <a:t>into</a:t>
            </a:r>
            <a:r>
              <a:rPr lang="tr-TR" sz="2800" dirty="0"/>
              <a:t> </a:t>
            </a:r>
            <a:r>
              <a:rPr lang="tr-TR" sz="2800" dirty="0" err="1"/>
              <a:t>their</a:t>
            </a:r>
            <a:r>
              <a:rPr lang="tr-TR" sz="2800" dirty="0"/>
              <a:t> </a:t>
            </a:r>
            <a:r>
              <a:rPr lang="tr-TR" sz="2800" dirty="0" err="1"/>
              <a:t>play</a:t>
            </a:r>
            <a:r>
              <a:rPr lang="tr-TR" sz="2800" dirty="0"/>
              <a:t>. </a:t>
            </a:r>
            <a:endParaRPr lang="tr-TR" sz="2800" dirty="0" smtClean="0"/>
          </a:p>
          <a:p>
            <a:r>
              <a:rPr lang="tr-TR" sz="2800" dirty="0" smtClean="0">
                <a:hlinkClick r:id="rId2"/>
              </a:rPr>
              <a:t>www.literacymatters.com</a:t>
            </a:r>
            <a:endParaRPr lang="tr-TR" sz="2800" dirty="0" smtClean="0"/>
          </a:p>
          <a:p>
            <a:r>
              <a:rPr lang="tr-TR" sz="2800" dirty="0" smtClean="0"/>
              <a:t>  </a:t>
            </a:r>
            <a:endParaRPr lang="tr-TR" sz="2800" dirty="0"/>
          </a:p>
          <a:p>
            <a:endParaRPr lang="tr-TR" sz="2800" dirty="0"/>
          </a:p>
        </p:txBody>
      </p:sp>
    </p:spTree>
    <p:extLst>
      <p:ext uri="{BB962C8B-B14F-4D97-AF65-F5344CB8AC3E}">
        <p14:creationId xmlns:p14="http://schemas.microsoft.com/office/powerpoint/2010/main" val="629509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r>
              <a:rPr lang="tr-TR" sz="4000"/>
              <a:t>To begin formal work on reading and writing</a:t>
            </a:r>
          </a:p>
        </p:txBody>
      </p:sp>
      <p:sp>
        <p:nvSpPr>
          <p:cNvPr id="14339" name="Rectangle 3"/>
          <p:cNvSpPr>
            <a:spLocks noGrp="1" noChangeArrowheads="1"/>
          </p:cNvSpPr>
          <p:nvPr>
            <p:ph type="body" idx="1"/>
          </p:nvPr>
        </p:nvSpPr>
        <p:spPr/>
        <p:txBody>
          <a:bodyPr/>
          <a:lstStyle/>
          <a:p>
            <a:pPr>
              <a:lnSpc>
                <a:spcPct val="90000"/>
              </a:lnSpc>
            </a:pPr>
            <a:endParaRPr lang="tr-TR" dirty="0" smtClean="0"/>
          </a:p>
          <a:p>
            <a:pPr>
              <a:lnSpc>
                <a:spcPct val="90000"/>
              </a:lnSpc>
            </a:pPr>
            <a:endParaRPr lang="tr-TR" dirty="0"/>
          </a:p>
          <a:p>
            <a:pPr marL="342900" indent="-342900">
              <a:lnSpc>
                <a:spcPct val="90000"/>
              </a:lnSpc>
              <a:buFont typeface="Wingdings" panose="05000000000000000000" pitchFamily="2" charset="2"/>
              <a:buChar char="§"/>
            </a:pPr>
            <a:r>
              <a:rPr lang="tr-TR" sz="2400" dirty="0" err="1" smtClean="0"/>
              <a:t>Children</a:t>
            </a:r>
            <a:r>
              <a:rPr lang="tr-TR" sz="2400" dirty="0" smtClean="0"/>
              <a:t> </a:t>
            </a:r>
            <a:r>
              <a:rPr lang="tr-TR" sz="2400" dirty="0" err="1"/>
              <a:t>need</a:t>
            </a:r>
            <a:r>
              <a:rPr lang="tr-TR" sz="2400" dirty="0"/>
              <a:t> </a:t>
            </a:r>
            <a:r>
              <a:rPr lang="tr-TR" sz="2400" dirty="0" err="1"/>
              <a:t>to</a:t>
            </a:r>
            <a:r>
              <a:rPr lang="tr-TR" sz="2400" dirty="0"/>
              <a:t> </a:t>
            </a:r>
            <a:r>
              <a:rPr lang="tr-TR" sz="2400" dirty="0" err="1"/>
              <a:t>recognise</a:t>
            </a:r>
            <a:r>
              <a:rPr lang="tr-TR" sz="2400" dirty="0"/>
              <a:t> </a:t>
            </a:r>
            <a:r>
              <a:rPr lang="tr-TR" sz="2400" dirty="0" err="1"/>
              <a:t>the</a:t>
            </a:r>
            <a:r>
              <a:rPr lang="tr-TR" sz="2400" dirty="0"/>
              <a:t> </a:t>
            </a:r>
            <a:r>
              <a:rPr lang="tr-TR" sz="2400" dirty="0" err="1">
                <a:solidFill>
                  <a:srgbClr val="FFC000"/>
                </a:solidFill>
              </a:rPr>
              <a:t>written</a:t>
            </a:r>
            <a:r>
              <a:rPr lang="tr-TR" sz="2400" dirty="0">
                <a:solidFill>
                  <a:srgbClr val="FFC000"/>
                </a:solidFill>
              </a:rPr>
              <a:t> </a:t>
            </a:r>
            <a:r>
              <a:rPr lang="tr-TR" sz="2400" dirty="0" err="1">
                <a:solidFill>
                  <a:srgbClr val="FFC000"/>
                </a:solidFill>
              </a:rPr>
              <a:t>symbols</a:t>
            </a:r>
            <a:r>
              <a:rPr lang="tr-TR" sz="2400" dirty="0">
                <a:solidFill>
                  <a:srgbClr val="FFC000"/>
                </a:solidFill>
              </a:rPr>
              <a:t> </a:t>
            </a:r>
            <a:r>
              <a:rPr lang="tr-TR" sz="2400" dirty="0"/>
              <a:t>of </a:t>
            </a:r>
            <a:r>
              <a:rPr lang="tr-TR" sz="2400" dirty="0" err="1"/>
              <a:t>letters</a:t>
            </a:r>
            <a:r>
              <a:rPr lang="tr-TR" sz="2400" dirty="0"/>
              <a:t> </a:t>
            </a:r>
            <a:r>
              <a:rPr lang="tr-TR" sz="2400" dirty="0" err="1"/>
              <a:t>and</a:t>
            </a:r>
            <a:r>
              <a:rPr lang="tr-TR" sz="2400" dirty="0"/>
              <a:t> “</a:t>
            </a:r>
            <a:r>
              <a:rPr lang="tr-TR" sz="2400" dirty="0" err="1"/>
              <a:t>decode</a:t>
            </a:r>
            <a:r>
              <a:rPr lang="tr-TR" sz="2400" dirty="0"/>
              <a:t>” </a:t>
            </a:r>
            <a:r>
              <a:rPr lang="tr-TR" sz="2400" dirty="0" err="1"/>
              <a:t>the</a:t>
            </a:r>
            <a:r>
              <a:rPr lang="tr-TR" sz="2400" dirty="0"/>
              <a:t> </a:t>
            </a:r>
            <a:r>
              <a:rPr lang="tr-TR" sz="2400" dirty="0" err="1"/>
              <a:t>words</a:t>
            </a:r>
            <a:r>
              <a:rPr lang="tr-TR" sz="2400" dirty="0"/>
              <a:t> </a:t>
            </a:r>
            <a:r>
              <a:rPr lang="tr-TR" sz="2400" dirty="0" err="1"/>
              <a:t>that</a:t>
            </a:r>
            <a:r>
              <a:rPr lang="tr-TR" sz="2400" dirty="0"/>
              <a:t> </a:t>
            </a:r>
            <a:r>
              <a:rPr lang="tr-TR" sz="2400" dirty="0" err="1"/>
              <a:t>they</a:t>
            </a:r>
            <a:r>
              <a:rPr lang="tr-TR" sz="2400" dirty="0"/>
              <a:t> </a:t>
            </a:r>
            <a:r>
              <a:rPr lang="tr-TR" sz="2400" dirty="0" err="1"/>
              <a:t>are</a:t>
            </a:r>
            <a:r>
              <a:rPr lang="tr-TR" sz="2400" dirty="0"/>
              <a:t> </a:t>
            </a:r>
            <a:r>
              <a:rPr lang="tr-TR" sz="2400" dirty="0" err="1"/>
              <a:t>used</a:t>
            </a:r>
            <a:r>
              <a:rPr lang="tr-TR" sz="2400" dirty="0"/>
              <a:t> in.</a:t>
            </a:r>
          </a:p>
          <a:p>
            <a:pPr marL="342900" indent="-342900">
              <a:lnSpc>
                <a:spcPct val="90000"/>
              </a:lnSpc>
              <a:buFont typeface="Wingdings" panose="05000000000000000000" pitchFamily="2" charset="2"/>
              <a:buChar char="§"/>
            </a:pPr>
            <a:r>
              <a:rPr lang="tr-TR" sz="2400" dirty="0"/>
              <a:t>Write </a:t>
            </a:r>
            <a:r>
              <a:rPr lang="tr-TR" sz="2400" dirty="0" err="1"/>
              <a:t>letters</a:t>
            </a:r>
            <a:r>
              <a:rPr lang="tr-TR" sz="2400" dirty="0"/>
              <a:t> </a:t>
            </a:r>
            <a:r>
              <a:rPr lang="tr-TR" sz="2400" dirty="0" err="1"/>
              <a:t>and</a:t>
            </a:r>
            <a:r>
              <a:rPr lang="tr-TR" sz="2400" dirty="0"/>
              <a:t> form </a:t>
            </a:r>
            <a:r>
              <a:rPr lang="tr-TR" sz="2400" dirty="0" err="1"/>
              <a:t>words</a:t>
            </a:r>
            <a:r>
              <a:rPr lang="tr-TR" sz="2400" dirty="0"/>
              <a:t> </a:t>
            </a:r>
            <a:r>
              <a:rPr lang="tr-TR" sz="2400" dirty="0" err="1"/>
              <a:t>following</a:t>
            </a:r>
            <a:r>
              <a:rPr lang="tr-TR" sz="2400" dirty="0"/>
              <a:t> </a:t>
            </a:r>
            <a:r>
              <a:rPr lang="tr-TR" sz="2400" dirty="0" err="1">
                <a:solidFill>
                  <a:srgbClr val="FFC000"/>
                </a:solidFill>
              </a:rPr>
              <a:t>certain</a:t>
            </a:r>
            <a:r>
              <a:rPr lang="tr-TR" sz="2400" dirty="0">
                <a:solidFill>
                  <a:srgbClr val="FFC000"/>
                </a:solidFill>
              </a:rPr>
              <a:t> </a:t>
            </a:r>
            <a:r>
              <a:rPr lang="tr-TR" sz="2400" dirty="0" err="1">
                <a:solidFill>
                  <a:srgbClr val="FFC000"/>
                </a:solidFill>
              </a:rPr>
              <a:t>rules</a:t>
            </a:r>
            <a:r>
              <a:rPr lang="tr-TR" sz="2400" dirty="0">
                <a:solidFill>
                  <a:srgbClr val="FFC000"/>
                </a:solidFill>
              </a:rPr>
              <a:t> </a:t>
            </a:r>
            <a:r>
              <a:rPr lang="tr-TR" sz="2400" dirty="0" err="1"/>
              <a:t>such</a:t>
            </a:r>
            <a:r>
              <a:rPr lang="tr-TR" sz="2400" dirty="0"/>
              <a:t> as </a:t>
            </a:r>
            <a:r>
              <a:rPr lang="tr-TR" sz="2400" dirty="0" err="1"/>
              <a:t>spelling</a:t>
            </a:r>
            <a:r>
              <a:rPr lang="tr-TR" sz="2400" dirty="0"/>
              <a:t>, </a:t>
            </a:r>
            <a:r>
              <a:rPr lang="tr-TR" sz="2400" dirty="0" err="1"/>
              <a:t>spaces</a:t>
            </a:r>
            <a:r>
              <a:rPr lang="tr-TR" sz="2400" dirty="0"/>
              <a:t> </a:t>
            </a:r>
            <a:r>
              <a:rPr lang="tr-TR" sz="2400" dirty="0" err="1"/>
              <a:t>between</a:t>
            </a:r>
            <a:r>
              <a:rPr lang="tr-TR" sz="2400" dirty="0"/>
              <a:t> </a:t>
            </a:r>
            <a:r>
              <a:rPr lang="tr-TR" sz="2400" dirty="0" err="1"/>
              <a:t>words</a:t>
            </a:r>
            <a:r>
              <a:rPr lang="tr-TR" sz="2400" dirty="0"/>
              <a:t> </a:t>
            </a:r>
            <a:r>
              <a:rPr lang="tr-TR" sz="2400" dirty="0" err="1"/>
              <a:t>and</a:t>
            </a:r>
            <a:r>
              <a:rPr lang="tr-TR" sz="2400" dirty="0"/>
              <a:t> </a:t>
            </a:r>
            <a:r>
              <a:rPr lang="tr-TR" sz="2400" dirty="0" err="1"/>
              <a:t>punctuation</a:t>
            </a:r>
            <a:r>
              <a:rPr lang="tr-TR" sz="2400" dirty="0"/>
              <a:t>.</a:t>
            </a:r>
          </a:p>
          <a:p>
            <a:pPr marL="342900" indent="-342900">
              <a:lnSpc>
                <a:spcPct val="90000"/>
              </a:lnSpc>
              <a:buFont typeface="Wingdings" panose="05000000000000000000" pitchFamily="2" charset="2"/>
              <a:buChar char="§"/>
            </a:pPr>
            <a:r>
              <a:rPr lang="tr-TR" sz="2400" dirty="0" err="1"/>
              <a:t>Use</a:t>
            </a:r>
            <a:r>
              <a:rPr lang="tr-TR" sz="2400" dirty="0"/>
              <a:t> </a:t>
            </a:r>
            <a:r>
              <a:rPr lang="tr-TR" sz="2400" dirty="0" err="1"/>
              <a:t>routine</a:t>
            </a:r>
            <a:r>
              <a:rPr lang="tr-TR" sz="2400" dirty="0"/>
              <a:t> </a:t>
            </a:r>
            <a:r>
              <a:rPr lang="tr-TR" sz="2400" dirty="0" err="1"/>
              <a:t>skills</a:t>
            </a:r>
            <a:r>
              <a:rPr lang="tr-TR" sz="2400" dirty="0"/>
              <a:t> </a:t>
            </a:r>
            <a:r>
              <a:rPr lang="tr-TR" sz="2400" dirty="0" err="1"/>
              <a:t>such</a:t>
            </a:r>
            <a:r>
              <a:rPr lang="tr-TR" sz="2400" dirty="0"/>
              <a:t> as </a:t>
            </a:r>
            <a:r>
              <a:rPr lang="tr-TR" sz="2400" dirty="0" err="1">
                <a:solidFill>
                  <a:srgbClr val="FFC000"/>
                </a:solidFill>
              </a:rPr>
              <a:t>phonemic</a:t>
            </a:r>
            <a:r>
              <a:rPr lang="tr-TR" sz="2400" dirty="0">
                <a:solidFill>
                  <a:srgbClr val="FFC000"/>
                </a:solidFill>
              </a:rPr>
              <a:t> </a:t>
            </a:r>
            <a:r>
              <a:rPr lang="tr-TR" sz="2400" dirty="0" err="1">
                <a:solidFill>
                  <a:srgbClr val="FFC000"/>
                </a:solidFill>
              </a:rPr>
              <a:t>awareness</a:t>
            </a:r>
            <a:r>
              <a:rPr lang="tr-TR" sz="2400" dirty="0">
                <a:solidFill>
                  <a:srgbClr val="FFC000"/>
                </a:solidFill>
              </a:rPr>
              <a:t>, </a:t>
            </a:r>
            <a:r>
              <a:rPr lang="tr-TR" sz="2400" dirty="0" err="1">
                <a:solidFill>
                  <a:srgbClr val="FFC000"/>
                </a:solidFill>
              </a:rPr>
              <a:t>blending</a:t>
            </a:r>
            <a:r>
              <a:rPr lang="tr-TR" sz="2400" dirty="0">
                <a:solidFill>
                  <a:srgbClr val="FFC000"/>
                </a:solidFill>
              </a:rPr>
              <a:t>, </a:t>
            </a:r>
            <a:r>
              <a:rPr lang="tr-TR" sz="2400" dirty="0" err="1">
                <a:solidFill>
                  <a:srgbClr val="FFC000"/>
                </a:solidFill>
              </a:rPr>
              <a:t>sight</a:t>
            </a:r>
            <a:r>
              <a:rPr lang="tr-TR" sz="2400" dirty="0">
                <a:solidFill>
                  <a:srgbClr val="FFC000"/>
                </a:solidFill>
              </a:rPr>
              <a:t> </a:t>
            </a:r>
            <a:r>
              <a:rPr lang="tr-TR" sz="2400" dirty="0" err="1">
                <a:solidFill>
                  <a:srgbClr val="FFC000"/>
                </a:solidFill>
              </a:rPr>
              <a:t>word</a:t>
            </a:r>
            <a:r>
              <a:rPr lang="tr-TR" sz="2400" dirty="0">
                <a:solidFill>
                  <a:srgbClr val="FFC000"/>
                </a:solidFill>
              </a:rPr>
              <a:t> </a:t>
            </a:r>
            <a:r>
              <a:rPr lang="tr-TR" sz="2400" dirty="0" err="1">
                <a:solidFill>
                  <a:srgbClr val="FFC000"/>
                </a:solidFill>
              </a:rPr>
              <a:t>recognition</a:t>
            </a:r>
            <a:r>
              <a:rPr lang="tr-TR" sz="2400" dirty="0">
                <a:solidFill>
                  <a:srgbClr val="FFC000"/>
                </a:solidFill>
              </a:rPr>
              <a:t> </a:t>
            </a:r>
            <a:r>
              <a:rPr lang="tr-TR" sz="2400" dirty="0" err="1">
                <a:solidFill>
                  <a:srgbClr val="FFC000"/>
                </a:solidFill>
              </a:rPr>
              <a:t>and</a:t>
            </a:r>
            <a:r>
              <a:rPr lang="tr-TR" sz="2400" dirty="0">
                <a:solidFill>
                  <a:srgbClr val="FFC000"/>
                </a:solidFill>
              </a:rPr>
              <a:t> </a:t>
            </a:r>
            <a:r>
              <a:rPr lang="tr-TR" sz="2400" dirty="0" err="1">
                <a:solidFill>
                  <a:srgbClr val="FFC000"/>
                </a:solidFill>
              </a:rPr>
              <a:t>thinking</a:t>
            </a:r>
            <a:r>
              <a:rPr lang="tr-TR" sz="2400" dirty="0">
                <a:solidFill>
                  <a:srgbClr val="FFC000"/>
                </a:solidFill>
              </a:rPr>
              <a:t>/</a:t>
            </a:r>
            <a:r>
              <a:rPr lang="tr-TR" sz="2400" dirty="0" err="1">
                <a:solidFill>
                  <a:srgbClr val="FFC000"/>
                </a:solidFill>
              </a:rPr>
              <a:t>reasoning</a:t>
            </a:r>
            <a:r>
              <a:rPr lang="tr-TR" sz="2400" dirty="0">
                <a:solidFill>
                  <a:srgbClr val="FFC000"/>
                </a:solidFill>
              </a:rPr>
              <a:t> </a:t>
            </a:r>
            <a:r>
              <a:rPr lang="tr-TR" sz="2400" dirty="0" err="1">
                <a:solidFill>
                  <a:srgbClr val="FFC000"/>
                </a:solidFill>
              </a:rPr>
              <a:t>abilities</a:t>
            </a:r>
            <a:r>
              <a:rPr lang="tr-TR" sz="2400" dirty="0">
                <a:solidFill>
                  <a:srgbClr val="FFC000"/>
                </a:solidFill>
              </a:rPr>
              <a:t>. </a:t>
            </a:r>
          </a:p>
        </p:txBody>
      </p:sp>
    </p:spTree>
    <p:extLst>
      <p:ext uri="{BB962C8B-B14F-4D97-AF65-F5344CB8AC3E}">
        <p14:creationId xmlns:p14="http://schemas.microsoft.com/office/powerpoint/2010/main" val="1054868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r>
              <a:rPr lang="tr-TR" sz="4000"/>
              <a:t>Children build up their reading skills</a:t>
            </a:r>
          </a:p>
        </p:txBody>
      </p:sp>
      <p:sp>
        <p:nvSpPr>
          <p:cNvPr id="15363" name="Rectangle 3"/>
          <p:cNvSpPr>
            <a:spLocks noGrp="1" noChangeArrowheads="1"/>
          </p:cNvSpPr>
          <p:nvPr>
            <p:ph type="body" idx="1"/>
          </p:nvPr>
        </p:nvSpPr>
        <p:spPr/>
        <p:txBody>
          <a:bodyPr/>
          <a:lstStyle/>
          <a:p>
            <a:endParaRPr lang="tr-TR" dirty="0" smtClean="0"/>
          </a:p>
          <a:p>
            <a:pPr marL="342900" indent="-342900">
              <a:buFont typeface="Arial" panose="020B0604020202020204" pitchFamily="34" charset="0"/>
              <a:buChar char="•"/>
            </a:pPr>
            <a:r>
              <a:rPr lang="tr-TR" sz="2400" dirty="0" err="1" smtClean="0"/>
              <a:t>Use</a:t>
            </a:r>
            <a:r>
              <a:rPr lang="tr-TR" sz="2400" dirty="0" smtClean="0"/>
              <a:t> </a:t>
            </a:r>
            <a:r>
              <a:rPr lang="tr-TR" sz="2400" dirty="0" err="1">
                <a:solidFill>
                  <a:srgbClr val="FFC000"/>
                </a:solidFill>
              </a:rPr>
              <a:t>phonics</a:t>
            </a:r>
            <a:r>
              <a:rPr lang="tr-TR" sz="2400" dirty="0">
                <a:solidFill>
                  <a:srgbClr val="FFC000"/>
                </a:solidFill>
              </a:rPr>
              <a:t> </a:t>
            </a:r>
            <a:r>
              <a:rPr lang="tr-TR" sz="2400" dirty="0" err="1">
                <a:solidFill>
                  <a:srgbClr val="FFC000"/>
                </a:solidFill>
              </a:rPr>
              <a:t>and</a:t>
            </a:r>
            <a:r>
              <a:rPr lang="tr-TR" sz="2400" dirty="0">
                <a:solidFill>
                  <a:srgbClr val="FFC000"/>
                </a:solidFill>
              </a:rPr>
              <a:t> </a:t>
            </a:r>
            <a:r>
              <a:rPr lang="tr-TR" sz="2400" dirty="0" err="1">
                <a:solidFill>
                  <a:srgbClr val="FFC000"/>
                </a:solidFill>
              </a:rPr>
              <a:t>context</a:t>
            </a:r>
            <a:r>
              <a:rPr lang="tr-TR" sz="2400" dirty="0">
                <a:solidFill>
                  <a:srgbClr val="FFC000"/>
                </a:solidFill>
              </a:rPr>
              <a:t> </a:t>
            </a:r>
            <a:r>
              <a:rPr lang="tr-TR" sz="2400" dirty="0" err="1">
                <a:solidFill>
                  <a:srgbClr val="FFC000"/>
                </a:solidFill>
              </a:rPr>
              <a:t>clues</a:t>
            </a:r>
            <a:r>
              <a:rPr lang="tr-TR" sz="2400" dirty="0">
                <a:solidFill>
                  <a:srgbClr val="FFC000"/>
                </a:solidFill>
              </a:rPr>
              <a:t> </a:t>
            </a:r>
            <a:r>
              <a:rPr lang="tr-TR" sz="2400" dirty="0" err="1"/>
              <a:t>to</a:t>
            </a:r>
            <a:r>
              <a:rPr lang="tr-TR" sz="2400" dirty="0"/>
              <a:t> </a:t>
            </a:r>
            <a:r>
              <a:rPr lang="tr-TR" sz="2400" dirty="0" err="1"/>
              <a:t>work</a:t>
            </a:r>
            <a:r>
              <a:rPr lang="tr-TR" sz="2400" dirty="0"/>
              <a:t> </a:t>
            </a:r>
            <a:r>
              <a:rPr lang="tr-TR" sz="2400" dirty="0" err="1"/>
              <a:t>out</a:t>
            </a:r>
            <a:r>
              <a:rPr lang="tr-TR" sz="2400" dirty="0"/>
              <a:t> </a:t>
            </a:r>
            <a:r>
              <a:rPr lang="tr-TR" sz="2400" dirty="0" err="1"/>
              <a:t>unknown</a:t>
            </a:r>
            <a:r>
              <a:rPr lang="tr-TR" sz="2400" dirty="0"/>
              <a:t> </a:t>
            </a:r>
            <a:r>
              <a:rPr lang="tr-TR" sz="2400" dirty="0" err="1"/>
              <a:t>words</a:t>
            </a:r>
            <a:endParaRPr lang="tr-TR" sz="2400" dirty="0"/>
          </a:p>
          <a:p>
            <a:pPr marL="342900" indent="-342900">
              <a:buFont typeface="Arial" panose="020B0604020202020204" pitchFamily="34" charset="0"/>
              <a:buChar char="•"/>
            </a:pPr>
            <a:r>
              <a:rPr lang="tr-TR" sz="2400" dirty="0" err="1"/>
              <a:t>Use</a:t>
            </a:r>
            <a:r>
              <a:rPr lang="tr-TR" sz="2400" dirty="0"/>
              <a:t> </a:t>
            </a:r>
            <a:r>
              <a:rPr lang="tr-TR" sz="2400" dirty="0" err="1"/>
              <a:t>word</a:t>
            </a:r>
            <a:r>
              <a:rPr lang="tr-TR" sz="2400" dirty="0"/>
              <a:t> </a:t>
            </a:r>
            <a:r>
              <a:rPr lang="tr-TR" sz="2400" dirty="0" err="1"/>
              <a:t>parts</a:t>
            </a:r>
            <a:r>
              <a:rPr lang="tr-TR" sz="2400" dirty="0"/>
              <a:t> </a:t>
            </a:r>
            <a:r>
              <a:rPr lang="tr-TR" sz="2400" dirty="0" err="1"/>
              <a:t>such</a:t>
            </a:r>
            <a:r>
              <a:rPr lang="tr-TR" sz="2400" dirty="0"/>
              <a:t> as </a:t>
            </a:r>
            <a:r>
              <a:rPr lang="tr-TR" sz="2400" dirty="0" err="1">
                <a:solidFill>
                  <a:srgbClr val="FFC000"/>
                </a:solidFill>
              </a:rPr>
              <a:t>suffixes</a:t>
            </a:r>
            <a:r>
              <a:rPr lang="tr-TR" sz="2400" dirty="0">
                <a:solidFill>
                  <a:srgbClr val="FFC000"/>
                </a:solidFill>
              </a:rPr>
              <a:t> </a:t>
            </a:r>
            <a:r>
              <a:rPr lang="tr-TR" sz="2400" dirty="0" err="1">
                <a:solidFill>
                  <a:srgbClr val="FFC000"/>
                </a:solidFill>
              </a:rPr>
              <a:t>or</a:t>
            </a:r>
            <a:r>
              <a:rPr lang="tr-TR" sz="2400" dirty="0">
                <a:solidFill>
                  <a:srgbClr val="FFC000"/>
                </a:solidFill>
              </a:rPr>
              <a:t> </a:t>
            </a:r>
            <a:r>
              <a:rPr lang="tr-TR" sz="2400" dirty="0" err="1">
                <a:solidFill>
                  <a:srgbClr val="FFC000"/>
                </a:solidFill>
              </a:rPr>
              <a:t>prefixes</a:t>
            </a:r>
            <a:r>
              <a:rPr lang="tr-TR" sz="2400" dirty="0">
                <a:solidFill>
                  <a:srgbClr val="FFC000"/>
                </a:solidFill>
              </a:rPr>
              <a:t> </a:t>
            </a:r>
            <a:r>
              <a:rPr lang="tr-TR" sz="2400" dirty="0" err="1"/>
              <a:t>and</a:t>
            </a:r>
            <a:r>
              <a:rPr lang="tr-TR" sz="2400" dirty="0"/>
              <a:t> </a:t>
            </a:r>
            <a:r>
              <a:rPr lang="tr-TR" sz="2400" dirty="0" err="1"/>
              <a:t>similar</a:t>
            </a:r>
            <a:r>
              <a:rPr lang="tr-TR" sz="2400" dirty="0"/>
              <a:t> </a:t>
            </a:r>
            <a:r>
              <a:rPr lang="tr-TR" sz="2400" dirty="0" err="1"/>
              <a:t>words</a:t>
            </a:r>
            <a:r>
              <a:rPr lang="tr-TR" sz="2400" dirty="0"/>
              <a:t> </a:t>
            </a:r>
            <a:r>
              <a:rPr lang="tr-TR" sz="2400" dirty="0" err="1"/>
              <a:t>to</a:t>
            </a:r>
            <a:r>
              <a:rPr lang="tr-TR" sz="2400" dirty="0"/>
              <a:t> </a:t>
            </a:r>
            <a:r>
              <a:rPr lang="tr-TR" sz="2400" dirty="0" err="1"/>
              <a:t>figure</a:t>
            </a:r>
            <a:r>
              <a:rPr lang="tr-TR" sz="2400" dirty="0"/>
              <a:t> </a:t>
            </a:r>
            <a:r>
              <a:rPr lang="tr-TR" sz="2400" dirty="0" err="1"/>
              <a:t>out</a:t>
            </a:r>
            <a:r>
              <a:rPr lang="tr-TR" sz="2400" dirty="0"/>
              <a:t> </a:t>
            </a:r>
            <a:r>
              <a:rPr lang="tr-TR" sz="2400" dirty="0" err="1"/>
              <a:t>new</a:t>
            </a:r>
            <a:r>
              <a:rPr lang="tr-TR" sz="2400" dirty="0"/>
              <a:t> </a:t>
            </a:r>
            <a:r>
              <a:rPr lang="tr-TR" sz="2400" dirty="0" err="1"/>
              <a:t>words</a:t>
            </a:r>
            <a:endParaRPr lang="tr-TR" sz="2400" dirty="0"/>
          </a:p>
          <a:p>
            <a:pPr marL="342900" indent="-342900">
              <a:buFont typeface="Arial" panose="020B0604020202020204" pitchFamily="34" charset="0"/>
              <a:buChar char="•"/>
            </a:pPr>
            <a:r>
              <a:rPr lang="tr-TR" sz="2400" dirty="0"/>
              <a:t>Read </a:t>
            </a:r>
            <a:r>
              <a:rPr lang="tr-TR" sz="2400" dirty="0" err="1"/>
              <a:t>words</a:t>
            </a:r>
            <a:r>
              <a:rPr lang="tr-TR" sz="2400" dirty="0"/>
              <a:t> </a:t>
            </a:r>
            <a:r>
              <a:rPr lang="tr-TR" sz="2400" dirty="0" err="1"/>
              <a:t>from</a:t>
            </a:r>
            <a:r>
              <a:rPr lang="tr-TR" sz="2400" dirty="0"/>
              <a:t> </a:t>
            </a:r>
            <a:r>
              <a:rPr lang="tr-TR" sz="2400" dirty="0" err="1"/>
              <a:t>memory</a:t>
            </a:r>
            <a:r>
              <a:rPr lang="tr-TR" sz="2400" dirty="0"/>
              <a:t> </a:t>
            </a:r>
            <a:r>
              <a:rPr lang="tr-TR" sz="2400" dirty="0" err="1"/>
              <a:t>by</a:t>
            </a:r>
            <a:r>
              <a:rPr lang="tr-TR" sz="2400" dirty="0"/>
              <a:t> </a:t>
            </a:r>
            <a:r>
              <a:rPr lang="tr-TR" sz="2400" dirty="0">
                <a:solidFill>
                  <a:srgbClr val="FFC000"/>
                </a:solidFill>
              </a:rPr>
              <a:t>“</a:t>
            </a:r>
            <a:r>
              <a:rPr lang="tr-TR" sz="2400" dirty="0" err="1">
                <a:solidFill>
                  <a:srgbClr val="FFC000"/>
                </a:solidFill>
              </a:rPr>
              <a:t>sight</a:t>
            </a:r>
            <a:r>
              <a:rPr lang="tr-TR" sz="2400" dirty="0">
                <a:solidFill>
                  <a:srgbClr val="FFC000"/>
                </a:solidFill>
              </a:rPr>
              <a:t>” </a:t>
            </a:r>
            <a:r>
              <a:rPr lang="tr-TR" sz="2400" dirty="0" err="1"/>
              <a:t>automatically</a:t>
            </a:r>
            <a:endParaRPr lang="tr-TR" sz="2400" dirty="0"/>
          </a:p>
        </p:txBody>
      </p:sp>
    </p:spTree>
    <p:extLst>
      <p:ext uri="{BB962C8B-B14F-4D97-AF65-F5344CB8AC3E}">
        <p14:creationId xmlns:p14="http://schemas.microsoft.com/office/powerpoint/2010/main" val="4235955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r>
              <a:rPr lang="tr-TR"/>
              <a:t>What do children know and how?</a:t>
            </a:r>
          </a:p>
        </p:txBody>
      </p:sp>
      <p:sp>
        <p:nvSpPr>
          <p:cNvPr id="16387" name="Rectangle 3"/>
          <p:cNvSpPr>
            <a:spLocks noGrp="1" noChangeArrowheads="1"/>
          </p:cNvSpPr>
          <p:nvPr>
            <p:ph type="body" idx="1"/>
          </p:nvPr>
        </p:nvSpPr>
        <p:spPr>
          <a:xfrm>
            <a:off x="973139" y="1614055"/>
            <a:ext cx="7954962" cy="4551363"/>
          </a:xfrm>
        </p:spPr>
        <p:txBody>
          <a:bodyPr>
            <a:noAutofit/>
          </a:bodyPr>
          <a:lstStyle/>
          <a:p>
            <a:pPr marL="457200" indent="-457200">
              <a:lnSpc>
                <a:spcPct val="90000"/>
              </a:lnSpc>
              <a:buFont typeface="Wingdings" panose="05000000000000000000" pitchFamily="2" charset="2"/>
              <a:buChar char="§"/>
            </a:pPr>
            <a:r>
              <a:rPr lang="tr-TR" sz="2800" dirty="0" err="1"/>
              <a:t>Know</a:t>
            </a:r>
            <a:r>
              <a:rPr lang="tr-TR" sz="2800" dirty="0"/>
              <a:t> </a:t>
            </a:r>
            <a:r>
              <a:rPr lang="tr-TR" sz="2800" dirty="0" err="1">
                <a:solidFill>
                  <a:srgbClr val="FFC000"/>
                </a:solidFill>
              </a:rPr>
              <a:t>print</a:t>
            </a:r>
            <a:r>
              <a:rPr lang="tr-TR" sz="2800" dirty="0">
                <a:solidFill>
                  <a:srgbClr val="FFC000"/>
                </a:solidFill>
              </a:rPr>
              <a:t> </a:t>
            </a:r>
            <a:r>
              <a:rPr lang="tr-TR" sz="2800" dirty="0" err="1">
                <a:solidFill>
                  <a:srgbClr val="FFC000"/>
                </a:solidFill>
              </a:rPr>
              <a:t>carries</a:t>
            </a:r>
            <a:r>
              <a:rPr lang="tr-TR" sz="2800" dirty="0">
                <a:solidFill>
                  <a:srgbClr val="FFC000"/>
                </a:solidFill>
              </a:rPr>
              <a:t> </a:t>
            </a:r>
            <a:r>
              <a:rPr lang="tr-TR" sz="2800" dirty="0" err="1">
                <a:solidFill>
                  <a:srgbClr val="FFC000"/>
                </a:solidFill>
              </a:rPr>
              <a:t>meaning</a:t>
            </a:r>
            <a:endParaRPr lang="tr-TR" sz="2800" dirty="0">
              <a:solidFill>
                <a:srgbClr val="FFC000"/>
              </a:solidFill>
            </a:endParaRPr>
          </a:p>
          <a:p>
            <a:pPr marL="457200" indent="-457200">
              <a:lnSpc>
                <a:spcPct val="90000"/>
              </a:lnSpc>
              <a:buFont typeface="Wingdings" panose="05000000000000000000" pitchFamily="2" charset="2"/>
              <a:buChar char="§"/>
            </a:pPr>
            <a:r>
              <a:rPr lang="tr-TR" sz="2800" dirty="0"/>
              <a:t>Can </a:t>
            </a:r>
            <a:r>
              <a:rPr lang="tr-TR" sz="2800" dirty="0" err="1">
                <a:solidFill>
                  <a:srgbClr val="FFC000"/>
                </a:solidFill>
              </a:rPr>
              <a:t>identify</a:t>
            </a:r>
            <a:r>
              <a:rPr lang="tr-TR" sz="2800" dirty="0"/>
              <a:t> </a:t>
            </a:r>
            <a:r>
              <a:rPr lang="tr-TR" sz="2800" dirty="0" err="1"/>
              <a:t>the</a:t>
            </a:r>
            <a:r>
              <a:rPr lang="tr-TR" sz="2800" dirty="0"/>
              <a:t> </a:t>
            </a:r>
            <a:r>
              <a:rPr lang="tr-TR" sz="2800" dirty="0" err="1"/>
              <a:t>names</a:t>
            </a:r>
            <a:r>
              <a:rPr lang="tr-TR" sz="2800" dirty="0"/>
              <a:t> </a:t>
            </a:r>
            <a:r>
              <a:rPr lang="tr-TR" sz="2800" dirty="0" err="1"/>
              <a:t>and</a:t>
            </a:r>
            <a:r>
              <a:rPr lang="tr-TR" sz="2800" dirty="0"/>
              <a:t> </a:t>
            </a:r>
            <a:r>
              <a:rPr lang="tr-TR" sz="2800" dirty="0" err="1"/>
              <a:t>letters</a:t>
            </a:r>
            <a:r>
              <a:rPr lang="tr-TR" sz="2800" dirty="0"/>
              <a:t> of </a:t>
            </a:r>
            <a:r>
              <a:rPr lang="tr-TR" sz="2800" dirty="0" err="1"/>
              <a:t>the</a:t>
            </a:r>
            <a:r>
              <a:rPr lang="tr-TR" sz="2800" dirty="0"/>
              <a:t> </a:t>
            </a:r>
            <a:r>
              <a:rPr lang="tr-TR" sz="2800" dirty="0" err="1"/>
              <a:t>alphabet</a:t>
            </a:r>
            <a:endParaRPr lang="tr-TR" sz="2800" dirty="0"/>
          </a:p>
          <a:p>
            <a:pPr marL="457200" indent="-457200">
              <a:lnSpc>
                <a:spcPct val="90000"/>
              </a:lnSpc>
              <a:buFont typeface="Wingdings" panose="05000000000000000000" pitchFamily="2" charset="2"/>
              <a:buChar char="§"/>
            </a:pPr>
            <a:r>
              <a:rPr lang="tr-TR" sz="2800" dirty="0" err="1"/>
              <a:t>Know</a:t>
            </a:r>
            <a:r>
              <a:rPr lang="tr-TR" sz="2800" dirty="0"/>
              <a:t> </a:t>
            </a:r>
            <a:r>
              <a:rPr lang="tr-TR" sz="2800" dirty="0" err="1"/>
              <a:t>that</a:t>
            </a:r>
            <a:r>
              <a:rPr lang="tr-TR" sz="2800" dirty="0"/>
              <a:t> </a:t>
            </a:r>
            <a:r>
              <a:rPr lang="tr-TR" sz="2800" dirty="0" err="1">
                <a:solidFill>
                  <a:srgbClr val="FFC000"/>
                </a:solidFill>
              </a:rPr>
              <a:t>letters</a:t>
            </a:r>
            <a:r>
              <a:rPr lang="tr-TR" sz="2800" dirty="0">
                <a:solidFill>
                  <a:srgbClr val="FFC000"/>
                </a:solidFill>
              </a:rPr>
              <a:t> </a:t>
            </a:r>
            <a:r>
              <a:rPr lang="tr-TR" sz="2800" dirty="0" err="1">
                <a:solidFill>
                  <a:srgbClr val="FFC000"/>
                </a:solidFill>
              </a:rPr>
              <a:t>are</a:t>
            </a:r>
            <a:r>
              <a:rPr lang="tr-TR" sz="2800" dirty="0">
                <a:solidFill>
                  <a:srgbClr val="FFC000"/>
                </a:solidFill>
              </a:rPr>
              <a:t> </a:t>
            </a:r>
            <a:r>
              <a:rPr lang="tr-TR" sz="2800" dirty="0" err="1">
                <a:solidFill>
                  <a:srgbClr val="FFC000"/>
                </a:solidFill>
              </a:rPr>
              <a:t>associated</a:t>
            </a:r>
            <a:r>
              <a:rPr lang="tr-TR" sz="2800" dirty="0">
                <a:solidFill>
                  <a:srgbClr val="FFC000"/>
                </a:solidFill>
              </a:rPr>
              <a:t> </a:t>
            </a:r>
            <a:r>
              <a:rPr lang="tr-TR" sz="2800" dirty="0" err="1">
                <a:solidFill>
                  <a:srgbClr val="FFC000"/>
                </a:solidFill>
              </a:rPr>
              <a:t>with</a:t>
            </a:r>
            <a:r>
              <a:rPr lang="tr-TR" sz="2800" dirty="0">
                <a:solidFill>
                  <a:srgbClr val="FFC000"/>
                </a:solidFill>
              </a:rPr>
              <a:t> </a:t>
            </a:r>
            <a:r>
              <a:rPr lang="tr-TR" sz="2800" dirty="0" err="1">
                <a:solidFill>
                  <a:srgbClr val="FFC000"/>
                </a:solidFill>
              </a:rPr>
              <a:t>sounds</a:t>
            </a:r>
            <a:endParaRPr lang="tr-TR" sz="2800" dirty="0">
              <a:solidFill>
                <a:srgbClr val="FFC000"/>
              </a:solidFill>
            </a:endParaRPr>
          </a:p>
          <a:p>
            <a:pPr marL="457200" indent="-457200">
              <a:lnSpc>
                <a:spcPct val="90000"/>
              </a:lnSpc>
              <a:buFont typeface="Wingdings" panose="05000000000000000000" pitchFamily="2" charset="2"/>
              <a:buChar char="§"/>
            </a:pPr>
            <a:r>
              <a:rPr lang="tr-TR" sz="2800" dirty="0" err="1"/>
              <a:t>Know</a:t>
            </a:r>
            <a:r>
              <a:rPr lang="tr-TR" sz="2800" dirty="0"/>
              <a:t> </a:t>
            </a:r>
            <a:r>
              <a:rPr lang="tr-TR" sz="2800" dirty="0" err="1"/>
              <a:t>the</a:t>
            </a:r>
            <a:r>
              <a:rPr lang="tr-TR" sz="2800" dirty="0"/>
              <a:t> </a:t>
            </a:r>
            <a:r>
              <a:rPr lang="tr-TR" sz="2800" dirty="0" err="1">
                <a:solidFill>
                  <a:srgbClr val="FFC000"/>
                </a:solidFill>
              </a:rPr>
              <a:t>sounds</a:t>
            </a:r>
            <a:r>
              <a:rPr lang="tr-TR" sz="2800" dirty="0"/>
              <a:t> </a:t>
            </a:r>
            <a:r>
              <a:rPr lang="tr-TR" sz="2800" dirty="0" err="1"/>
              <a:t>that</a:t>
            </a:r>
            <a:r>
              <a:rPr lang="tr-TR" sz="2800" dirty="0"/>
              <a:t> </a:t>
            </a:r>
            <a:r>
              <a:rPr lang="tr-TR" sz="2800" dirty="0" err="1"/>
              <a:t>letters</a:t>
            </a:r>
            <a:r>
              <a:rPr lang="tr-TR" sz="2800" dirty="0"/>
              <a:t> </a:t>
            </a:r>
            <a:r>
              <a:rPr lang="tr-TR" sz="2800" dirty="0" err="1"/>
              <a:t>make</a:t>
            </a:r>
            <a:endParaRPr lang="tr-TR" sz="2800" dirty="0"/>
          </a:p>
          <a:p>
            <a:pPr marL="457200" indent="-457200">
              <a:lnSpc>
                <a:spcPct val="90000"/>
              </a:lnSpc>
              <a:buFont typeface="Wingdings" panose="05000000000000000000" pitchFamily="2" charset="2"/>
              <a:buChar char="§"/>
            </a:pPr>
            <a:r>
              <a:rPr lang="tr-TR" sz="2800" dirty="0" err="1"/>
              <a:t>Know</a:t>
            </a:r>
            <a:r>
              <a:rPr lang="tr-TR" sz="2800" dirty="0"/>
              <a:t> how </a:t>
            </a:r>
            <a:r>
              <a:rPr lang="tr-TR" sz="2800" dirty="0" err="1">
                <a:solidFill>
                  <a:srgbClr val="FFC000"/>
                </a:solidFill>
              </a:rPr>
              <a:t>books</a:t>
            </a:r>
            <a:r>
              <a:rPr lang="tr-TR" sz="2800" dirty="0">
                <a:solidFill>
                  <a:srgbClr val="FFC000"/>
                </a:solidFill>
              </a:rPr>
              <a:t> </a:t>
            </a:r>
            <a:r>
              <a:rPr lang="tr-TR" sz="2800" dirty="0" err="1">
                <a:solidFill>
                  <a:srgbClr val="FFC000"/>
                </a:solidFill>
              </a:rPr>
              <a:t>work</a:t>
            </a:r>
            <a:endParaRPr lang="tr-TR" sz="2800" dirty="0">
              <a:solidFill>
                <a:srgbClr val="FFC000"/>
              </a:solidFill>
            </a:endParaRPr>
          </a:p>
          <a:p>
            <a:pPr marL="457200" indent="-457200">
              <a:lnSpc>
                <a:spcPct val="90000"/>
              </a:lnSpc>
              <a:buFont typeface="Wingdings" panose="05000000000000000000" pitchFamily="2" charset="2"/>
              <a:buChar char="§"/>
            </a:pPr>
            <a:r>
              <a:rPr lang="tr-TR" sz="2800" dirty="0" err="1"/>
              <a:t>Know</a:t>
            </a:r>
            <a:r>
              <a:rPr lang="tr-TR" sz="2800" dirty="0"/>
              <a:t> how </a:t>
            </a:r>
            <a:r>
              <a:rPr lang="tr-TR" sz="2800" dirty="0" err="1"/>
              <a:t>words</a:t>
            </a:r>
            <a:r>
              <a:rPr lang="tr-TR" sz="2800" dirty="0"/>
              <a:t> can </a:t>
            </a:r>
            <a:r>
              <a:rPr lang="tr-TR" sz="2800" dirty="0" err="1"/>
              <a:t>serve</a:t>
            </a:r>
            <a:r>
              <a:rPr lang="tr-TR" sz="2800" dirty="0"/>
              <a:t> </a:t>
            </a:r>
            <a:r>
              <a:rPr lang="tr-TR" sz="2800" dirty="0" err="1">
                <a:solidFill>
                  <a:srgbClr val="FFC000"/>
                </a:solidFill>
              </a:rPr>
              <a:t>various</a:t>
            </a:r>
            <a:r>
              <a:rPr lang="tr-TR" sz="2800" dirty="0">
                <a:solidFill>
                  <a:srgbClr val="FFC000"/>
                </a:solidFill>
              </a:rPr>
              <a:t> </a:t>
            </a:r>
            <a:r>
              <a:rPr lang="tr-TR" sz="2800" dirty="0" err="1">
                <a:solidFill>
                  <a:srgbClr val="FFC000"/>
                </a:solidFill>
              </a:rPr>
              <a:t>purposes</a:t>
            </a:r>
            <a:endParaRPr lang="tr-TR" sz="2800" dirty="0">
              <a:solidFill>
                <a:srgbClr val="FFC000"/>
              </a:solidFill>
            </a:endParaRPr>
          </a:p>
          <a:p>
            <a:pPr marL="457200" indent="-457200">
              <a:lnSpc>
                <a:spcPct val="90000"/>
              </a:lnSpc>
              <a:buFont typeface="Wingdings" panose="05000000000000000000" pitchFamily="2" charset="2"/>
              <a:buChar char="§"/>
            </a:pPr>
            <a:r>
              <a:rPr lang="tr-TR" sz="2800" dirty="0" err="1"/>
              <a:t>Know</a:t>
            </a:r>
            <a:r>
              <a:rPr lang="tr-TR" sz="2800" dirty="0"/>
              <a:t> </a:t>
            </a:r>
            <a:r>
              <a:rPr lang="tr-TR" sz="2800" dirty="0" err="1"/>
              <a:t>what</a:t>
            </a:r>
            <a:r>
              <a:rPr lang="tr-TR" sz="2800" dirty="0"/>
              <a:t> </a:t>
            </a:r>
            <a:r>
              <a:rPr lang="tr-TR" sz="2800" dirty="0" err="1"/>
              <a:t>language</a:t>
            </a:r>
            <a:r>
              <a:rPr lang="tr-TR" sz="2800" dirty="0"/>
              <a:t> </a:t>
            </a:r>
            <a:r>
              <a:rPr lang="tr-TR" sz="2800" dirty="0" err="1">
                <a:solidFill>
                  <a:srgbClr val="FFC000"/>
                </a:solidFill>
              </a:rPr>
              <a:t>looks</a:t>
            </a:r>
            <a:r>
              <a:rPr lang="tr-TR" sz="2800" dirty="0">
                <a:solidFill>
                  <a:srgbClr val="FFC000"/>
                </a:solidFill>
              </a:rPr>
              <a:t> </a:t>
            </a:r>
            <a:r>
              <a:rPr lang="tr-TR" sz="2800" dirty="0" err="1">
                <a:solidFill>
                  <a:srgbClr val="FFC000"/>
                </a:solidFill>
              </a:rPr>
              <a:t>like</a:t>
            </a:r>
            <a:endParaRPr lang="tr-TR" sz="2800" dirty="0">
              <a:solidFill>
                <a:srgbClr val="FFC000"/>
              </a:solidFill>
            </a:endParaRPr>
          </a:p>
        </p:txBody>
      </p:sp>
    </p:spTree>
    <p:extLst>
      <p:ext uri="{BB962C8B-B14F-4D97-AF65-F5344CB8AC3E}">
        <p14:creationId xmlns:p14="http://schemas.microsoft.com/office/powerpoint/2010/main" val="35527286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2</a:t>
            </a:fld>
            <a:endParaRPr lang="tr-TR"/>
          </a:p>
        </p:txBody>
      </p:sp>
      <p:sp>
        <p:nvSpPr>
          <p:cNvPr id="5" name="Altbilgi Yer Tutucusu 4"/>
          <p:cNvSpPr>
            <a:spLocks noGrp="1"/>
          </p:cNvSpPr>
          <p:nvPr>
            <p:ph type="ftr" sz="quarter" idx="12"/>
          </p:nvPr>
        </p:nvSpPr>
        <p:spPr/>
        <p:txBody>
          <a:bodyPr/>
          <a:lstStyle/>
          <a:p>
            <a:endParaRPr lang="tr-TR"/>
          </a:p>
        </p:txBody>
      </p:sp>
      <p:pic>
        <p:nvPicPr>
          <p:cNvPr id="6" name="Picture 2" descr="http://www.freetowrite.com/.a/6a00d834515d3569e201bb07bfdb81970d-32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218" y="1751490"/>
            <a:ext cx="7620000" cy="4551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3654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On </a:t>
            </a:r>
            <a:r>
              <a:rPr lang="tr-TR" dirty="0" err="1" smtClean="0"/>
              <a:t>the</a:t>
            </a:r>
            <a:r>
              <a:rPr lang="tr-TR" dirty="0" smtClean="0"/>
              <a:t> </a:t>
            </a:r>
            <a:r>
              <a:rPr lang="tr-TR" dirty="0" err="1" smtClean="0"/>
              <a:t>positive</a:t>
            </a:r>
            <a:r>
              <a:rPr lang="tr-TR" dirty="0" smtClean="0"/>
              <a:t> </a:t>
            </a:r>
            <a:r>
              <a:rPr lang="tr-TR" dirty="0" err="1" smtClean="0"/>
              <a:t>side</a:t>
            </a:r>
            <a:r>
              <a:rPr lang="tr-TR" dirty="0" smtClean="0"/>
              <a:t>….</a:t>
            </a:r>
            <a:endParaRPr lang="tr-TR" dirty="0"/>
          </a:p>
        </p:txBody>
      </p:sp>
      <p:sp>
        <p:nvSpPr>
          <p:cNvPr id="3" name="İçerik Yer Tutucusu 2"/>
          <p:cNvSpPr>
            <a:spLocks noGrp="1"/>
          </p:cNvSpPr>
          <p:nvPr>
            <p:ph idx="1"/>
          </p:nvPr>
        </p:nvSpPr>
        <p:spPr/>
        <p:txBody>
          <a:bodyPr>
            <a:normAutofit/>
          </a:bodyPr>
          <a:lstStyle/>
          <a:p>
            <a:pPr algn="ctr"/>
            <a:r>
              <a:rPr lang="en-US" sz="2000" dirty="0"/>
              <a:t>A child who has developed early literacy skills in his or her first language will find it easier to develop those </a:t>
            </a:r>
            <a:r>
              <a:rPr lang="en-US" sz="2000" u="sng" dirty="0"/>
              <a:t>same skills </a:t>
            </a:r>
            <a:r>
              <a:rPr lang="en-US" sz="2000" dirty="0"/>
              <a:t>in </a:t>
            </a:r>
            <a:r>
              <a:rPr lang="en-US" sz="2000" dirty="0" smtClean="0"/>
              <a:t>English</a:t>
            </a:r>
            <a:endParaRPr lang="tr-TR" sz="2000" dirty="0" smtClean="0"/>
          </a:p>
          <a:p>
            <a:pPr algn="ctr"/>
            <a:endParaRPr lang="tr-TR" sz="20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20</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127" y="3009954"/>
            <a:ext cx="4507274" cy="3380456"/>
          </a:xfrm>
          <a:prstGeom prst="rect">
            <a:avLst/>
          </a:prstGeom>
        </p:spPr>
      </p:pic>
    </p:spTree>
    <p:extLst>
      <p:ext uri="{BB962C8B-B14F-4D97-AF65-F5344CB8AC3E}">
        <p14:creationId xmlns:p14="http://schemas.microsoft.com/office/powerpoint/2010/main" val="1615584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How can </a:t>
            </a:r>
            <a:r>
              <a:rPr lang="tr-TR" dirty="0" err="1" smtClean="0"/>
              <a:t>we</a:t>
            </a:r>
            <a:r>
              <a:rPr lang="tr-TR" dirty="0" smtClean="0"/>
              <a:t> </a:t>
            </a:r>
            <a:r>
              <a:rPr lang="tr-TR" dirty="0" err="1" smtClean="0"/>
              <a:t>continue</a:t>
            </a:r>
            <a:r>
              <a:rPr lang="tr-TR" dirty="0" smtClean="0"/>
              <a:t> </a:t>
            </a:r>
            <a:r>
              <a:rPr lang="tr-TR" dirty="0" err="1" smtClean="0"/>
              <a:t>to</a:t>
            </a:r>
            <a:r>
              <a:rPr lang="tr-TR" dirty="0" smtClean="0"/>
              <a:t> </a:t>
            </a:r>
            <a:r>
              <a:rPr lang="tr-TR" dirty="0" err="1" smtClean="0"/>
              <a:t>encourage</a:t>
            </a:r>
            <a:r>
              <a:rPr lang="tr-TR" dirty="0" smtClean="0"/>
              <a:t> </a:t>
            </a:r>
            <a:r>
              <a:rPr lang="tr-TR" dirty="0" err="1" smtClean="0"/>
              <a:t>literacy</a:t>
            </a:r>
            <a:r>
              <a:rPr lang="tr-TR" dirty="0" smtClean="0"/>
              <a:t>?</a:t>
            </a:r>
            <a:endParaRPr lang="tr-TR" dirty="0"/>
          </a:p>
        </p:txBody>
      </p:sp>
      <p:sp>
        <p:nvSpPr>
          <p:cNvPr id="3" name="İçerik Yer Tutucusu 2"/>
          <p:cNvSpPr>
            <a:spLocks noGrp="1"/>
          </p:cNvSpPr>
          <p:nvPr>
            <p:ph idx="1"/>
          </p:nvPr>
        </p:nvSpPr>
        <p:spPr/>
        <p:txBody>
          <a:bodyPr>
            <a:normAutofit/>
          </a:bodyPr>
          <a:lstStyle/>
          <a:p>
            <a:endParaRPr lang="tr-TR" sz="2400" dirty="0" smtClean="0"/>
          </a:p>
          <a:p>
            <a:r>
              <a:rPr lang="tr-TR" sz="2400" dirty="0" smtClean="0"/>
              <a:t>«</a:t>
            </a:r>
            <a:r>
              <a:rPr lang="tr-TR" sz="2400" dirty="0" err="1" smtClean="0"/>
              <a:t>Use</a:t>
            </a:r>
            <a:r>
              <a:rPr lang="tr-TR" sz="2400" dirty="0" smtClean="0"/>
              <a:t> </a:t>
            </a:r>
            <a:r>
              <a:rPr lang="tr-TR" sz="2400" dirty="0"/>
              <a:t>of “</a:t>
            </a:r>
            <a:r>
              <a:rPr lang="tr-TR" sz="2400" dirty="0" err="1">
                <a:solidFill>
                  <a:srgbClr val="FFC000"/>
                </a:solidFill>
              </a:rPr>
              <a:t>nursery</a:t>
            </a:r>
            <a:r>
              <a:rPr lang="tr-TR" sz="2400" dirty="0">
                <a:solidFill>
                  <a:srgbClr val="FFC000"/>
                </a:solidFill>
              </a:rPr>
              <a:t> </a:t>
            </a:r>
            <a:r>
              <a:rPr lang="tr-TR" sz="2400" dirty="0" err="1">
                <a:solidFill>
                  <a:srgbClr val="FFC000"/>
                </a:solidFill>
              </a:rPr>
              <a:t>rhymes</a:t>
            </a:r>
            <a:r>
              <a:rPr lang="tr-TR" sz="2400" dirty="0">
                <a:solidFill>
                  <a:srgbClr val="FFC000"/>
                </a:solidFill>
              </a:rPr>
              <a:t> </a:t>
            </a:r>
            <a:r>
              <a:rPr lang="tr-TR" sz="2400" dirty="0" err="1">
                <a:solidFill>
                  <a:srgbClr val="FFC000"/>
                </a:solidFill>
              </a:rPr>
              <a:t>and</a:t>
            </a:r>
            <a:r>
              <a:rPr lang="tr-TR" sz="2400" dirty="0">
                <a:solidFill>
                  <a:srgbClr val="FFC000"/>
                </a:solidFill>
              </a:rPr>
              <a:t> </a:t>
            </a:r>
            <a:r>
              <a:rPr lang="tr-TR" sz="2400" dirty="0" err="1">
                <a:solidFill>
                  <a:srgbClr val="FFC000"/>
                </a:solidFill>
              </a:rPr>
              <a:t>songs</a:t>
            </a:r>
            <a:r>
              <a:rPr lang="tr-TR" sz="2400" dirty="0">
                <a:solidFill>
                  <a:srgbClr val="FFC000"/>
                </a:solidFill>
              </a:rPr>
              <a:t> </a:t>
            </a:r>
            <a:r>
              <a:rPr lang="tr-TR" sz="2400" dirty="0" err="1"/>
              <a:t>are</a:t>
            </a:r>
            <a:r>
              <a:rPr lang="tr-TR" sz="2400" dirty="0"/>
              <a:t> </a:t>
            </a:r>
            <a:r>
              <a:rPr lang="tr-TR" sz="2400" dirty="0" err="1"/>
              <a:t>also</a:t>
            </a:r>
            <a:r>
              <a:rPr lang="tr-TR" sz="2400" dirty="0"/>
              <a:t> </a:t>
            </a:r>
            <a:r>
              <a:rPr lang="tr-TR" sz="2400" dirty="0" err="1"/>
              <a:t>related</a:t>
            </a:r>
            <a:r>
              <a:rPr lang="tr-TR" sz="2400" dirty="0"/>
              <a:t> </a:t>
            </a:r>
            <a:r>
              <a:rPr lang="tr-TR" sz="2400" dirty="0" err="1"/>
              <a:t>strongly</a:t>
            </a:r>
            <a:r>
              <a:rPr lang="tr-TR" sz="2400" dirty="0"/>
              <a:t> </a:t>
            </a:r>
            <a:r>
              <a:rPr lang="tr-TR" sz="2400" dirty="0" err="1"/>
              <a:t>to</a:t>
            </a:r>
            <a:r>
              <a:rPr lang="tr-TR" sz="2400" dirty="0"/>
              <a:t> </a:t>
            </a:r>
            <a:r>
              <a:rPr lang="tr-TR" sz="2400" dirty="0" err="1"/>
              <a:t>the</a:t>
            </a:r>
            <a:r>
              <a:rPr lang="tr-TR" sz="2400" dirty="0"/>
              <a:t> </a:t>
            </a:r>
            <a:r>
              <a:rPr lang="tr-TR" sz="2400" dirty="0" err="1"/>
              <a:t>development</a:t>
            </a:r>
            <a:r>
              <a:rPr lang="tr-TR" sz="2400" dirty="0"/>
              <a:t> of </a:t>
            </a:r>
            <a:r>
              <a:rPr lang="tr-TR" sz="2400" dirty="0" err="1"/>
              <a:t>reading</a:t>
            </a:r>
            <a:r>
              <a:rPr lang="tr-TR" sz="2400" dirty="0"/>
              <a:t> </a:t>
            </a:r>
            <a:r>
              <a:rPr lang="tr-TR" sz="2400" dirty="0" err="1"/>
              <a:t>abilities</a:t>
            </a:r>
            <a:r>
              <a:rPr lang="tr-TR" sz="2400" dirty="0" smtClean="0"/>
              <a:t>.»</a:t>
            </a:r>
            <a:endParaRPr lang="tr-TR" sz="24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21</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2345482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a:t>Why Is Rhyming Important?</a:t>
            </a:r>
            <a:br>
              <a:rPr lang="en-US" dirty="0"/>
            </a:br>
            <a:endParaRPr lang="tr-TR" dirty="0"/>
          </a:p>
        </p:txBody>
      </p:sp>
      <p:sp>
        <p:nvSpPr>
          <p:cNvPr id="3" name="İçerik Yer Tutucusu 2"/>
          <p:cNvSpPr>
            <a:spLocks noGrp="1"/>
          </p:cNvSpPr>
          <p:nvPr>
            <p:ph idx="1"/>
          </p:nvPr>
        </p:nvSpPr>
        <p:spPr/>
        <p:txBody>
          <a:bodyPr/>
          <a:lstStyle/>
          <a:p>
            <a:r>
              <a:rPr lang="en-US" b="0" dirty="0" smtClean="0"/>
              <a:t>1</a:t>
            </a:r>
            <a:r>
              <a:rPr lang="en-US" b="0" dirty="0"/>
              <a:t>. Rhyming </a:t>
            </a:r>
            <a:r>
              <a:rPr lang="en-US" dirty="0"/>
              <a:t>teaches children how language works</a:t>
            </a:r>
            <a:r>
              <a:rPr lang="en-US" b="0" dirty="0"/>
              <a:t>.  It helps them notice and work with the sounds within words.</a:t>
            </a:r>
          </a:p>
          <a:p>
            <a:r>
              <a:rPr lang="en-US" b="0" dirty="0"/>
              <a:t>2. Rhymes help children </a:t>
            </a:r>
            <a:r>
              <a:rPr lang="en-US" dirty="0"/>
              <a:t>experience the rhythm of language</a:t>
            </a:r>
            <a:r>
              <a:rPr lang="en-US" b="0" dirty="0"/>
              <a:t>.  As they recite nursery rhymes they learn to speak with animated voices. Someday they’ll read with expression, too.</a:t>
            </a:r>
          </a:p>
          <a:p>
            <a:r>
              <a:rPr lang="en-US" b="0" dirty="0"/>
              <a:t>3. When children are familiar with a nursery rhyme or rhyming book, they learn to anticipate the rhyming word.  This </a:t>
            </a:r>
            <a:r>
              <a:rPr lang="en-US" dirty="0"/>
              <a:t>prepares them to make predictions</a:t>
            </a:r>
            <a:r>
              <a:rPr lang="en-US" b="0" dirty="0"/>
              <a:t> when they read, another important reading skill.</a:t>
            </a:r>
          </a:p>
          <a:p>
            <a:r>
              <a:rPr lang="en-US" b="0" dirty="0"/>
              <a:t>4. Rhyming is </a:t>
            </a:r>
            <a:r>
              <a:rPr lang="en-US" dirty="0"/>
              <a:t>important for writing</a:t>
            </a:r>
            <a:r>
              <a:rPr lang="en-US" b="0" dirty="0"/>
              <a:t>, too.  It can help children understand that words that share common sounds often share common letters.  For example, the rhyming words cat and bat both end with –at.</a:t>
            </a:r>
          </a:p>
          <a:p>
            <a:r>
              <a:rPr lang="en-US" b="0" dirty="0"/>
              <a:t>5. When listening to rhyming songs and poems children create a mental picture, </a:t>
            </a:r>
            <a:r>
              <a:rPr lang="en-US" dirty="0"/>
              <a:t>expanding the imagination</a:t>
            </a:r>
            <a:r>
              <a:rPr lang="en-US" b="0" dirty="0"/>
              <a:t>.</a:t>
            </a:r>
          </a:p>
          <a:p>
            <a:r>
              <a:rPr lang="en-US" b="0" dirty="0"/>
              <a:t>6. Because rhyming is fun, it </a:t>
            </a:r>
            <a:r>
              <a:rPr lang="en-US" dirty="0"/>
              <a:t>adds joy</a:t>
            </a:r>
            <a:r>
              <a:rPr lang="en-US" b="0" dirty="0"/>
              <a:t> to the sometimes daunting task of learning to read</a:t>
            </a:r>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22</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2958031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23</a:t>
            </a:fld>
            <a:endParaRPr lang="tr-TR"/>
          </a:p>
        </p:txBody>
      </p:sp>
      <p:sp>
        <p:nvSpPr>
          <p:cNvPr id="5" name="Altbilgi Yer Tutucusu 4"/>
          <p:cNvSpPr>
            <a:spLocks noGrp="1"/>
          </p:cNvSpPr>
          <p:nvPr>
            <p:ph type="ftr" sz="quarter" idx="12"/>
          </p:nvPr>
        </p:nvSpPr>
        <p:spPr/>
        <p:txBody>
          <a:bodyPr/>
          <a:lstStyle/>
          <a:p>
            <a:endParaRPr lang="tr-TR"/>
          </a:p>
        </p:txBody>
      </p:sp>
      <p:pic>
        <p:nvPicPr>
          <p:cNvPr id="2050" name="Picture 2" descr="https://s-media-cache-ak0.pinimg.com/564x/ee/d2/04/eed204ae26a51e8f5ee333693921f97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412" y="206850"/>
            <a:ext cx="4581525" cy="609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4997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24</a:t>
            </a:fld>
            <a:endParaRPr lang="tr-TR"/>
          </a:p>
        </p:txBody>
      </p:sp>
      <p:sp>
        <p:nvSpPr>
          <p:cNvPr id="5" name="Altbilgi Yer Tutucusu 4"/>
          <p:cNvSpPr>
            <a:spLocks noGrp="1"/>
          </p:cNvSpPr>
          <p:nvPr>
            <p:ph type="ftr" sz="quarter" idx="12"/>
          </p:nvPr>
        </p:nvSpPr>
        <p:spPr/>
        <p:txBody>
          <a:bodyPr/>
          <a:lstStyle/>
          <a:p>
            <a:endParaRPr lang="tr-TR"/>
          </a:p>
        </p:txBody>
      </p:sp>
      <p:pic>
        <p:nvPicPr>
          <p:cNvPr id="6146" name="Picture 2" descr="rhyme activities to encouraging literacy-ის სურათის შედეგ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587" y="1990207"/>
            <a:ext cx="7598064" cy="3482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9165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Turn</a:t>
            </a:r>
            <a:r>
              <a:rPr lang="tr-TR" dirty="0" smtClean="0"/>
              <a:t> it </a:t>
            </a:r>
            <a:r>
              <a:rPr lang="tr-TR" dirty="0" err="1" smtClean="0"/>
              <a:t>into</a:t>
            </a:r>
            <a:r>
              <a:rPr lang="tr-TR" dirty="0" smtClean="0"/>
              <a:t> a </a:t>
            </a:r>
            <a:r>
              <a:rPr lang="tr-TR" dirty="0" err="1" smtClean="0"/>
              <a:t>game</a:t>
            </a:r>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25</a:t>
            </a:fld>
            <a:endParaRPr lang="tr-TR"/>
          </a:p>
        </p:txBody>
      </p:sp>
      <p:sp>
        <p:nvSpPr>
          <p:cNvPr id="5" name="Altbilgi Yer Tutucusu 4"/>
          <p:cNvSpPr>
            <a:spLocks noGrp="1"/>
          </p:cNvSpPr>
          <p:nvPr>
            <p:ph type="ftr" sz="quarter" idx="12"/>
          </p:nvPr>
        </p:nvSpPr>
        <p:spPr/>
        <p:txBody>
          <a:bodyPr/>
          <a:lstStyle/>
          <a:p>
            <a:endParaRPr lang="tr-TR"/>
          </a:p>
        </p:txBody>
      </p:sp>
      <p:pic>
        <p:nvPicPr>
          <p:cNvPr id="4098" name="Picture 2" descr="https://s-media-cache-ak0.pinimg.com/564x/b8/59/33/b85933b3416c7a8de2997900d459cdd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5676" y="1600200"/>
            <a:ext cx="8072423" cy="455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548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Rhyming</a:t>
            </a:r>
            <a:r>
              <a:rPr lang="tr-TR" dirty="0" smtClean="0"/>
              <a:t> </a:t>
            </a:r>
            <a:r>
              <a:rPr lang="tr-TR" dirty="0" err="1" smtClean="0"/>
              <a:t>games</a:t>
            </a:r>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26</a:t>
            </a:fld>
            <a:endParaRPr lang="tr-TR"/>
          </a:p>
        </p:txBody>
      </p:sp>
      <p:sp>
        <p:nvSpPr>
          <p:cNvPr id="5" name="Altbilgi Yer Tutucusu 4"/>
          <p:cNvSpPr>
            <a:spLocks noGrp="1"/>
          </p:cNvSpPr>
          <p:nvPr>
            <p:ph type="ftr" sz="quarter" idx="12"/>
          </p:nvPr>
        </p:nvSpPr>
        <p:spPr/>
        <p:txBody>
          <a:bodyPr/>
          <a:lstStyle/>
          <a:p>
            <a:endParaRPr lang="tr-TR"/>
          </a:p>
        </p:txBody>
      </p:sp>
      <p:pic>
        <p:nvPicPr>
          <p:cNvPr id="3074" name="Picture 2" descr="https://s-media-cache-ak0.pinimg.com/236x/58/56/c0/5856c02614eeabb278fe9855a943dc8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57745" y="1122531"/>
            <a:ext cx="8030873" cy="4973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8204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Make</a:t>
            </a:r>
            <a:r>
              <a:rPr lang="tr-TR" dirty="0" smtClean="0"/>
              <a:t> </a:t>
            </a:r>
            <a:r>
              <a:rPr lang="tr-TR" dirty="0" err="1" smtClean="0"/>
              <a:t>up</a:t>
            </a:r>
            <a:r>
              <a:rPr lang="tr-TR" dirty="0" smtClean="0"/>
              <a:t> </a:t>
            </a:r>
            <a:r>
              <a:rPr lang="tr-TR" dirty="0" err="1" smtClean="0">
                <a:solidFill>
                  <a:srgbClr val="FFC000"/>
                </a:solidFill>
              </a:rPr>
              <a:t>nonsense</a:t>
            </a:r>
            <a:r>
              <a:rPr lang="tr-TR" dirty="0" smtClean="0"/>
              <a:t> </a:t>
            </a:r>
            <a:r>
              <a:rPr lang="tr-TR" dirty="0" err="1" smtClean="0"/>
              <a:t>rhymes</a:t>
            </a:r>
            <a:endParaRPr lang="tr-TR" dirty="0"/>
          </a:p>
        </p:txBody>
      </p:sp>
      <p:sp>
        <p:nvSpPr>
          <p:cNvPr id="3" name="İçerik Yer Tutucusu 2"/>
          <p:cNvSpPr>
            <a:spLocks noGrp="1"/>
          </p:cNvSpPr>
          <p:nvPr>
            <p:ph idx="1"/>
          </p:nvPr>
        </p:nvSpPr>
        <p:spPr/>
        <p:txBody>
          <a:bodyPr>
            <a:normAutofit lnSpcReduction="10000"/>
          </a:bodyPr>
          <a:lstStyle/>
          <a:p>
            <a:r>
              <a:rPr lang="en-US" sz="2000" dirty="0"/>
              <a:t>Have children listen to and identify rhymes in books</a:t>
            </a:r>
            <a:r>
              <a:rPr lang="en-US" sz="2000" b="0" dirty="0"/>
              <a:t>. Before reading, ask children to listen for rhyming words and raise their hands when they hear them. Or, stop before you get to the rhyming word and have children supply it.</a:t>
            </a:r>
          </a:p>
          <a:p>
            <a:r>
              <a:rPr lang="en-US" sz="2000" dirty="0"/>
              <a:t>Prompt children to produce words that rhyme</a:t>
            </a:r>
            <a:r>
              <a:rPr lang="en-US" sz="2000" b="0" dirty="0"/>
              <a:t>. Both real words and “nonsense words” are useful, such as </a:t>
            </a:r>
            <a:r>
              <a:rPr lang="en-US" sz="2000" b="0" i="1" dirty="0">
                <a:solidFill>
                  <a:srgbClr val="FFC000"/>
                </a:solidFill>
              </a:rPr>
              <a:t>Peggy</a:t>
            </a:r>
            <a:r>
              <a:rPr lang="en-US" sz="2000" b="0" dirty="0">
                <a:solidFill>
                  <a:srgbClr val="FFC000"/>
                </a:solidFill>
              </a:rPr>
              <a:t> and </a:t>
            </a:r>
            <a:r>
              <a:rPr lang="en-US" sz="2000" b="0" i="1" dirty="0">
                <a:solidFill>
                  <a:srgbClr val="FFC000"/>
                </a:solidFill>
              </a:rPr>
              <a:t>leggy</a:t>
            </a:r>
            <a:r>
              <a:rPr lang="en-US" sz="2000" b="0" dirty="0">
                <a:solidFill>
                  <a:srgbClr val="FFC000"/>
                </a:solidFill>
              </a:rPr>
              <a:t>; </a:t>
            </a:r>
            <a:r>
              <a:rPr lang="en-US" sz="2000" b="0" i="1" dirty="0">
                <a:solidFill>
                  <a:srgbClr val="FFC000"/>
                </a:solidFill>
              </a:rPr>
              <a:t>turtle</a:t>
            </a:r>
            <a:r>
              <a:rPr lang="en-US" sz="2000" b="0" dirty="0">
                <a:solidFill>
                  <a:srgbClr val="FFC000"/>
                </a:solidFill>
              </a:rPr>
              <a:t> and </a:t>
            </a:r>
            <a:r>
              <a:rPr lang="en-US" sz="2000" b="0" i="1" dirty="0">
                <a:solidFill>
                  <a:srgbClr val="FFC000"/>
                </a:solidFill>
              </a:rPr>
              <a:t>Yertle</a:t>
            </a:r>
            <a:r>
              <a:rPr lang="en-US" sz="2000" b="0" dirty="0">
                <a:solidFill>
                  <a:srgbClr val="FFC000"/>
                </a:solidFill>
              </a:rPr>
              <a:t>.</a:t>
            </a:r>
          </a:p>
          <a:p>
            <a:r>
              <a:rPr lang="en-US" sz="2000" dirty="0"/>
              <a:t>Provide opportunities to recite rhymes in song</a:t>
            </a:r>
            <a:r>
              <a:rPr lang="en-US" sz="2000" b="0" dirty="0"/>
              <a:t>. Music is a natural part of a child’s world. They can be active participants, clapping, snapping, and adding their own motions to songs. For example, “</a:t>
            </a:r>
            <a:r>
              <a:rPr lang="en-US" sz="2000" b="0" i="1" dirty="0"/>
              <a:t>I’m a little lizard, my oh my! My skin has scales, it’s nice and dry</a:t>
            </a:r>
            <a:r>
              <a:rPr lang="en-US" sz="2000" b="0" dirty="0"/>
              <a:t>.”</a:t>
            </a:r>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27</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16073839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Make</a:t>
            </a:r>
            <a:r>
              <a:rPr lang="tr-TR" dirty="0" smtClean="0"/>
              <a:t> </a:t>
            </a:r>
            <a:r>
              <a:rPr lang="tr-TR" dirty="0" err="1" smtClean="0"/>
              <a:t>your</a:t>
            </a:r>
            <a:r>
              <a:rPr lang="tr-TR" dirty="0" smtClean="0"/>
              <a:t> </a:t>
            </a:r>
            <a:r>
              <a:rPr lang="tr-TR" dirty="0" err="1" smtClean="0"/>
              <a:t>own</a:t>
            </a:r>
            <a:r>
              <a:rPr lang="tr-TR" dirty="0" smtClean="0"/>
              <a:t> </a:t>
            </a:r>
            <a:r>
              <a:rPr lang="tr-TR" dirty="0" err="1" smtClean="0"/>
              <a:t>nonsense</a:t>
            </a:r>
            <a:r>
              <a:rPr lang="tr-TR" dirty="0" smtClean="0"/>
              <a:t> </a:t>
            </a:r>
            <a:r>
              <a:rPr lang="tr-TR" dirty="0" err="1" smtClean="0"/>
              <a:t>rhymes</a:t>
            </a:r>
            <a:endParaRPr lang="tr-TR" dirty="0"/>
          </a:p>
        </p:txBody>
      </p:sp>
      <p:sp>
        <p:nvSpPr>
          <p:cNvPr id="3" name="İçerik Yer Tutucusu 2"/>
          <p:cNvSpPr>
            <a:spLocks noGrp="1"/>
          </p:cNvSpPr>
          <p:nvPr>
            <p:ph idx="1"/>
          </p:nvPr>
        </p:nvSpPr>
        <p:spPr/>
        <p:txBody>
          <a:bodyPr/>
          <a:lstStyle/>
          <a:p>
            <a:endParaRPr lang="tr-TR" dirty="0" smtClean="0"/>
          </a:p>
          <a:p>
            <a:endParaRPr lang="tr-TR" sz="2800" dirty="0"/>
          </a:p>
          <a:p>
            <a:r>
              <a:rPr lang="tr-TR" sz="2800" dirty="0" err="1"/>
              <a:t>h</a:t>
            </a:r>
            <a:r>
              <a:rPr lang="tr-TR" sz="2800" dirty="0" err="1" smtClean="0"/>
              <a:t>appy</a:t>
            </a:r>
            <a:endParaRPr lang="tr-TR" sz="2800" dirty="0" smtClean="0"/>
          </a:p>
          <a:p>
            <a:r>
              <a:rPr lang="tr-TR" sz="2800" dirty="0" smtClean="0"/>
              <a:t>English </a:t>
            </a:r>
            <a:r>
              <a:rPr lang="tr-TR" sz="2800" dirty="0" err="1" smtClean="0"/>
              <a:t>book</a:t>
            </a:r>
            <a:r>
              <a:rPr lang="tr-TR" sz="2800" dirty="0" smtClean="0"/>
              <a:t> </a:t>
            </a:r>
            <a:endParaRPr lang="tr-TR" sz="2800" dirty="0"/>
          </a:p>
          <a:p>
            <a:r>
              <a:rPr lang="tr-TR" sz="2800" dirty="0" err="1"/>
              <a:t>s</a:t>
            </a:r>
            <a:r>
              <a:rPr lang="tr-TR" sz="2800" dirty="0" err="1" smtClean="0"/>
              <a:t>mile</a:t>
            </a:r>
            <a:endParaRPr lang="tr-TR" sz="2800" dirty="0" smtClean="0"/>
          </a:p>
          <a:p>
            <a:r>
              <a:rPr lang="tr-TR" sz="2800" dirty="0" err="1" smtClean="0"/>
              <a:t>learn</a:t>
            </a:r>
            <a:endParaRPr lang="tr-TR" sz="2800" dirty="0" smtClean="0"/>
          </a:p>
          <a:p>
            <a:r>
              <a:rPr lang="tr-TR" sz="2800" dirty="0" err="1" smtClean="0"/>
              <a:t>rain</a:t>
            </a:r>
            <a:endParaRPr lang="tr-TR" sz="2800" dirty="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28</a:t>
            </a:fld>
            <a:endParaRPr lang="tr-TR"/>
          </a:p>
        </p:txBody>
      </p:sp>
      <p:sp>
        <p:nvSpPr>
          <p:cNvPr id="5" name="Altbilgi Yer Tutucusu 4"/>
          <p:cNvSpPr>
            <a:spLocks noGrp="1"/>
          </p:cNvSpPr>
          <p:nvPr>
            <p:ph type="ftr" sz="quarter" idx="12"/>
          </p:nvPr>
        </p:nvSpPr>
        <p:spPr/>
        <p:txBody>
          <a:bodyPr/>
          <a:lstStyle/>
          <a:p>
            <a:endParaRPr lang="tr-TR"/>
          </a:p>
        </p:txBody>
      </p:sp>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9289" y="3366654"/>
            <a:ext cx="3914929" cy="2936197"/>
          </a:xfrm>
          <a:prstGeom prst="rect">
            <a:avLst/>
          </a:prstGeom>
        </p:spPr>
      </p:pic>
    </p:spTree>
    <p:extLst>
      <p:ext uri="{BB962C8B-B14F-4D97-AF65-F5344CB8AC3E}">
        <p14:creationId xmlns:p14="http://schemas.microsoft.com/office/powerpoint/2010/main" val="647728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Nonsense</a:t>
            </a:r>
            <a:r>
              <a:rPr lang="tr-TR" dirty="0" smtClean="0"/>
              <a:t> </a:t>
            </a:r>
            <a:r>
              <a:rPr lang="tr-TR" dirty="0" err="1" smtClean="0"/>
              <a:t>rhyme</a:t>
            </a:r>
            <a:r>
              <a:rPr lang="tr-TR" dirty="0" smtClean="0"/>
              <a:t>….</a:t>
            </a:r>
            <a:endParaRPr lang="tr-TR" dirty="0"/>
          </a:p>
        </p:txBody>
      </p:sp>
      <p:sp>
        <p:nvSpPr>
          <p:cNvPr id="3" name="İçerik Yer Tutucusu 2"/>
          <p:cNvSpPr>
            <a:spLocks noGrp="1"/>
          </p:cNvSpPr>
          <p:nvPr>
            <p:ph idx="1"/>
          </p:nvPr>
        </p:nvSpPr>
        <p:spPr/>
        <p:txBody>
          <a:bodyPr/>
          <a:lstStyle/>
          <a:p>
            <a:pPr algn="ctr"/>
            <a:r>
              <a:rPr lang="tr-TR" dirty="0" smtClean="0"/>
              <a:t>         </a:t>
            </a:r>
            <a:r>
              <a:rPr lang="tr-TR" sz="2800" dirty="0" smtClean="0"/>
              <a:t>English </a:t>
            </a:r>
            <a:r>
              <a:rPr lang="tr-TR" sz="2800" dirty="0" err="1"/>
              <a:t>Book</a:t>
            </a:r>
            <a:r>
              <a:rPr lang="tr-TR" sz="2800" dirty="0"/>
              <a:t> </a:t>
            </a:r>
            <a:r>
              <a:rPr lang="tr-TR" sz="2800" dirty="0" smtClean="0"/>
              <a:t>is </a:t>
            </a:r>
            <a:r>
              <a:rPr lang="tr-TR" sz="2800" dirty="0" err="1" smtClean="0"/>
              <a:t>worth</a:t>
            </a:r>
            <a:r>
              <a:rPr lang="tr-TR" sz="2800" dirty="0" smtClean="0"/>
              <a:t> a </a:t>
            </a:r>
            <a:r>
              <a:rPr lang="tr-TR" sz="2800" dirty="0" err="1" smtClean="0"/>
              <a:t>look</a:t>
            </a:r>
            <a:r>
              <a:rPr lang="tr-TR" sz="2800" dirty="0" smtClean="0"/>
              <a:t> </a:t>
            </a:r>
            <a:endParaRPr lang="tr-TR" sz="2800" dirty="0"/>
          </a:p>
          <a:p>
            <a:pPr algn="ctr"/>
            <a:r>
              <a:rPr lang="tr-TR" sz="2800" dirty="0" err="1" smtClean="0"/>
              <a:t>If</a:t>
            </a:r>
            <a:r>
              <a:rPr lang="tr-TR" sz="2800" dirty="0" smtClean="0"/>
              <a:t> </a:t>
            </a:r>
            <a:r>
              <a:rPr lang="tr-TR" sz="2800" dirty="0" err="1" smtClean="0"/>
              <a:t>there</a:t>
            </a:r>
            <a:r>
              <a:rPr lang="tr-TR" sz="2800" dirty="0" smtClean="0"/>
              <a:t> is </a:t>
            </a:r>
            <a:r>
              <a:rPr lang="tr-TR" sz="2800" dirty="0" err="1" smtClean="0"/>
              <a:t>rain</a:t>
            </a:r>
            <a:r>
              <a:rPr lang="tr-TR" sz="2800" dirty="0" smtClean="0"/>
              <a:t>, </a:t>
            </a:r>
            <a:r>
              <a:rPr lang="tr-TR" sz="2800" dirty="0" err="1" smtClean="0"/>
              <a:t>we</a:t>
            </a:r>
            <a:r>
              <a:rPr lang="tr-TR" sz="2800" dirty="0" smtClean="0"/>
              <a:t> </a:t>
            </a:r>
            <a:r>
              <a:rPr lang="tr-TR" sz="2800" dirty="0" err="1" smtClean="0"/>
              <a:t>have</a:t>
            </a:r>
            <a:r>
              <a:rPr lang="tr-TR" sz="2800" dirty="0" smtClean="0"/>
              <a:t> </a:t>
            </a:r>
            <a:r>
              <a:rPr lang="tr-TR" sz="2800" dirty="0" err="1" smtClean="0"/>
              <a:t>no</a:t>
            </a:r>
            <a:r>
              <a:rPr lang="tr-TR" sz="2800" dirty="0" smtClean="0"/>
              <a:t> </a:t>
            </a:r>
            <a:r>
              <a:rPr lang="tr-TR" sz="2800" dirty="0" err="1" smtClean="0"/>
              <a:t>pain</a:t>
            </a:r>
            <a:endParaRPr lang="tr-TR" sz="2800" dirty="0" smtClean="0"/>
          </a:p>
          <a:p>
            <a:pPr algn="ctr"/>
            <a:r>
              <a:rPr lang="tr-TR" sz="2800" dirty="0" err="1" smtClean="0"/>
              <a:t>We</a:t>
            </a:r>
            <a:r>
              <a:rPr lang="tr-TR" sz="2800" dirty="0" smtClean="0"/>
              <a:t> </a:t>
            </a:r>
            <a:r>
              <a:rPr lang="tr-TR" sz="2800" dirty="0" err="1" smtClean="0"/>
              <a:t>are</a:t>
            </a:r>
            <a:r>
              <a:rPr lang="tr-TR" sz="2800" dirty="0" smtClean="0"/>
              <a:t> </a:t>
            </a:r>
            <a:r>
              <a:rPr lang="tr-TR" sz="2800" dirty="0" err="1" smtClean="0"/>
              <a:t>happy</a:t>
            </a:r>
            <a:r>
              <a:rPr lang="tr-TR" sz="2800" dirty="0" smtClean="0"/>
              <a:t> </a:t>
            </a:r>
            <a:r>
              <a:rPr lang="tr-TR" sz="2800" dirty="0" err="1" smtClean="0"/>
              <a:t>and</a:t>
            </a:r>
            <a:r>
              <a:rPr lang="tr-TR" sz="2800" dirty="0" smtClean="0"/>
              <a:t> </a:t>
            </a:r>
            <a:r>
              <a:rPr lang="tr-TR" sz="2800" dirty="0" err="1" smtClean="0"/>
              <a:t>so</a:t>
            </a:r>
            <a:r>
              <a:rPr lang="tr-TR" sz="2800" dirty="0" smtClean="0"/>
              <a:t> </a:t>
            </a:r>
            <a:r>
              <a:rPr lang="tr-TR" sz="2800" dirty="0" err="1" smtClean="0"/>
              <a:t>clappy</a:t>
            </a:r>
            <a:endParaRPr lang="tr-TR" sz="2800" dirty="0"/>
          </a:p>
          <a:p>
            <a:pPr algn="ctr"/>
            <a:r>
              <a:rPr lang="tr-TR" sz="2800" dirty="0" err="1" smtClean="0"/>
              <a:t>It</a:t>
            </a:r>
            <a:r>
              <a:rPr lang="tr-TR" sz="2800" dirty="0" smtClean="0"/>
              <a:t> </a:t>
            </a:r>
            <a:r>
              <a:rPr lang="tr-TR" sz="2800" dirty="0" err="1" smtClean="0"/>
              <a:t>makes</a:t>
            </a:r>
            <a:r>
              <a:rPr lang="tr-TR" sz="2800" dirty="0" smtClean="0"/>
              <a:t> us </a:t>
            </a:r>
            <a:r>
              <a:rPr lang="tr-TR" sz="2800" dirty="0" err="1" smtClean="0"/>
              <a:t>smile</a:t>
            </a:r>
            <a:r>
              <a:rPr lang="tr-TR" sz="2800" dirty="0" smtClean="0"/>
              <a:t> </a:t>
            </a:r>
            <a:r>
              <a:rPr lang="tr-TR" sz="2800" dirty="0" err="1" smtClean="0"/>
              <a:t>all</a:t>
            </a:r>
            <a:r>
              <a:rPr lang="tr-TR" sz="2800" dirty="0" smtClean="0"/>
              <a:t> </a:t>
            </a:r>
            <a:r>
              <a:rPr lang="tr-TR" sz="2800" dirty="0" err="1" smtClean="0"/>
              <a:t>the</a:t>
            </a:r>
            <a:r>
              <a:rPr lang="tr-TR" sz="2800" dirty="0" smtClean="0"/>
              <a:t> </a:t>
            </a:r>
            <a:r>
              <a:rPr lang="tr-TR" sz="2800" dirty="0" err="1" smtClean="0"/>
              <a:t>while</a:t>
            </a:r>
            <a:endParaRPr lang="tr-TR" sz="2800" dirty="0" smtClean="0"/>
          </a:p>
          <a:p>
            <a:pPr algn="ctr"/>
            <a:r>
              <a:rPr lang="tr-TR" sz="2800" dirty="0" err="1" smtClean="0"/>
              <a:t>Our</a:t>
            </a:r>
            <a:r>
              <a:rPr lang="tr-TR" sz="2800" dirty="0" smtClean="0"/>
              <a:t> </a:t>
            </a:r>
            <a:r>
              <a:rPr lang="tr-TR" sz="2800" dirty="0" err="1" smtClean="0"/>
              <a:t>brains</a:t>
            </a:r>
            <a:r>
              <a:rPr lang="tr-TR" sz="2800" dirty="0" smtClean="0"/>
              <a:t> </a:t>
            </a:r>
            <a:r>
              <a:rPr lang="tr-TR" sz="2800" dirty="0" err="1" smtClean="0"/>
              <a:t>will</a:t>
            </a:r>
            <a:r>
              <a:rPr lang="tr-TR" sz="2800" dirty="0" smtClean="0"/>
              <a:t> </a:t>
            </a:r>
            <a:r>
              <a:rPr lang="tr-TR" sz="2800" dirty="0" err="1" smtClean="0"/>
              <a:t>burn</a:t>
            </a:r>
            <a:r>
              <a:rPr lang="tr-TR" sz="2800" dirty="0" smtClean="0"/>
              <a:t> </a:t>
            </a:r>
            <a:r>
              <a:rPr lang="tr-TR" sz="2800" dirty="0" err="1" smtClean="0"/>
              <a:t>while</a:t>
            </a:r>
            <a:r>
              <a:rPr lang="tr-TR" sz="2800" dirty="0" smtClean="0"/>
              <a:t> </a:t>
            </a:r>
            <a:r>
              <a:rPr lang="tr-TR" sz="2800" dirty="0" err="1" smtClean="0"/>
              <a:t>we</a:t>
            </a:r>
            <a:r>
              <a:rPr lang="tr-TR" sz="2800" dirty="0" smtClean="0"/>
              <a:t> </a:t>
            </a:r>
            <a:r>
              <a:rPr lang="tr-TR" sz="2800" dirty="0" err="1" smtClean="0"/>
              <a:t>learn</a:t>
            </a:r>
            <a:r>
              <a:rPr lang="tr-TR" sz="2800" dirty="0" smtClean="0"/>
              <a:t>!</a:t>
            </a:r>
            <a:endParaRPr lang="tr-TR" sz="2800" dirty="0"/>
          </a:p>
          <a:p>
            <a:pPr algn="ctr"/>
            <a:endParaRPr lang="tr-TR" sz="28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29</a:t>
            </a:fld>
            <a:endParaRPr lang="tr-TR"/>
          </a:p>
        </p:txBody>
      </p:sp>
      <p:sp>
        <p:nvSpPr>
          <p:cNvPr id="5" name="Altbilgi Yer Tutucusu 4"/>
          <p:cNvSpPr>
            <a:spLocks noGrp="1"/>
          </p:cNvSpPr>
          <p:nvPr>
            <p:ph type="ftr" sz="quarter" idx="12"/>
          </p:nvPr>
        </p:nvSpPr>
        <p:spPr/>
        <p:txBody>
          <a:bodyPr/>
          <a:lstStyle/>
          <a:p>
            <a:endParaRPr lang="tr-TR"/>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8945" y="4479421"/>
            <a:ext cx="3006791" cy="2253887"/>
          </a:xfrm>
          <a:prstGeom prst="rect">
            <a:avLst/>
          </a:prstGeom>
        </p:spPr>
      </p:pic>
    </p:spTree>
    <p:extLst>
      <p:ext uri="{BB962C8B-B14F-4D97-AF65-F5344CB8AC3E}">
        <p14:creationId xmlns:p14="http://schemas.microsoft.com/office/powerpoint/2010/main" val="921087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r>
              <a:rPr lang="tr-TR"/>
              <a:t>What does literacy actually mean?</a:t>
            </a:r>
          </a:p>
        </p:txBody>
      </p:sp>
      <p:sp>
        <p:nvSpPr>
          <p:cNvPr id="9219" name="Rectangle 3"/>
          <p:cNvSpPr>
            <a:spLocks noGrp="1" noChangeArrowheads="1"/>
          </p:cNvSpPr>
          <p:nvPr>
            <p:ph type="body" idx="1"/>
          </p:nvPr>
        </p:nvSpPr>
        <p:spPr/>
        <p:txBody>
          <a:bodyPr>
            <a:normAutofit fontScale="92500" lnSpcReduction="20000"/>
          </a:bodyPr>
          <a:lstStyle/>
          <a:p>
            <a:pPr>
              <a:lnSpc>
                <a:spcPct val="90000"/>
              </a:lnSpc>
            </a:pPr>
            <a:r>
              <a:rPr lang="tr-TR" sz="2800" dirty="0" smtClean="0"/>
              <a:t>1. </a:t>
            </a:r>
            <a:r>
              <a:rPr lang="tr-TR" sz="2800" dirty="0" err="1" smtClean="0"/>
              <a:t>Literacy</a:t>
            </a:r>
            <a:r>
              <a:rPr lang="tr-TR" sz="2800" dirty="0" smtClean="0"/>
              <a:t> </a:t>
            </a:r>
            <a:r>
              <a:rPr lang="tr-TR" sz="2800" dirty="0"/>
              <a:t>is </a:t>
            </a:r>
            <a:r>
              <a:rPr lang="tr-TR" sz="2800" dirty="0" err="1"/>
              <a:t>learning</a:t>
            </a:r>
            <a:r>
              <a:rPr lang="tr-TR" sz="2800" dirty="0"/>
              <a:t> </a:t>
            </a:r>
            <a:r>
              <a:rPr lang="tr-TR" sz="2800" dirty="0" err="1"/>
              <a:t>to</a:t>
            </a:r>
            <a:r>
              <a:rPr lang="tr-TR" sz="2800" dirty="0"/>
              <a:t> </a:t>
            </a:r>
            <a:r>
              <a:rPr lang="tr-TR" sz="2800" dirty="0" err="1"/>
              <a:t>read</a:t>
            </a:r>
            <a:r>
              <a:rPr lang="tr-TR" sz="2800" dirty="0"/>
              <a:t> </a:t>
            </a:r>
            <a:r>
              <a:rPr lang="tr-TR" sz="2800" dirty="0" err="1"/>
              <a:t>and</a:t>
            </a:r>
            <a:r>
              <a:rPr lang="tr-TR" sz="2800" dirty="0"/>
              <a:t> </a:t>
            </a:r>
            <a:r>
              <a:rPr lang="tr-TR" sz="2800" dirty="0" err="1"/>
              <a:t>write</a:t>
            </a:r>
            <a:r>
              <a:rPr lang="tr-TR" sz="2800" dirty="0"/>
              <a:t>.</a:t>
            </a:r>
          </a:p>
          <a:p>
            <a:pPr>
              <a:lnSpc>
                <a:spcPct val="90000"/>
              </a:lnSpc>
            </a:pPr>
            <a:r>
              <a:rPr lang="tr-TR" sz="2800" dirty="0" smtClean="0"/>
              <a:t>2. </a:t>
            </a:r>
            <a:r>
              <a:rPr lang="tr-TR" sz="2800" dirty="0" err="1" smtClean="0"/>
              <a:t>Literacy</a:t>
            </a:r>
            <a:r>
              <a:rPr lang="tr-TR" sz="2800" dirty="0" smtClean="0"/>
              <a:t> </a:t>
            </a:r>
            <a:r>
              <a:rPr lang="tr-TR" sz="2800" dirty="0"/>
              <a:t>is a </a:t>
            </a:r>
            <a:r>
              <a:rPr lang="tr-TR" sz="2800" dirty="0" err="1"/>
              <a:t>social</a:t>
            </a:r>
            <a:r>
              <a:rPr lang="tr-TR" sz="2800" dirty="0"/>
              <a:t> </a:t>
            </a:r>
            <a:r>
              <a:rPr lang="tr-TR" sz="2800" dirty="0" err="1"/>
              <a:t>and</a:t>
            </a:r>
            <a:r>
              <a:rPr lang="tr-TR" sz="2800" dirty="0"/>
              <a:t> </a:t>
            </a:r>
            <a:r>
              <a:rPr lang="tr-TR" sz="2800" dirty="0" err="1"/>
              <a:t>cultural</a:t>
            </a:r>
            <a:r>
              <a:rPr lang="tr-TR" sz="2800" dirty="0"/>
              <a:t> </a:t>
            </a:r>
            <a:r>
              <a:rPr lang="tr-TR" sz="2800" dirty="0" err="1"/>
              <a:t>construction</a:t>
            </a:r>
            <a:r>
              <a:rPr lang="tr-TR" sz="2800" dirty="0"/>
              <a:t>.</a:t>
            </a:r>
          </a:p>
          <a:p>
            <a:pPr>
              <a:lnSpc>
                <a:spcPct val="90000"/>
              </a:lnSpc>
            </a:pPr>
            <a:r>
              <a:rPr lang="tr-TR" sz="2800" dirty="0" smtClean="0"/>
              <a:t>3. </a:t>
            </a:r>
            <a:r>
              <a:rPr lang="tr-TR" sz="2800" dirty="0" err="1" smtClean="0"/>
              <a:t>Literacy</a:t>
            </a:r>
            <a:r>
              <a:rPr lang="tr-TR" sz="2800" dirty="0" smtClean="0"/>
              <a:t> </a:t>
            </a:r>
            <a:r>
              <a:rPr lang="tr-TR" sz="2800" dirty="0"/>
              <a:t>is </a:t>
            </a:r>
            <a:r>
              <a:rPr lang="tr-TR" sz="2800" dirty="0" err="1"/>
              <a:t>the</a:t>
            </a:r>
            <a:r>
              <a:rPr lang="tr-TR" sz="2800" dirty="0"/>
              <a:t> </a:t>
            </a:r>
            <a:r>
              <a:rPr lang="tr-TR" sz="2800" dirty="0" err="1"/>
              <a:t>ability</a:t>
            </a:r>
            <a:r>
              <a:rPr lang="tr-TR" sz="2800" dirty="0"/>
              <a:t> </a:t>
            </a:r>
            <a:r>
              <a:rPr lang="tr-TR" sz="2800" dirty="0" err="1"/>
              <a:t>to</a:t>
            </a:r>
            <a:r>
              <a:rPr lang="tr-TR" sz="2800" dirty="0"/>
              <a:t> </a:t>
            </a:r>
            <a:r>
              <a:rPr lang="tr-TR" sz="2800" dirty="0" err="1"/>
              <a:t>read</a:t>
            </a:r>
            <a:r>
              <a:rPr lang="tr-TR" sz="2800" dirty="0"/>
              <a:t> </a:t>
            </a:r>
            <a:r>
              <a:rPr lang="tr-TR" sz="2800" dirty="0" err="1"/>
              <a:t>and</a:t>
            </a:r>
            <a:r>
              <a:rPr lang="tr-TR" sz="2800" dirty="0"/>
              <a:t> </a:t>
            </a:r>
            <a:r>
              <a:rPr lang="tr-TR" sz="2800" dirty="0" err="1"/>
              <a:t>write</a:t>
            </a:r>
            <a:r>
              <a:rPr lang="tr-TR" sz="2800" dirty="0"/>
              <a:t> </a:t>
            </a:r>
            <a:r>
              <a:rPr lang="tr-TR" sz="2800" dirty="0" err="1"/>
              <a:t>and</a:t>
            </a:r>
            <a:r>
              <a:rPr lang="tr-TR" sz="2800" dirty="0"/>
              <a:t> </a:t>
            </a:r>
            <a:r>
              <a:rPr lang="tr-TR" sz="2800" dirty="0" err="1"/>
              <a:t>have</a:t>
            </a:r>
            <a:r>
              <a:rPr lang="tr-TR" sz="2800" dirty="0"/>
              <a:t> a </a:t>
            </a:r>
            <a:r>
              <a:rPr lang="tr-TR" sz="2800" dirty="0" err="1"/>
              <a:t>basic</a:t>
            </a:r>
            <a:r>
              <a:rPr lang="tr-TR" sz="2800" dirty="0"/>
              <a:t> </a:t>
            </a:r>
            <a:r>
              <a:rPr lang="tr-TR" sz="2800" dirty="0" err="1"/>
              <a:t>knowledge</a:t>
            </a:r>
            <a:r>
              <a:rPr lang="tr-TR" sz="2800" dirty="0"/>
              <a:t> of </a:t>
            </a:r>
            <a:r>
              <a:rPr lang="tr-TR" sz="2800" dirty="0" err="1"/>
              <a:t>maths</a:t>
            </a:r>
            <a:r>
              <a:rPr lang="tr-TR" sz="2800" dirty="0"/>
              <a:t>.</a:t>
            </a:r>
          </a:p>
          <a:p>
            <a:pPr>
              <a:lnSpc>
                <a:spcPct val="90000"/>
              </a:lnSpc>
            </a:pPr>
            <a:r>
              <a:rPr lang="tr-TR" sz="2800" dirty="0" smtClean="0"/>
              <a:t>4. </a:t>
            </a:r>
            <a:r>
              <a:rPr lang="tr-TR" sz="2800" dirty="0" err="1" smtClean="0"/>
              <a:t>Literacy</a:t>
            </a:r>
            <a:r>
              <a:rPr lang="tr-TR" sz="2800" dirty="0" smtClean="0"/>
              <a:t> </a:t>
            </a:r>
            <a:r>
              <a:rPr lang="tr-TR" sz="2800" dirty="0"/>
              <a:t>is </a:t>
            </a:r>
            <a:r>
              <a:rPr lang="tr-TR" sz="2800" dirty="0" err="1"/>
              <a:t>the</a:t>
            </a:r>
            <a:r>
              <a:rPr lang="tr-TR" sz="2800" dirty="0"/>
              <a:t> </a:t>
            </a:r>
            <a:r>
              <a:rPr lang="tr-TR" sz="2800" dirty="0" err="1"/>
              <a:t>acquisition</a:t>
            </a:r>
            <a:r>
              <a:rPr lang="tr-TR" sz="2800" dirty="0"/>
              <a:t> of a set of </a:t>
            </a:r>
            <a:r>
              <a:rPr lang="tr-TR" sz="2800" dirty="0" err="1"/>
              <a:t>technical</a:t>
            </a:r>
            <a:r>
              <a:rPr lang="tr-TR" sz="2800" dirty="0"/>
              <a:t> </a:t>
            </a:r>
            <a:r>
              <a:rPr lang="tr-TR" sz="2800" dirty="0" err="1"/>
              <a:t>skills</a:t>
            </a:r>
            <a:r>
              <a:rPr lang="tr-TR" sz="2800" dirty="0"/>
              <a:t> </a:t>
            </a:r>
            <a:r>
              <a:rPr lang="tr-TR" sz="2800" dirty="0" err="1"/>
              <a:t>to</a:t>
            </a:r>
            <a:r>
              <a:rPr lang="tr-TR" sz="2800" dirty="0"/>
              <a:t> </a:t>
            </a:r>
            <a:r>
              <a:rPr lang="tr-TR" sz="2800" dirty="0" err="1"/>
              <a:t>enable</a:t>
            </a:r>
            <a:r>
              <a:rPr lang="tr-TR" sz="2800" dirty="0"/>
              <a:t> </a:t>
            </a:r>
            <a:r>
              <a:rPr lang="tr-TR" sz="2800" dirty="0" err="1"/>
              <a:t>decoding</a:t>
            </a:r>
            <a:r>
              <a:rPr lang="tr-TR" sz="2800" dirty="0"/>
              <a:t> of a </a:t>
            </a:r>
            <a:r>
              <a:rPr lang="tr-TR" sz="2800" dirty="0" err="1"/>
              <a:t>text</a:t>
            </a:r>
            <a:r>
              <a:rPr lang="tr-TR" sz="2800" dirty="0"/>
              <a:t>.</a:t>
            </a:r>
          </a:p>
          <a:p>
            <a:pPr>
              <a:lnSpc>
                <a:spcPct val="90000"/>
              </a:lnSpc>
            </a:pPr>
            <a:r>
              <a:rPr lang="tr-TR" sz="2800" dirty="0" smtClean="0"/>
              <a:t>5. </a:t>
            </a:r>
            <a:r>
              <a:rPr lang="tr-TR" sz="2800" dirty="0" err="1" smtClean="0"/>
              <a:t>Literacy</a:t>
            </a:r>
            <a:r>
              <a:rPr lang="tr-TR" sz="2800" dirty="0" smtClean="0"/>
              <a:t> </a:t>
            </a:r>
            <a:r>
              <a:rPr lang="tr-TR" sz="2800" dirty="0"/>
              <a:t>is </a:t>
            </a:r>
            <a:r>
              <a:rPr lang="tr-TR" sz="2800" dirty="0" err="1"/>
              <a:t>the</a:t>
            </a:r>
            <a:r>
              <a:rPr lang="tr-TR" sz="2800" dirty="0"/>
              <a:t> </a:t>
            </a:r>
            <a:r>
              <a:rPr lang="tr-TR" sz="2800" dirty="0" err="1"/>
              <a:t>gain</a:t>
            </a:r>
            <a:r>
              <a:rPr lang="tr-TR" sz="2800" dirty="0"/>
              <a:t> of </a:t>
            </a:r>
            <a:r>
              <a:rPr lang="tr-TR" sz="2800" dirty="0" err="1"/>
              <a:t>socially</a:t>
            </a:r>
            <a:r>
              <a:rPr lang="tr-TR" sz="2800" dirty="0"/>
              <a:t> </a:t>
            </a:r>
            <a:r>
              <a:rPr lang="tr-TR" sz="2800" dirty="0" err="1"/>
              <a:t>based</a:t>
            </a:r>
            <a:r>
              <a:rPr lang="tr-TR" sz="2800" dirty="0"/>
              <a:t> </a:t>
            </a:r>
            <a:r>
              <a:rPr lang="tr-TR" sz="2800" dirty="0" err="1"/>
              <a:t>skills</a:t>
            </a:r>
            <a:r>
              <a:rPr lang="tr-TR" sz="2800" dirty="0"/>
              <a:t> </a:t>
            </a:r>
            <a:r>
              <a:rPr lang="tr-TR" sz="2800" dirty="0" err="1"/>
              <a:t>that</a:t>
            </a:r>
            <a:r>
              <a:rPr lang="tr-TR" sz="2800" dirty="0"/>
              <a:t> can </a:t>
            </a:r>
            <a:r>
              <a:rPr lang="tr-TR" sz="2800" dirty="0" err="1"/>
              <a:t>enable</a:t>
            </a:r>
            <a:r>
              <a:rPr lang="tr-TR" sz="2800" dirty="0"/>
              <a:t> an </a:t>
            </a:r>
            <a:r>
              <a:rPr lang="tr-TR" sz="2800" dirty="0" err="1"/>
              <a:t>individual</a:t>
            </a:r>
            <a:r>
              <a:rPr lang="tr-TR" sz="2800" dirty="0"/>
              <a:t> </a:t>
            </a:r>
            <a:r>
              <a:rPr lang="tr-TR" sz="2800" dirty="0" err="1"/>
              <a:t>to</a:t>
            </a:r>
            <a:r>
              <a:rPr lang="tr-TR" sz="2800" dirty="0"/>
              <a:t> </a:t>
            </a:r>
            <a:r>
              <a:rPr lang="tr-TR" sz="2800" dirty="0" err="1"/>
              <a:t>relate</a:t>
            </a:r>
            <a:r>
              <a:rPr lang="tr-TR" sz="2800" dirty="0"/>
              <a:t> </a:t>
            </a:r>
            <a:r>
              <a:rPr lang="tr-TR" sz="2800" dirty="0" err="1"/>
              <a:t>to</a:t>
            </a:r>
            <a:r>
              <a:rPr lang="tr-TR" sz="2800" dirty="0"/>
              <a:t> </a:t>
            </a:r>
            <a:r>
              <a:rPr lang="tr-TR" sz="2800" dirty="0" err="1"/>
              <a:t>and</a:t>
            </a:r>
            <a:r>
              <a:rPr lang="tr-TR" sz="2800" dirty="0"/>
              <a:t> </a:t>
            </a:r>
            <a:r>
              <a:rPr lang="tr-TR" sz="2800" dirty="0" err="1"/>
              <a:t>interact</a:t>
            </a:r>
            <a:r>
              <a:rPr lang="tr-TR" sz="2800" dirty="0"/>
              <a:t> </a:t>
            </a:r>
            <a:r>
              <a:rPr lang="tr-TR" sz="2800" dirty="0" err="1"/>
              <a:t>with</a:t>
            </a:r>
            <a:r>
              <a:rPr lang="tr-TR" sz="2800" dirty="0"/>
              <a:t> </a:t>
            </a:r>
            <a:r>
              <a:rPr lang="tr-TR" sz="2800" dirty="0" err="1"/>
              <a:t>their</a:t>
            </a:r>
            <a:r>
              <a:rPr lang="tr-TR" sz="2800" dirty="0"/>
              <a:t> </a:t>
            </a:r>
            <a:r>
              <a:rPr lang="tr-TR" sz="2800" dirty="0" err="1"/>
              <a:t>community</a:t>
            </a:r>
            <a:r>
              <a:rPr lang="tr-TR" sz="2800" dirty="0"/>
              <a:t>.</a:t>
            </a:r>
          </a:p>
          <a:p>
            <a:pPr>
              <a:lnSpc>
                <a:spcPct val="90000"/>
              </a:lnSpc>
            </a:pPr>
            <a:r>
              <a:rPr lang="tr-TR" sz="2800" dirty="0" smtClean="0">
                <a:solidFill>
                  <a:srgbClr val="FFC000"/>
                </a:solidFill>
              </a:rPr>
              <a:t>6. </a:t>
            </a:r>
            <a:r>
              <a:rPr lang="tr-TR" sz="2800" dirty="0" err="1" smtClean="0">
                <a:solidFill>
                  <a:srgbClr val="FFC000"/>
                </a:solidFill>
              </a:rPr>
              <a:t>Literacy</a:t>
            </a:r>
            <a:r>
              <a:rPr lang="tr-TR" sz="2800" dirty="0" smtClean="0">
                <a:solidFill>
                  <a:srgbClr val="FFC000"/>
                </a:solidFill>
              </a:rPr>
              <a:t> </a:t>
            </a:r>
            <a:r>
              <a:rPr lang="tr-TR" sz="2800" dirty="0">
                <a:solidFill>
                  <a:srgbClr val="FFC000"/>
                </a:solidFill>
              </a:rPr>
              <a:t>is </a:t>
            </a:r>
            <a:r>
              <a:rPr lang="tr-TR" sz="2800" dirty="0" err="1">
                <a:solidFill>
                  <a:srgbClr val="FFC000"/>
                </a:solidFill>
              </a:rPr>
              <a:t>all</a:t>
            </a:r>
            <a:r>
              <a:rPr lang="tr-TR" sz="2800" dirty="0">
                <a:solidFill>
                  <a:srgbClr val="FFC000"/>
                </a:solidFill>
              </a:rPr>
              <a:t> of </a:t>
            </a:r>
            <a:r>
              <a:rPr lang="tr-TR" sz="2800" dirty="0" err="1">
                <a:solidFill>
                  <a:srgbClr val="FFC000"/>
                </a:solidFill>
              </a:rPr>
              <a:t>these</a:t>
            </a:r>
            <a:r>
              <a:rPr lang="tr-TR" sz="2800" dirty="0">
                <a:solidFill>
                  <a:srgbClr val="FFC000"/>
                </a:solidFill>
              </a:rPr>
              <a:t> </a:t>
            </a:r>
            <a:r>
              <a:rPr lang="tr-TR" sz="2800" dirty="0" err="1">
                <a:solidFill>
                  <a:srgbClr val="FFC000"/>
                </a:solidFill>
              </a:rPr>
              <a:t>definitions</a:t>
            </a:r>
            <a:r>
              <a:rPr lang="tr-TR" sz="2800" dirty="0">
                <a:solidFill>
                  <a:srgbClr val="FFC000"/>
                </a:solidFill>
              </a:rPr>
              <a:t>……..</a:t>
            </a:r>
          </a:p>
          <a:p>
            <a:pPr>
              <a:lnSpc>
                <a:spcPct val="90000"/>
              </a:lnSpc>
            </a:pPr>
            <a:endParaRPr lang="tr-TR" sz="2800" dirty="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3707" y="0"/>
            <a:ext cx="2003188" cy="2452254"/>
          </a:xfrm>
          <a:prstGeom prst="rect">
            <a:avLst/>
          </a:prstGeom>
        </p:spPr>
      </p:pic>
    </p:spTree>
    <p:extLst>
      <p:ext uri="{BB962C8B-B14F-4D97-AF65-F5344CB8AC3E}">
        <p14:creationId xmlns:p14="http://schemas.microsoft.com/office/powerpoint/2010/main" val="338451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Recognizing</a:t>
            </a:r>
            <a:r>
              <a:rPr lang="tr-TR" dirty="0" smtClean="0"/>
              <a:t> </a:t>
            </a:r>
            <a:r>
              <a:rPr lang="tr-TR" dirty="0" err="1" smtClean="0"/>
              <a:t>sounds</a:t>
            </a:r>
            <a:endParaRPr lang="tr-TR" dirty="0"/>
          </a:p>
        </p:txBody>
      </p:sp>
      <p:sp>
        <p:nvSpPr>
          <p:cNvPr id="3" name="İçerik Yer Tutucusu 2"/>
          <p:cNvSpPr>
            <a:spLocks noGrp="1"/>
          </p:cNvSpPr>
          <p:nvPr>
            <p:ph idx="1"/>
          </p:nvPr>
        </p:nvSpPr>
        <p:spPr/>
        <p:txBody>
          <a:bodyPr>
            <a:noAutofit/>
          </a:bodyPr>
          <a:lstStyle/>
          <a:p>
            <a:r>
              <a:rPr lang="en-US" sz="1800" dirty="0"/>
              <a:t>banging on wall/table/lap</a:t>
            </a:r>
            <a:br>
              <a:rPr lang="en-US" sz="1800" dirty="0"/>
            </a:br>
            <a:r>
              <a:rPr lang="en-US" sz="1800" dirty="0"/>
              <a:t>blowing</a:t>
            </a:r>
            <a:br>
              <a:rPr lang="en-US" sz="1800" dirty="0"/>
            </a:br>
            <a:r>
              <a:rPr lang="en-US" sz="1800" dirty="0"/>
              <a:t>blowing a whistle</a:t>
            </a:r>
            <a:br>
              <a:rPr lang="en-US" sz="1800" dirty="0"/>
            </a:br>
            <a:r>
              <a:rPr lang="en-US" sz="1800" dirty="0"/>
              <a:t>blowing nose</a:t>
            </a:r>
            <a:br>
              <a:rPr lang="en-US" sz="1800" dirty="0"/>
            </a:br>
            <a:r>
              <a:rPr lang="en-US" sz="1800" dirty="0"/>
              <a:t>clapping</a:t>
            </a:r>
            <a:br>
              <a:rPr lang="en-US" sz="1800" dirty="0"/>
            </a:br>
            <a:r>
              <a:rPr lang="en-US" sz="1800" dirty="0"/>
              <a:t>clicking with tongue</a:t>
            </a:r>
            <a:br>
              <a:rPr lang="en-US" sz="1800" dirty="0"/>
            </a:br>
            <a:r>
              <a:rPr lang="en-US" sz="1800" dirty="0"/>
              <a:t>closing purse</a:t>
            </a:r>
            <a:br>
              <a:rPr lang="en-US" sz="1800" dirty="0"/>
            </a:br>
            <a:r>
              <a:rPr lang="en-US" sz="1800" dirty="0"/>
              <a:t>coloring hard on paper</a:t>
            </a:r>
            <a:br>
              <a:rPr lang="en-US" sz="1800" dirty="0"/>
            </a:br>
            <a:r>
              <a:rPr lang="en-US" sz="1800" dirty="0"/>
              <a:t>coughing</a:t>
            </a:r>
            <a:br>
              <a:rPr lang="en-US" sz="1800" dirty="0"/>
            </a:br>
            <a:r>
              <a:rPr lang="en-US" sz="1800" dirty="0"/>
              <a:t>crumpling paper</a:t>
            </a:r>
            <a:br>
              <a:rPr lang="en-US" sz="1800" dirty="0"/>
            </a:br>
            <a:r>
              <a:rPr lang="en-US" sz="1800" dirty="0"/>
              <a:t>cutting with a knife</a:t>
            </a:r>
            <a:br>
              <a:rPr lang="en-US" sz="1800" dirty="0"/>
            </a:br>
            <a:r>
              <a:rPr lang="en-US" sz="1800" dirty="0"/>
              <a:t>cutting with scissors</a:t>
            </a:r>
            <a:br>
              <a:rPr lang="en-US" sz="1800" dirty="0"/>
            </a:br>
            <a:r>
              <a:rPr lang="en-US" sz="1800" dirty="0"/>
              <a:t>dropping (various things)</a:t>
            </a:r>
            <a:br>
              <a:rPr lang="en-US" sz="1800" dirty="0"/>
            </a:br>
            <a:r>
              <a:rPr lang="en-US" sz="1800" dirty="0"/>
              <a:t>drumming with fingers</a:t>
            </a:r>
            <a:br>
              <a:rPr lang="en-US" sz="1800" dirty="0"/>
            </a:br>
            <a:r>
              <a:rPr lang="en-US" sz="1800" dirty="0"/>
              <a:t>eating an apple</a:t>
            </a:r>
            <a:br>
              <a:rPr lang="en-US" sz="1800" dirty="0"/>
            </a:br>
            <a:r>
              <a:rPr lang="en-US" sz="1800" dirty="0"/>
              <a:t>folding paper</a:t>
            </a:r>
            <a:endParaRPr lang="tr-TR" sz="18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30</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9772316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Websites</a:t>
            </a:r>
            <a:r>
              <a:rPr lang="tr-TR" dirty="0" smtClean="0"/>
              <a:t> </a:t>
            </a:r>
            <a:r>
              <a:rPr lang="tr-TR" dirty="0" err="1" smtClean="0"/>
              <a:t>to</a:t>
            </a:r>
            <a:r>
              <a:rPr lang="tr-TR" dirty="0" smtClean="0"/>
              <a:t> </a:t>
            </a:r>
            <a:r>
              <a:rPr lang="tr-TR" dirty="0" err="1" smtClean="0"/>
              <a:t>find</a:t>
            </a:r>
            <a:r>
              <a:rPr lang="tr-TR" dirty="0" smtClean="0"/>
              <a:t> </a:t>
            </a:r>
            <a:r>
              <a:rPr lang="tr-TR" dirty="0" err="1" smtClean="0"/>
              <a:t>sounds</a:t>
            </a:r>
            <a:endParaRPr lang="tr-TR" dirty="0"/>
          </a:p>
        </p:txBody>
      </p:sp>
      <p:sp>
        <p:nvSpPr>
          <p:cNvPr id="3" name="İçerik Yer Tutucusu 2"/>
          <p:cNvSpPr>
            <a:spLocks noGrp="1"/>
          </p:cNvSpPr>
          <p:nvPr>
            <p:ph idx="1"/>
          </p:nvPr>
        </p:nvSpPr>
        <p:spPr/>
        <p:txBody>
          <a:bodyPr/>
          <a:lstStyle/>
          <a:p>
            <a:endParaRPr lang="tr-TR" dirty="0" smtClean="0">
              <a:hlinkClick r:id="rId2"/>
            </a:endParaRPr>
          </a:p>
          <a:p>
            <a:r>
              <a:rPr lang="tr-TR" dirty="0">
                <a:hlinkClick r:id="rId2"/>
              </a:rPr>
              <a:t>http://www.bbc.co.uk/learning/schoolradio/subjects/earlylearning/stimulussoundslibrary</a:t>
            </a:r>
          </a:p>
          <a:p>
            <a:endParaRPr lang="tr-TR" dirty="0" smtClean="0">
              <a:hlinkClick r:id="rId2"/>
            </a:endParaRPr>
          </a:p>
          <a:p>
            <a:r>
              <a:rPr lang="tr-TR" dirty="0" smtClean="0">
                <a:hlinkClick r:id="rId2"/>
              </a:rPr>
              <a:t>http</a:t>
            </a:r>
            <a:r>
              <a:rPr lang="tr-TR" dirty="0">
                <a:hlinkClick r:id="rId2"/>
              </a:rPr>
              <a:t>://</a:t>
            </a:r>
            <a:r>
              <a:rPr lang="tr-TR" dirty="0" smtClean="0">
                <a:hlinkClick r:id="rId2"/>
              </a:rPr>
              <a:t>www.iokui.com/kizzie-meow.wav</a:t>
            </a:r>
            <a:endParaRPr lang="tr-TR" dirty="0" smtClean="0"/>
          </a:p>
          <a:p>
            <a:endParaRPr lang="tr-TR" dirty="0"/>
          </a:p>
          <a:p>
            <a:r>
              <a:rPr lang="tr-TR" dirty="0">
                <a:hlinkClick r:id="rId3"/>
              </a:rPr>
              <a:t>http://</a:t>
            </a:r>
            <a:r>
              <a:rPr lang="tr-TR" dirty="0" smtClean="0">
                <a:hlinkClick r:id="rId3"/>
              </a:rPr>
              <a:t>sep800.mine.nu/files/sounds/beeswarm.wav</a:t>
            </a:r>
            <a:endParaRPr lang="tr-TR" dirty="0" smtClean="0"/>
          </a:p>
          <a:p>
            <a:endParaRPr lang="tr-TR" dirty="0" smtClean="0"/>
          </a:p>
          <a:p>
            <a:r>
              <a:rPr lang="tr-TR" dirty="0">
                <a:hlinkClick r:id="rId4"/>
              </a:rPr>
              <a:t>http://</a:t>
            </a:r>
            <a:r>
              <a:rPr lang="tr-TR" dirty="0" smtClean="0">
                <a:hlinkClick r:id="rId4"/>
              </a:rPr>
              <a:t>www.crickweb.co.uk/ks1science.html#sound1f</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31</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2678478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Clapping</a:t>
            </a:r>
            <a:r>
              <a:rPr lang="tr-TR" dirty="0" smtClean="0"/>
              <a:t> </a:t>
            </a:r>
            <a:r>
              <a:rPr lang="tr-TR" dirty="0" err="1" smtClean="0"/>
              <a:t>syllables</a:t>
            </a:r>
            <a:endParaRPr lang="tr-TR" dirty="0"/>
          </a:p>
        </p:txBody>
      </p:sp>
      <p:sp>
        <p:nvSpPr>
          <p:cNvPr id="3" name="İçerik Yer Tutucusu 2"/>
          <p:cNvSpPr>
            <a:spLocks noGrp="1"/>
          </p:cNvSpPr>
          <p:nvPr>
            <p:ph idx="1"/>
          </p:nvPr>
        </p:nvSpPr>
        <p:spPr/>
        <p:txBody>
          <a:bodyPr/>
          <a:lstStyle/>
          <a:p>
            <a:r>
              <a:rPr lang="en-US" sz="1800" dirty="0"/>
              <a:t>Clap syllables</a:t>
            </a:r>
            <a:r>
              <a:rPr lang="en-US" sz="1800" b="0" dirty="0"/>
              <a:t>. Help children recognize that words are made up of parts, and the parts make a whole word</a:t>
            </a:r>
            <a:r>
              <a:rPr lang="en-US" sz="1800" b="0" dirty="0" smtClean="0"/>
              <a:t>.</a:t>
            </a:r>
            <a:endParaRPr lang="tr-TR" sz="1800" b="0" dirty="0" smtClean="0"/>
          </a:p>
          <a:p>
            <a:r>
              <a:rPr lang="en-US" sz="1800" dirty="0" smtClean="0"/>
              <a:t>Clap </a:t>
            </a:r>
            <a:r>
              <a:rPr lang="en-US" sz="1800" dirty="0"/>
              <a:t>names</a:t>
            </a:r>
            <a:r>
              <a:rPr lang="en-US" sz="1800" b="0" dirty="0"/>
              <a:t>. Have children clap the syllables in their own names. As the game progresses, have children determine who has the longest name, e.g., Victoria (the most claps), or the shortest name, e.g., Sean (only one clap). </a:t>
            </a:r>
            <a:endParaRPr lang="tr-TR" sz="1800" b="0" dirty="0" smtClean="0"/>
          </a:p>
          <a:p>
            <a:r>
              <a:rPr lang="en-US" sz="1800" dirty="0" smtClean="0">
                <a:solidFill>
                  <a:srgbClr val="FFC000"/>
                </a:solidFill>
              </a:rPr>
              <a:t>Play </a:t>
            </a:r>
            <a:r>
              <a:rPr lang="en-US" sz="1800" dirty="0">
                <a:solidFill>
                  <a:srgbClr val="FFC000"/>
                </a:solidFill>
              </a:rPr>
              <a:t>a guessing game</a:t>
            </a:r>
            <a:r>
              <a:rPr lang="en-US" sz="1800" b="0" dirty="0">
                <a:solidFill>
                  <a:srgbClr val="FFC000"/>
                </a:solidFill>
              </a:rPr>
              <a:t>: </a:t>
            </a:r>
            <a:r>
              <a:rPr lang="en-US" sz="1800" b="0" i="1" dirty="0">
                <a:solidFill>
                  <a:srgbClr val="FFC000"/>
                </a:solidFill>
              </a:rPr>
              <a:t>I am going to clap a name. </a:t>
            </a:r>
            <a:r>
              <a:rPr lang="en-US" sz="1800" b="0" dirty="0">
                <a:solidFill>
                  <a:srgbClr val="FFC000"/>
                </a:solidFill>
              </a:rPr>
              <a:t>(clap twice) </a:t>
            </a:r>
            <a:r>
              <a:rPr lang="en-US" sz="1800" b="0" i="1" dirty="0">
                <a:solidFill>
                  <a:srgbClr val="FFC000"/>
                </a:solidFill>
              </a:rPr>
              <a:t>Whose name has two claps?</a:t>
            </a:r>
            <a:endParaRPr lang="en-US" sz="1800" b="0" dirty="0">
              <a:solidFill>
                <a:srgbClr val="FFC000"/>
              </a:solidFill>
            </a:endParaRPr>
          </a:p>
          <a:p>
            <a:r>
              <a:rPr lang="en-US" sz="1800" dirty="0"/>
              <a:t>Clap words. </a:t>
            </a:r>
            <a:r>
              <a:rPr lang="en-US" sz="1800" b="0" dirty="0"/>
              <a:t>Children can progress to clapping words. It’s especially fun to clap unusual and interesting words. </a:t>
            </a:r>
            <a:endParaRPr lang="tr-TR" sz="1800" b="0" dirty="0" smtClean="0"/>
          </a:p>
          <a:p>
            <a:r>
              <a:rPr lang="en-US" sz="1800" dirty="0" smtClean="0"/>
              <a:t>Challenge </a:t>
            </a:r>
            <a:r>
              <a:rPr lang="en-US" sz="1800" dirty="0"/>
              <a:t>children </a:t>
            </a:r>
            <a:r>
              <a:rPr lang="en-US" sz="1800" b="0" dirty="0"/>
              <a:t>to think of a long word they would like to clap: </a:t>
            </a:r>
            <a:r>
              <a:rPr lang="en-US" sz="1800" b="0" i="1" dirty="0"/>
              <a:t>hippopotamus, elephant, </a:t>
            </a:r>
            <a:r>
              <a:rPr lang="tr-TR" sz="1800" b="0" i="1" dirty="0" err="1" smtClean="0"/>
              <a:t>or</a:t>
            </a:r>
            <a:r>
              <a:rPr lang="tr-TR" sz="1800" b="0" i="1" dirty="0" smtClean="0"/>
              <a:t> </a:t>
            </a:r>
            <a:r>
              <a:rPr lang="tr-TR" sz="1800" b="0" i="1" dirty="0" err="1" smtClean="0"/>
              <a:t>ambulance</a:t>
            </a:r>
            <a:r>
              <a:rPr lang="tr-TR" sz="1800" b="0" dirty="0" smtClean="0"/>
              <a:t>.</a:t>
            </a:r>
            <a:endParaRPr lang="en-US" sz="1800" b="0" dirty="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32</a:t>
            </a:fld>
            <a:endParaRPr lang="tr-TR"/>
          </a:p>
        </p:txBody>
      </p:sp>
      <p:sp>
        <p:nvSpPr>
          <p:cNvPr id="5" name="Altbilgi Yer Tutucusu 4"/>
          <p:cNvSpPr>
            <a:spLocks noGrp="1"/>
          </p:cNvSpPr>
          <p:nvPr>
            <p:ph type="ftr" sz="quarter" idx="12"/>
          </p:nvPr>
        </p:nvSpPr>
        <p:spPr/>
        <p:txBody>
          <a:bodyPr/>
          <a:lstStyle/>
          <a:p>
            <a:endParaRPr lang="tr-TR"/>
          </a:p>
        </p:txBody>
      </p:sp>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7238" y="5013166"/>
            <a:ext cx="1524000" cy="1524000"/>
          </a:xfrm>
          <a:prstGeom prst="rect">
            <a:avLst/>
          </a:prstGeom>
        </p:spPr>
      </p:pic>
    </p:spTree>
    <p:extLst>
      <p:ext uri="{BB962C8B-B14F-4D97-AF65-F5344CB8AC3E}">
        <p14:creationId xmlns:p14="http://schemas.microsoft.com/office/powerpoint/2010/main" val="2053062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Prefixes</a:t>
            </a:r>
            <a:r>
              <a:rPr lang="tr-TR" dirty="0" smtClean="0"/>
              <a:t> </a:t>
            </a:r>
            <a:r>
              <a:rPr lang="tr-TR" dirty="0" err="1" smtClean="0"/>
              <a:t>and</a:t>
            </a:r>
            <a:r>
              <a:rPr lang="tr-TR" dirty="0" smtClean="0"/>
              <a:t> </a:t>
            </a:r>
            <a:r>
              <a:rPr lang="tr-TR" dirty="0" err="1" smtClean="0"/>
              <a:t>suffixes</a:t>
            </a:r>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33</a:t>
            </a:fld>
            <a:endParaRPr lang="tr-TR"/>
          </a:p>
        </p:txBody>
      </p:sp>
      <p:sp>
        <p:nvSpPr>
          <p:cNvPr id="5" name="Altbilgi Yer Tutucusu 4"/>
          <p:cNvSpPr>
            <a:spLocks noGrp="1"/>
          </p:cNvSpPr>
          <p:nvPr>
            <p:ph type="ftr" sz="quarter" idx="12"/>
          </p:nvPr>
        </p:nvSpPr>
        <p:spPr/>
        <p:txBody>
          <a:bodyPr/>
          <a:lstStyle/>
          <a:p>
            <a:endParaRPr lang="tr-TR"/>
          </a:p>
        </p:txBody>
      </p:sp>
      <p:pic>
        <p:nvPicPr>
          <p:cNvPr id="5122" name="Picture 2" descr="https://s-media-cache-ak0.pinimg.com/236x/ec/b2/29/ecb2297066532aff7e95b3c8f8781e9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36073" y="1177635"/>
            <a:ext cx="8132618" cy="5001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8020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34</a:t>
            </a:fld>
            <a:endParaRPr lang="tr-TR"/>
          </a:p>
        </p:txBody>
      </p:sp>
      <p:sp>
        <p:nvSpPr>
          <p:cNvPr id="5" name="Altbilgi Yer Tutucusu 4"/>
          <p:cNvSpPr>
            <a:spLocks noGrp="1"/>
          </p:cNvSpPr>
          <p:nvPr>
            <p:ph type="ftr" sz="quarter" idx="12"/>
          </p:nvPr>
        </p:nvSpPr>
        <p:spPr/>
        <p:txBody>
          <a:bodyPr/>
          <a:lstStyle/>
          <a:p>
            <a:endParaRPr lang="tr-TR"/>
          </a:p>
        </p:txBody>
      </p:sp>
      <p:pic>
        <p:nvPicPr>
          <p:cNvPr id="1026" name="Picture 2" descr="https://3.bp.blogspot.com/-5pmut8hyI2Y/Uynik6lpAUI/AAAAAAAALMA/3leDAQBK6d4/s160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068" y="1216920"/>
            <a:ext cx="6029902" cy="5862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822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Read </a:t>
            </a:r>
            <a:r>
              <a:rPr lang="tr-TR" dirty="0" err="1" smtClean="0"/>
              <a:t>for</a:t>
            </a:r>
            <a:r>
              <a:rPr lang="tr-TR" dirty="0" smtClean="0"/>
              <a:t> a </a:t>
            </a:r>
            <a:r>
              <a:rPr lang="tr-TR" dirty="0" err="1" smtClean="0"/>
              <a:t>purpose</a:t>
            </a:r>
            <a:r>
              <a:rPr lang="tr-TR" dirty="0" smtClean="0"/>
              <a:t>: Draw!</a:t>
            </a:r>
            <a:endParaRPr lang="tr-TR" dirty="0"/>
          </a:p>
        </p:txBody>
      </p:sp>
      <p:sp>
        <p:nvSpPr>
          <p:cNvPr id="3" name="İçerik Yer Tutucusu 2"/>
          <p:cNvSpPr>
            <a:spLocks noGrp="1"/>
          </p:cNvSpPr>
          <p:nvPr>
            <p:ph idx="1"/>
          </p:nvPr>
        </p:nvSpPr>
        <p:spPr>
          <a:xfrm>
            <a:off x="1128713" y="1884218"/>
            <a:ext cx="7954962" cy="5547838"/>
          </a:xfrm>
        </p:spPr>
        <p:txBody>
          <a:bodyPr/>
          <a:lstStyle/>
          <a:p>
            <a:r>
              <a:rPr lang="en-US" sz="2000" i="1" dirty="0" smtClean="0"/>
              <a:t>"</a:t>
            </a:r>
            <a:r>
              <a:rPr lang="en-US" sz="2000" i="1" dirty="0"/>
              <a:t>Draw a rocket ship. Color the top of the rocket ship one color. Color the rest of the rocket ship another color. Draw fire coming out of the back of rocket ship. Draw ten stars in the sky. Make a moon in the sky. Draw a face on the moon."</a:t>
            </a:r>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35</a:t>
            </a:fld>
            <a:endParaRPr lang="tr-TR"/>
          </a:p>
        </p:txBody>
      </p:sp>
      <p:sp>
        <p:nvSpPr>
          <p:cNvPr id="5" name="Altbilgi Yer Tutucusu 4"/>
          <p:cNvSpPr>
            <a:spLocks noGrp="1"/>
          </p:cNvSpPr>
          <p:nvPr>
            <p:ph type="ftr" sz="quarter" idx="12"/>
          </p:nvPr>
        </p:nvSpPr>
        <p:spPr>
          <a:xfrm>
            <a:off x="973138" y="6040582"/>
            <a:ext cx="5545137" cy="579611"/>
          </a:xfrm>
        </p:spPr>
        <p:txBody>
          <a:bodyPr/>
          <a:lstStyle/>
          <a:p>
            <a:endParaRPr lang="tr-TR" dirty="0"/>
          </a:p>
        </p:txBody>
      </p:sp>
    </p:spTree>
    <p:extLst>
      <p:ext uri="{BB962C8B-B14F-4D97-AF65-F5344CB8AC3E}">
        <p14:creationId xmlns:p14="http://schemas.microsoft.com/office/powerpoint/2010/main" val="3510991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36</a:t>
            </a:fld>
            <a:endParaRPr lang="tr-TR"/>
          </a:p>
        </p:txBody>
      </p:sp>
      <p:sp>
        <p:nvSpPr>
          <p:cNvPr id="5" name="Altbilgi Yer Tutucusu 4"/>
          <p:cNvSpPr>
            <a:spLocks noGrp="1"/>
          </p:cNvSpPr>
          <p:nvPr>
            <p:ph type="ftr" sz="quarter" idx="12"/>
          </p:nvPr>
        </p:nvSpPr>
        <p:spPr/>
        <p:txBody>
          <a:bodyPr/>
          <a:lstStyle/>
          <a:p>
            <a:endParaRPr lang="tr-TR"/>
          </a:p>
        </p:txBody>
      </p:sp>
      <p:pic>
        <p:nvPicPr>
          <p:cNvPr id="6" name="Picture 2" descr="Directions First: Reading to Draw Activ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3054" y="1496291"/>
            <a:ext cx="7695045"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4131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Puzzles </a:t>
            </a:r>
            <a:r>
              <a:rPr lang="tr-TR" dirty="0" err="1" smtClean="0"/>
              <a:t>create</a:t>
            </a:r>
            <a:r>
              <a:rPr lang="tr-TR" dirty="0" smtClean="0"/>
              <a:t> </a:t>
            </a:r>
            <a:r>
              <a:rPr lang="tr-TR" dirty="0" err="1" smtClean="0"/>
              <a:t>interest</a:t>
            </a:r>
            <a:endParaRPr lang="tr-TR" dirty="0"/>
          </a:p>
        </p:txBody>
      </p:sp>
      <p:sp>
        <p:nvSpPr>
          <p:cNvPr id="3" name="İçerik Yer Tutucusu 2"/>
          <p:cNvSpPr>
            <a:spLocks noGrp="1"/>
          </p:cNvSpPr>
          <p:nvPr>
            <p:ph idx="1"/>
          </p:nvPr>
        </p:nvSpPr>
        <p:spPr/>
        <p:txBody>
          <a:bodyPr/>
          <a:lstStyle/>
          <a:p>
            <a:r>
              <a:rPr lang="tr-TR" dirty="0">
                <a:hlinkClick r:id="rId2"/>
              </a:rPr>
              <a:t>http://</a:t>
            </a:r>
            <a:r>
              <a:rPr lang="tr-TR" dirty="0" smtClean="0">
                <a:hlinkClick r:id="rId2"/>
              </a:rPr>
              <a:t>puzzlemaker.discoveryeducation.com/code/BuildWordSearch.asp</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37</a:t>
            </a:fld>
            <a:endParaRPr lang="tr-TR"/>
          </a:p>
        </p:txBody>
      </p:sp>
      <p:sp>
        <p:nvSpPr>
          <p:cNvPr id="5" name="Altbilgi Yer Tutucusu 4"/>
          <p:cNvSpPr>
            <a:spLocks noGrp="1"/>
          </p:cNvSpPr>
          <p:nvPr>
            <p:ph type="ftr" sz="quarter" idx="12"/>
          </p:nvPr>
        </p:nvSpPr>
        <p:spPr/>
        <p:txBody>
          <a:bodyPr/>
          <a:lstStyle/>
          <a:p>
            <a:endParaRPr lang="tr-TR"/>
          </a:p>
        </p:txBody>
      </p:sp>
      <p:pic>
        <p:nvPicPr>
          <p:cNvPr id="2051" name="Picture 3" descr="http://img.brothersoft.com/screenshots/softimage/w/word_search_creator_for_linux-239675-124254704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5163" y="2558493"/>
            <a:ext cx="3324384" cy="263477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s://s-media-cache-ak0.pinimg.com/236x/cf/29/04/cf2904429dd18b64123e66ecdd8ec5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172" y="2558493"/>
            <a:ext cx="3254446" cy="263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912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Retelling</a:t>
            </a:r>
            <a:r>
              <a:rPr lang="tr-TR" dirty="0" smtClean="0"/>
              <a:t> a </a:t>
            </a:r>
            <a:r>
              <a:rPr lang="tr-TR" dirty="0" err="1" smtClean="0"/>
              <a:t>story</a:t>
            </a:r>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38</a:t>
            </a:fld>
            <a:endParaRPr lang="tr-TR"/>
          </a:p>
        </p:txBody>
      </p:sp>
      <p:sp>
        <p:nvSpPr>
          <p:cNvPr id="5" name="Altbilgi Yer Tutucusu 4"/>
          <p:cNvSpPr>
            <a:spLocks noGrp="1"/>
          </p:cNvSpPr>
          <p:nvPr>
            <p:ph type="ftr" sz="quarter" idx="12"/>
          </p:nvPr>
        </p:nvSpPr>
        <p:spPr/>
        <p:txBody>
          <a:bodyPr/>
          <a:lstStyle/>
          <a:p>
            <a:endParaRPr lang="tr-T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2131" y="1357745"/>
            <a:ext cx="8863542" cy="5262448"/>
          </a:xfrm>
          <a:prstGeom prst="rect">
            <a:avLst/>
          </a:prstGeom>
        </p:spPr>
      </p:pic>
    </p:spTree>
    <p:extLst>
      <p:ext uri="{BB962C8B-B14F-4D97-AF65-F5344CB8AC3E}">
        <p14:creationId xmlns:p14="http://schemas.microsoft.com/office/powerpoint/2010/main" val="1243430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Ways</a:t>
            </a:r>
            <a:r>
              <a:rPr lang="tr-TR" dirty="0" smtClean="0"/>
              <a:t> of </a:t>
            </a:r>
            <a:r>
              <a:rPr lang="tr-TR" dirty="0" err="1" smtClean="0"/>
              <a:t>encouraging</a:t>
            </a:r>
            <a:r>
              <a:rPr lang="tr-TR" dirty="0" smtClean="0"/>
              <a:t> </a:t>
            </a:r>
            <a:r>
              <a:rPr lang="tr-TR" dirty="0" err="1" smtClean="0"/>
              <a:t>retelling</a:t>
            </a:r>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39</a:t>
            </a:fld>
            <a:endParaRPr lang="tr-TR"/>
          </a:p>
        </p:txBody>
      </p:sp>
      <p:sp>
        <p:nvSpPr>
          <p:cNvPr id="5" name="Altbilgi Yer Tutucusu 4"/>
          <p:cNvSpPr>
            <a:spLocks noGrp="1"/>
          </p:cNvSpPr>
          <p:nvPr>
            <p:ph type="ftr" sz="quarter" idx="12"/>
          </p:nvPr>
        </p:nvSpPr>
        <p:spPr/>
        <p:txBody>
          <a:bodyPr/>
          <a:lstStyle/>
          <a:p>
            <a:endParaRPr lang="tr-TR"/>
          </a:p>
        </p:txBody>
      </p:sp>
      <p:pic>
        <p:nvPicPr>
          <p:cNvPr id="4098" name="Picture 2" descr="http://3.bp.blogspot.com/-dJBPEwIGwQE/T3JFb_8KhiI/AAAAAAAAA0s/QDz-JKrIWLU/s1600/Retelling+Rope,+Student+Page+and+Poem.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6325" y="1333740"/>
            <a:ext cx="5025659" cy="455136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1.bp.blogspot.com/-dlHp6gYu6v8/T3JEn0AhvoI/AAAAAAAAA0E/lYMGkU1BPHM/s1600/IMG_637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0906" y="1333740"/>
            <a:ext cx="3610740" cy="481431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meaning-matters.org/bracele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1646" y="2466420"/>
            <a:ext cx="3048000"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506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835819" y="341313"/>
            <a:ext cx="8229600" cy="1143000"/>
          </a:xfrm>
        </p:spPr>
        <p:txBody>
          <a:bodyPr/>
          <a:lstStyle/>
          <a:p>
            <a:r>
              <a:rPr lang="tr-TR"/>
              <a:t>How do children learn to read?</a:t>
            </a:r>
          </a:p>
        </p:txBody>
      </p:sp>
      <p:sp>
        <p:nvSpPr>
          <p:cNvPr id="26627" name="Rectangle 3"/>
          <p:cNvSpPr>
            <a:spLocks noGrp="1" noChangeArrowheads="1"/>
          </p:cNvSpPr>
          <p:nvPr>
            <p:ph type="body" idx="1"/>
          </p:nvPr>
        </p:nvSpPr>
        <p:spPr/>
        <p:txBody>
          <a:bodyPr>
            <a:normAutofit/>
          </a:bodyPr>
          <a:lstStyle/>
          <a:p>
            <a:r>
              <a:rPr lang="tr-TR" sz="1600" i="1" dirty="0"/>
              <a:t>“</a:t>
            </a:r>
            <a:r>
              <a:rPr lang="tr-TR" sz="1600" i="1" dirty="0" err="1"/>
              <a:t>Between</a:t>
            </a:r>
            <a:r>
              <a:rPr lang="tr-TR" sz="1600" i="1" dirty="0"/>
              <a:t> </a:t>
            </a:r>
            <a:r>
              <a:rPr lang="tr-TR" sz="1600" i="1" dirty="0" err="1"/>
              <a:t>the</a:t>
            </a:r>
            <a:r>
              <a:rPr lang="tr-TR" sz="1600" i="1" dirty="0"/>
              <a:t> </a:t>
            </a:r>
            <a:r>
              <a:rPr lang="tr-TR" sz="1600" i="1" dirty="0" err="1"/>
              <a:t>ages</a:t>
            </a:r>
            <a:r>
              <a:rPr lang="tr-TR" sz="1600" i="1" dirty="0"/>
              <a:t> of </a:t>
            </a:r>
            <a:r>
              <a:rPr lang="tr-TR" sz="1600" i="1" dirty="0" err="1"/>
              <a:t>four</a:t>
            </a:r>
            <a:r>
              <a:rPr lang="tr-TR" sz="1600" i="1" dirty="0"/>
              <a:t> </a:t>
            </a:r>
            <a:r>
              <a:rPr lang="tr-TR" sz="1600" i="1" dirty="0" err="1"/>
              <a:t>and</a:t>
            </a:r>
            <a:r>
              <a:rPr lang="tr-TR" sz="1600" i="1" dirty="0"/>
              <a:t> nine, a</a:t>
            </a:r>
            <a:r>
              <a:rPr lang="tr-TR" sz="1600" i="1" dirty="0" smtClean="0"/>
              <a:t> </a:t>
            </a:r>
            <a:r>
              <a:rPr lang="tr-TR" sz="1600" i="1" dirty="0" err="1"/>
              <a:t>child</a:t>
            </a:r>
            <a:r>
              <a:rPr lang="tr-TR" sz="1600" i="1" dirty="0"/>
              <a:t> </a:t>
            </a:r>
            <a:r>
              <a:rPr lang="tr-TR" sz="1600" i="1" dirty="0" err="1" smtClean="0"/>
              <a:t>learning</a:t>
            </a:r>
            <a:r>
              <a:rPr lang="tr-TR" sz="1600" i="1" dirty="0" smtClean="0"/>
              <a:t> English </a:t>
            </a:r>
            <a:r>
              <a:rPr lang="tr-TR" sz="1600" i="1" dirty="0" err="1" smtClean="0"/>
              <a:t>will</a:t>
            </a:r>
            <a:r>
              <a:rPr lang="tr-TR" sz="1600" i="1" dirty="0" smtClean="0"/>
              <a:t> </a:t>
            </a:r>
            <a:r>
              <a:rPr lang="tr-TR" sz="1600" i="1" dirty="0" err="1"/>
              <a:t>have</a:t>
            </a:r>
            <a:r>
              <a:rPr lang="tr-TR" sz="1600" i="1" dirty="0"/>
              <a:t> </a:t>
            </a:r>
            <a:r>
              <a:rPr lang="tr-TR" sz="1600" i="1" dirty="0" err="1"/>
              <a:t>to</a:t>
            </a:r>
            <a:r>
              <a:rPr lang="tr-TR" sz="1600" i="1" dirty="0"/>
              <a:t> </a:t>
            </a:r>
            <a:r>
              <a:rPr lang="tr-TR" sz="1600" i="1" dirty="0" err="1"/>
              <a:t>master</a:t>
            </a:r>
            <a:r>
              <a:rPr lang="tr-TR" sz="1600" i="1" dirty="0"/>
              <a:t> </a:t>
            </a:r>
            <a:r>
              <a:rPr lang="tr-TR" sz="1600" i="1" dirty="0" err="1"/>
              <a:t>some</a:t>
            </a:r>
            <a:r>
              <a:rPr lang="tr-TR" sz="1600" i="1" dirty="0"/>
              <a:t> 100 </a:t>
            </a:r>
            <a:r>
              <a:rPr lang="tr-TR" sz="1600" i="1" dirty="0" err="1"/>
              <a:t>phonics</a:t>
            </a:r>
            <a:r>
              <a:rPr lang="tr-TR" sz="1600" i="1" dirty="0"/>
              <a:t> </a:t>
            </a:r>
            <a:r>
              <a:rPr lang="tr-TR" sz="1600" i="1" dirty="0" err="1"/>
              <a:t>rules</a:t>
            </a:r>
            <a:r>
              <a:rPr lang="tr-TR" sz="1600" i="1" dirty="0"/>
              <a:t>, </a:t>
            </a:r>
            <a:r>
              <a:rPr lang="tr-TR" sz="1600" i="1" dirty="0" err="1"/>
              <a:t>learn</a:t>
            </a:r>
            <a:r>
              <a:rPr lang="tr-TR" sz="1600" i="1" dirty="0"/>
              <a:t> </a:t>
            </a:r>
            <a:r>
              <a:rPr lang="tr-TR" sz="1600" i="1" dirty="0" err="1"/>
              <a:t>to</a:t>
            </a:r>
            <a:r>
              <a:rPr lang="tr-TR" sz="1600" i="1" dirty="0"/>
              <a:t> </a:t>
            </a:r>
            <a:r>
              <a:rPr lang="tr-TR" sz="1600" i="1" dirty="0" err="1"/>
              <a:t>recognise</a:t>
            </a:r>
            <a:r>
              <a:rPr lang="tr-TR" sz="1600" i="1" dirty="0"/>
              <a:t> 3,000 </a:t>
            </a:r>
            <a:r>
              <a:rPr lang="tr-TR" sz="1600" i="1" dirty="0" err="1"/>
              <a:t>words</a:t>
            </a:r>
            <a:r>
              <a:rPr lang="tr-TR" sz="1600" i="1" dirty="0"/>
              <a:t> </a:t>
            </a:r>
            <a:r>
              <a:rPr lang="tr-TR" sz="1600" i="1" dirty="0" err="1"/>
              <a:t>with</a:t>
            </a:r>
            <a:r>
              <a:rPr lang="tr-TR" sz="1600" i="1" dirty="0"/>
              <a:t> </a:t>
            </a:r>
            <a:r>
              <a:rPr lang="tr-TR" sz="1600" i="1" dirty="0" err="1"/>
              <a:t>just</a:t>
            </a:r>
            <a:r>
              <a:rPr lang="tr-TR" sz="1600" i="1" dirty="0"/>
              <a:t> </a:t>
            </a:r>
            <a:r>
              <a:rPr lang="tr-TR" sz="1600" i="1" dirty="0" err="1"/>
              <a:t>one</a:t>
            </a:r>
            <a:r>
              <a:rPr lang="tr-TR" sz="1600" i="1" dirty="0"/>
              <a:t> </a:t>
            </a:r>
            <a:r>
              <a:rPr lang="tr-TR" sz="1600" i="1" dirty="0" err="1"/>
              <a:t>glance</a:t>
            </a:r>
            <a:r>
              <a:rPr lang="tr-TR" sz="1600" i="1" dirty="0"/>
              <a:t> </a:t>
            </a:r>
            <a:r>
              <a:rPr lang="tr-TR" sz="1600" i="1" dirty="0" err="1"/>
              <a:t>and</a:t>
            </a:r>
            <a:r>
              <a:rPr lang="tr-TR" sz="1600" i="1" dirty="0"/>
              <a:t> </a:t>
            </a:r>
            <a:r>
              <a:rPr lang="tr-TR" sz="1600" i="1" dirty="0" err="1"/>
              <a:t>develop</a:t>
            </a:r>
            <a:r>
              <a:rPr lang="tr-TR" sz="1600" i="1" dirty="0"/>
              <a:t> a </a:t>
            </a:r>
            <a:r>
              <a:rPr lang="tr-TR" sz="1600" i="1" dirty="0" err="1"/>
              <a:t>comfortable</a:t>
            </a:r>
            <a:r>
              <a:rPr lang="tr-TR" sz="1600" i="1" dirty="0"/>
              <a:t> </a:t>
            </a:r>
            <a:r>
              <a:rPr lang="tr-TR" sz="1600" i="1" dirty="0" err="1"/>
              <a:t>reading</a:t>
            </a:r>
            <a:r>
              <a:rPr lang="tr-TR" sz="1600" i="1" dirty="0"/>
              <a:t> </a:t>
            </a:r>
            <a:r>
              <a:rPr lang="tr-TR" sz="1600" i="1" dirty="0" err="1"/>
              <a:t>speed</a:t>
            </a:r>
            <a:r>
              <a:rPr lang="tr-TR" sz="1600" i="1" dirty="0"/>
              <a:t> </a:t>
            </a:r>
            <a:r>
              <a:rPr lang="tr-TR" sz="1600" i="1" dirty="0" err="1"/>
              <a:t>approaching</a:t>
            </a:r>
            <a:r>
              <a:rPr lang="tr-TR" sz="1600" i="1" dirty="0"/>
              <a:t> 100 </a:t>
            </a:r>
            <a:r>
              <a:rPr lang="tr-TR" sz="1600" i="1" dirty="0" err="1"/>
              <a:t>words</a:t>
            </a:r>
            <a:r>
              <a:rPr lang="tr-TR" sz="1600" i="1" dirty="0"/>
              <a:t> a </a:t>
            </a:r>
            <a:r>
              <a:rPr lang="tr-TR" sz="1600" i="1" dirty="0" err="1"/>
              <a:t>minute</a:t>
            </a:r>
            <a:r>
              <a:rPr lang="tr-TR" sz="1600" i="1" dirty="0"/>
              <a:t>. </a:t>
            </a:r>
            <a:r>
              <a:rPr lang="tr-TR" sz="1600" i="1" dirty="0" err="1"/>
              <a:t>She</a:t>
            </a:r>
            <a:r>
              <a:rPr lang="tr-TR" sz="1600" i="1" dirty="0"/>
              <a:t> </a:t>
            </a:r>
            <a:r>
              <a:rPr lang="tr-TR" sz="1600" i="1" dirty="0" err="1"/>
              <a:t>must</a:t>
            </a:r>
            <a:r>
              <a:rPr lang="tr-TR" sz="1600" i="1" dirty="0"/>
              <a:t> </a:t>
            </a:r>
            <a:r>
              <a:rPr lang="tr-TR" sz="1600" i="1" dirty="0" err="1"/>
              <a:t>learn</a:t>
            </a:r>
            <a:r>
              <a:rPr lang="tr-TR" sz="1600" i="1" dirty="0"/>
              <a:t> </a:t>
            </a:r>
            <a:r>
              <a:rPr lang="tr-TR" sz="1600" i="1" dirty="0" err="1"/>
              <a:t>to</a:t>
            </a:r>
            <a:r>
              <a:rPr lang="tr-TR" sz="1600" i="1" dirty="0"/>
              <a:t> </a:t>
            </a:r>
            <a:r>
              <a:rPr lang="tr-TR" sz="1600" i="1" dirty="0" err="1"/>
              <a:t>combine</a:t>
            </a:r>
            <a:r>
              <a:rPr lang="tr-TR" sz="1600" i="1" dirty="0"/>
              <a:t> </a:t>
            </a:r>
            <a:r>
              <a:rPr lang="tr-TR" sz="1600" i="1" dirty="0" err="1"/>
              <a:t>words</a:t>
            </a:r>
            <a:r>
              <a:rPr lang="tr-TR" sz="1600" i="1" dirty="0"/>
              <a:t> on </a:t>
            </a:r>
            <a:r>
              <a:rPr lang="tr-TR" sz="1600" i="1" dirty="0" err="1"/>
              <a:t>the</a:t>
            </a:r>
            <a:r>
              <a:rPr lang="tr-TR" sz="1600" i="1" dirty="0"/>
              <a:t> </a:t>
            </a:r>
            <a:r>
              <a:rPr lang="tr-TR" sz="1600" i="1" dirty="0" err="1"/>
              <a:t>page</a:t>
            </a:r>
            <a:r>
              <a:rPr lang="tr-TR" sz="1600" i="1" dirty="0"/>
              <a:t> </a:t>
            </a:r>
            <a:r>
              <a:rPr lang="tr-TR" sz="1600" i="1" dirty="0" err="1"/>
              <a:t>with</a:t>
            </a:r>
            <a:r>
              <a:rPr lang="tr-TR" sz="1600" i="1" dirty="0"/>
              <a:t> </a:t>
            </a:r>
            <a:r>
              <a:rPr lang="tr-TR" sz="1600" i="1" dirty="0" err="1"/>
              <a:t>half</a:t>
            </a:r>
            <a:r>
              <a:rPr lang="tr-TR" sz="1600" i="1" dirty="0"/>
              <a:t> a </a:t>
            </a:r>
            <a:r>
              <a:rPr lang="tr-TR" sz="1600" i="1" dirty="0" err="1"/>
              <a:t>dozen</a:t>
            </a:r>
            <a:r>
              <a:rPr lang="tr-TR" sz="1600" i="1" dirty="0"/>
              <a:t> </a:t>
            </a:r>
            <a:r>
              <a:rPr lang="tr-TR" sz="1600" i="1" dirty="0" err="1"/>
              <a:t>squiggles</a:t>
            </a:r>
            <a:r>
              <a:rPr lang="tr-TR" sz="1600" i="1" dirty="0"/>
              <a:t> </a:t>
            </a:r>
            <a:r>
              <a:rPr lang="tr-TR" sz="1600" i="1" dirty="0" err="1"/>
              <a:t>called</a:t>
            </a:r>
            <a:r>
              <a:rPr lang="tr-TR" sz="1600" i="1" dirty="0"/>
              <a:t> </a:t>
            </a:r>
            <a:r>
              <a:rPr lang="tr-TR" sz="1600" i="1" dirty="0" err="1"/>
              <a:t>punctuation</a:t>
            </a:r>
            <a:r>
              <a:rPr lang="tr-TR" sz="1600" i="1" dirty="0"/>
              <a:t> </a:t>
            </a:r>
            <a:r>
              <a:rPr lang="tr-TR" sz="1600" i="1" dirty="0" err="1"/>
              <a:t>into</a:t>
            </a:r>
            <a:r>
              <a:rPr lang="tr-TR" sz="1600" i="1" dirty="0"/>
              <a:t> </a:t>
            </a:r>
            <a:r>
              <a:rPr lang="tr-TR" sz="1600" i="1" dirty="0" err="1"/>
              <a:t>something-avoice</a:t>
            </a:r>
            <a:r>
              <a:rPr lang="tr-TR" sz="1600" i="1" dirty="0"/>
              <a:t> </a:t>
            </a:r>
            <a:r>
              <a:rPr lang="tr-TR" sz="1600" i="1" dirty="0" err="1"/>
              <a:t>or</a:t>
            </a:r>
            <a:r>
              <a:rPr lang="tr-TR" sz="1600" i="1" dirty="0"/>
              <a:t> </a:t>
            </a:r>
            <a:r>
              <a:rPr lang="tr-TR" sz="1600" i="1" dirty="0" err="1"/>
              <a:t>image</a:t>
            </a:r>
            <a:r>
              <a:rPr lang="tr-TR" sz="1600" i="1" dirty="0"/>
              <a:t> in her </a:t>
            </a:r>
            <a:r>
              <a:rPr lang="tr-TR" sz="1600" i="1" dirty="0" err="1"/>
              <a:t>mind</a:t>
            </a:r>
            <a:r>
              <a:rPr lang="tr-TR" sz="1600" i="1" dirty="0"/>
              <a:t> </a:t>
            </a:r>
            <a:r>
              <a:rPr lang="tr-TR" sz="1600" i="1" dirty="0" err="1"/>
              <a:t>that</a:t>
            </a:r>
            <a:r>
              <a:rPr lang="tr-TR" sz="1600" i="1" dirty="0"/>
              <a:t> </a:t>
            </a:r>
            <a:r>
              <a:rPr lang="tr-TR" sz="1600" i="1" dirty="0" err="1"/>
              <a:t>gives</a:t>
            </a:r>
            <a:r>
              <a:rPr lang="tr-TR" sz="1600" i="1" dirty="0"/>
              <a:t> </a:t>
            </a:r>
            <a:r>
              <a:rPr lang="tr-TR" sz="1600" i="1" dirty="0" err="1"/>
              <a:t>back</a:t>
            </a:r>
            <a:r>
              <a:rPr lang="tr-TR" sz="1600" i="1" dirty="0"/>
              <a:t> </a:t>
            </a:r>
            <a:r>
              <a:rPr lang="tr-TR" sz="1600" i="1" dirty="0" err="1"/>
              <a:t>meaning</a:t>
            </a:r>
            <a:r>
              <a:rPr lang="tr-TR" sz="1600" i="1" dirty="0"/>
              <a:t>.” Paul </a:t>
            </a:r>
            <a:r>
              <a:rPr lang="tr-TR" sz="1600" i="1" dirty="0" err="1"/>
              <a:t>Kropp</a:t>
            </a:r>
            <a:r>
              <a:rPr lang="tr-TR" sz="1600" i="1" dirty="0"/>
              <a:t> (1996) </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9382" y="3379729"/>
            <a:ext cx="4753706" cy="4004744"/>
          </a:xfrm>
          <a:prstGeom prst="rect">
            <a:avLst/>
          </a:prstGeom>
        </p:spPr>
      </p:pic>
    </p:spTree>
    <p:extLst>
      <p:ext uri="{BB962C8B-B14F-4D97-AF65-F5344CB8AC3E}">
        <p14:creationId xmlns:p14="http://schemas.microsoft.com/office/powerpoint/2010/main" val="33919954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Retelling</a:t>
            </a:r>
            <a:r>
              <a:rPr lang="tr-TR" dirty="0" smtClean="0"/>
              <a:t> </a:t>
            </a:r>
            <a:r>
              <a:rPr lang="tr-TR" dirty="0" err="1" smtClean="0"/>
              <a:t>stories</a:t>
            </a:r>
            <a:r>
              <a:rPr lang="tr-TR" dirty="0" smtClean="0"/>
              <a:t>….</a:t>
            </a:r>
            <a:endParaRPr lang="tr-TR" dirty="0"/>
          </a:p>
        </p:txBody>
      </p:sp>
      <p:sp>
        <p:nvSpPr>
          <p:cNvPr id="3" name="İçerik Yer Tutucusu 2"/>
          <p:cNvSpPr>
            <a:spLocks noGrp="1"/>
          </p:cNvSpPr>
          <p:nvPr>
            <p:ph idx="1"/>
          </p:nvPr>
        </p:nvSpPr>
        <p:spPr/>
        <p:txBody>
          <a:bodyPr/>
          <a:lstStyle/>
          <a:p>
            <a:r>
              <a:rPr lang="tr-TR" dirty="0">
                <a:hlinkClick r:id="rId4"/>
              </a:rPr>
              <a:t>http://</a:t>
            </a:r>
            <a:r>
              <a:rPr lang="tr-TR" dirty="0" smtClean="0">
                <a:hlinkClick r:id="rId4"/>
              </a:rPr>
              <a:t>betterlesson.com/lesson/resource/2850846/retelling-brown-bear-bracelets</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40</a:t>
            </a:fld>
            <a:endParaRPr lang="tr-TR"/>
          </a:p>
        </p:txBody>
      </p:sp>
      <p:sp>
        <p:nvSpPr>
          <p:cNvPr id="5" name="Altbilgi Yer Tutucusu 4"/>
          <p:cNvSpPr>
            <a:spLocks noGrp="1"/>
          </p:cNvSpPr>
          <p:nvPr>
            <p:ph type="ftr" sz="quarter" idx="12"/>
          </p:nvPr>
        </p:nvSpPr>
        <p:spPr/>
        <p:txBody>
          <a:bodyPr/>
          <a:lstStyle/>
          <a:p>
            <a:endParaRPr lang="tr-TR"/>
          </a:p>
        </p:txBody>
      </p:sp>
      <p:pic>
        <p:nvPicPr>
          <p:cNvPr id="6" name="storyretell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44725" y="1905000"/>
            <a:ext cx="5410200" cy="3048000"/>
          </a:xfrm>
          <a:prstGeom prst="rect">
            <a:avLst/>
          </a:prstGeom>
        </p:spPr>
      </p:pic>
    </p:spTree>
    <p:extLst>
      <p:ext uri="{BB962C8B-B14F-4D97-AF65-F5344CB8AC3E}">
        <p14:creationId xmlns:p14="http://schemas.microsoft.com/office/powerpoint/2010/main" val="33967190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Useful</a:t>
            </a:r>
            <a:r>
              <a:rPr lang="tr-TR" dirty="0" smtClean="0"/>
              <a:t> </a:t>
            </a:r>
            <a:r>
              <a:rPr lang="tr-TR" dirty="0" err="1" smtClean="0"/>
              <a:t>websites</a:t>
            </a:r>
            <a:endParaRPr lang="tr-TR" dirty="0"/>
          </a:p>
        </p:txBody>
      </p:sp>
      <p:sp>
        <p:nvSpPr>
          <p:cNvPr id="3" name="İçerik Yer Tutucusu 2"/>
          <p:cNvSpPr>
            <a:spLocks noGrp="1"/>
          </p:cNvSpPr>
          <p:nvPr>
            <p:ph idx="1"/>
          </p:nvPr>
        </p:nvSpPr>
        <p:spPr/>
        <p:txBody>
          <a:bodyPr/>
          <a:lstStyle/>
          <a:p>
            <a:r>
              <a:rPr lang="tr-TR" dirty="0">
                <a:hlinkClick r:id="rId2"/>
              </a:rPr>
              <a:t>http://</a:t>
            </a:r>
            <a:r>
              <a:rPr lang="tr-TR" dirty="0" smtClean="0">
                <a:hlinkClick r:id="rId2"/>
              </a:rPr>
              <a:t>www.earlychildhoodwebinars.com/wp-content/uploads/2013/01/Retelling-Webinar.pdf</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41</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25499717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r>
              <a:rPr lang="tr-TR" dirty="0"/>
              <a:t>Do </a:t>
            </a:r>
            <a:r>
              <a:rPr lang="tr-TR" dirty="0" err="1"/>
              <a:t>reading</a:t>
            </a:r>
            <a:r>
              <a:rPr lang="tr-TR" dirty="0"/>
              <a:t> </a:t>
            </a:r>
            <a:r>
              <a:rPr lang="tr-TR" dirty="0" err="1"/>
              <a:t>skills</a:t>
            </a:r>
            <a:r>
              <a:rPr lang="tr-TR" dirty="0"/>
              <a:t> </a:t>
            </a:r>
            <a:r>
              <a:rPr lang="tr-TR" dirty="0" err="1"/>
              <a:t>develop</a:t>
            </a:r>
            <a:r>
              <a:rPr lang="tr-TR" dirty="0"/>
              <a:t> </a:t>
            </a:r>
            <a:r>
              <a:rPr lang="tr-TR" dirty="0" err="1"/>
              <a:t>alone</a:t>
            </a:r>
            <a:r>
              <a:rPr lang="tr-TR" dirty="0"/>
              <a:t>?</a:t>
            </a:r>
          </a:p>
        </p:txBody>
      </p:sp>
      <p:sp>
        <p:nvSpPr>
          <p:cNvPr id="13315" name="Rectangle 3"/>
          <p:cNvSpPr>
            <a:spLocks noGrp="1" noChangeArrowheads="1"/>
          </p:cNvSpPr>
          <p:nvPr>
            <p:ph type="body" idx="1"/>
          </p:nvPr>
        </p:nvSpPr>
        <p:spPr/>
        <p:txBody>
          <a:bodyPr/>
          <a:lstStyle/>
          <a:p>
            <a:r>
              <a:rPr lang="tr-TR" sz="2000" dirty="0"/>
              <a:t>Reading and </a:t>
            </a:r>
            <a:r>
              <a:rPr lang="tr-TR" sz="2000" dirty="0" err="1"/>
              <a:t>writing</a:t>
            </a:r>
            <a:r>
              <a:rPr lang="tr-TR" sz="2000" dirty="0"/>
              <a:t> </a:t>
            </a:r>
            <a:r>
              <a:rPr lang="tr-TR" sz="2000" dirty="0" err="1"/>
              <a:t>skills</a:t>
            </a:r>
            <a:r>
              <a:rPr lang="tr-TR" sz="2000" dirty="0"/>
              <a:t> </a:t>
            </a:r>
            <a:r>
              <a:rPr lang="tr-TR" sz="2000" dirty="0" err="1"/>
              <a:t>develop</a:t>
            </a:r>
            <a:r>
              <a:rPr lang="tr-TR" sz="2000" dirty="0"/>
              <a:t> </a:t>
            </a:r>
            <a:r>
              <a:rPr lang="tr-TR" sz="2000" dirty="0" err="1" smtClean="0"/>
              <a:t>together</a:t>
            </a:r>
            <a:r>
              <a:rPr lang="tr-TR" sz="2000" dirty="0" smtClean="0"/>
              <a:t> </a:t>
            </a:r>
            <a:r>
              <a:rPr lang="tr-TR" sz="2000" dirty="0" err="1" smtClean="0"/>
              <a:t>with</a:t>
            </a:r>
            <a:r>
              <a:rPr lang="tr-TR" sz="2000" dirty="0" smtClean="0"/>
              <a:t> </a:t>
            </a:r>
            <a:r>
              <a:rPr lang="tr-TR" sz="2000" dirty="0" err="1" smtClean="0"/>
              <a:t>speaking</a:t>
            </a:r>
            <a:r>
              <a:rPr lang="tr-TR" sz="2000" dirty="0" smtClean="0"/>
              <a:t> </a:t>
            </a:r>
            <a:r>
              <a:rPr lang="tr-TR" sz="2000" dirty="0" err="1" smtClean="0"/>
              <a:t>and</a:t>
            </a:r>
            <a:r>
              <a:rPr lang="tr-TR" sz="2000" dirty="0" smtClean="0"/>
              <a:t> </a:t>
            </a:r>
            <a:r>
              <a:rPr lang="tr-TR" sz="2000" dirty="0" err="1" smtClean="0"/>
              <a:t>listening</a:t>
            </a:r>
            <a:endParaRPr lang="tr-TR" dirty="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138" y="2919412"/>
            <a:ext cx="7954962" cy="3232151"/>
          </a:xfrm>
          <a:prstGeom prst="rect">
            <a:avLst/>
          </a:prstGeom>
        </p:spPr>
      </p:pic>
    </p:spTree>
    <p:extLst>
      <p:ext uri="{BB962C8B-B14F-4D97-AF65-F5344CB8AC3E}">
        <p14:creationId xmlns:p14="http://schemas.microsoft.com/office/powerpoint/2010/main" val="25071745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Print</a:t>
            </a:r>
            <a:r>
              <a:rPr lang="tr-TR" dirty="0" smtClean="0"/>
              <a:t> </a:t>
            </a:r>
            <a:r>
              <a:rPr lang="tr-TR" dirty="0" err="1" smtClean="0"/>
              <a:t>rich</a:t>
            </a:r>
            <a:r>
              <a:rPr lang="tr-TR" dirty="0" smtClean="0"/>
              <a:t> </a:t>
            </a:r>
            <a:r>
              <a:rPr lang="tr-TR" dirty="0" err="1" smtClean="0"/>
              <a:t>environments</a:t>
            </a:r>
            <a:endParaRPr lang="tr-TR" dirty="0"/>
          </a:p>
        </p:txBody>
      </p:sp>
      <p:sp>
        <p:nvSpPr>
          <p:cNvPr id="3" name="İçerik Yer Tutucusu 2"/>
          <p:cNvSpPr>
            <a:spLocks noGrp="1"/>
          </p:cNvSpPr>
          <p:nvPr>
            <p:ph idx="1"/>
          </p:nvPr>
        </p:nvSpPr>
        <p:spPr/>
        <p:txBody>
          <a:bodyPr/>
          <a:lstStyle/>
          <a:p>
            <a:pPr marL="285750" indent="-285750">
              <a:buFont typeface="Wingdings" panose="05000000000000000000" pitchFamily="2" charset="2"/>
              <a:buChar char="q"/>
            </a:pPr>
            <a:r>
              <a:rPr lang="tr-TR" sz="2400" dirty="0" err="1"/>
              <a:t>Seeing</a:t>
            </a:r>
            <a:r>
              <a:rPr lang="tr-TR" sz="2400" dirty="0"/>
              <a:t> how </a:t>
            </a:r>
            <a:r>
              <a:rPr lang="tr-TR" sz="2400" dirty="0" err="1"/>
              <a:t>the</a:t>
            </a:r>
            <a:r>
              <a:rPr lang="tr-TR" sz="2400" dirty="0"/>
              <a:t> </a:t>
            </a:r>
            <a:r>
              <a:rPr lang="tr-TR" sz="2400" dirty="0" err="1">
                <a:solidFill>
                  <a:srgbClr val="FFC000"/>
                </a:solidFill>
              </a:rPr>
              <a:t>print</a:t>
            </a:r>
            <a:r>
              <a:rPr lang="tr-TR" sz="2400" dirty="0"/>
              <a:t> in </a:t>
            </a:r>
            <a:r>
              <a:rPr lang="tr-TR" sz="2400" dirty="0" err="1"/>
              <a:t>their</a:t>
            </a:r>
            <a:r>
              <a:rPr lang="tr-TR" sz="2400" dirty="0"/>
              <a:t> </a:t>
            </a:r>
            <a:r>
              <a:rPr lang="tr-TR" sz="2400" dirty="0" err="1"/>
              <a:t>homes</a:t>
            </a:r>
            <a:r>
              <a:rPr lang="tr-TR" sz="2400" dirty="0"/>
              <a:t>, </a:t>
            </a:r>
            <a:r>
              <a:rPr lang="tr-TR" sz="2400" dirty="0" err="1"/>
              <a:t>classrooms</a:t>
            </a:r>
            <a:r>
              <a:rPr lang="tr-TR" sz="2400" dirty="0"/>
              <a:t> </a:t>
            </a:r>
            <a:r>
              <a:rPr lang="tr-TR" sz="2400" dirty="0" err="1"/>
              <a:t>and</a:t>
            </a:r>
            <a:r>
              <a:rPr lang="tr-TR" sz="2400" dirty="0"/>
              <a:t> </a:t>
            </a:r>
            <a:r>
              <a:rPr lang="tr-TR" sz="2400" dirty="0" err="1"/>
              <a:t>communities</a:t>
            </a:r>
            <a:r>
              <a:rPr lang="tr-TR" sz="2400" dirty="0"/>
              <a:t> </a:t>
            </a:r>
            <a:r>
              <a:rPr lang="tr-TR" sz="2400" dirty="0" err="1"/>
              <a:t>provide</a:t>
            </a:r>
            <a:r>
              <a:rPr lang="tr-TR" sz="2400" dirty="0"/>
              <a:t> </a:t>
            </a:r>
            <a:r>
              <a:rPr lang="tr-TR" sz="2400" dirty="0" err="1">
                <a:solidFill>
                  <a:srgbClr val="FFC000"/>
                </a:solidFill>
              </a:rPr>
              <a:t>information</a:t>
            </a:r>
            <a:r>
              <a:rPr lang="tr-TR" dirty="0"/>
              <a:t>.</a:t>
            </a:r>
          </a:p>
        </p:txBody>
      </p:sp>
      <p:sp>
        <p:nvSpPr>
          <p:cNvPr id="4" name="Slayt Numarası Yer Tutucusu 3"/>
          <p:cNvSpPr>
            <a:spLocks noGrp="1"/>
          </p:cNvSpPr>
          <p:nvPr>
            <p:ph type="sldNum" sz="quarter" idx="11"/>
          </p:nvPr>
        </p:nvSpPr>
        <p:spPr/>
        <p:txBody>
          <a:bodyPr/>
          <a:lstStyle/>
          <a:p>
            <a:fld id="{BA6BFA49-DF28-4A68-B931-0A06600F6EA1}" type="slidenum">
              <a:rPr lang="tr-TR" smtClean="0"/>
              <a:pPr/>
              <a:t>43</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677" y="3038932"/>
            <a:ext cx="3593651" cy="2692063"/>
          </a:xfrm>
          <a:prstGeom prst="rect">
            <a:avLst/>
          </a:prstGeom>
        </p:spPr>
      </p:pic>
      <p:pic>
        <p:nvPicPr>
          <p:cNvPr id="3074" name="Picture 2" descr="http://www.open.edu/openlearnworks/pluginfile.php/130263/mod_oucontent/oucontent/5886/29d86661/60364544/ee_12_fig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6993" y="3038932"/>
            <a:ext cx="2381250" cy="2457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9156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44</a:t>
            </a:fld>
            <a:endParaRPr lang="tr-TR"/>
          </a:p>
        </p:txBody>
      </p:sp>
      <p:sp>
        <p:nvSpPr>
          <p:cNvPr id="5" name="Altbilgi Yer Tutucusu 4"/>
          <p:cNvSpPr>
            <a:spLocks noGrp="1"/>
          </p:cNvSpPr>
          <p:nvPr>
            <p:ph type="ftr" sz="quarter" idx="12"/>
          </p:nvPr>
        </p:nvSpPr>
        <p:spPr/>
        <p:txBody>
          <a:bodyPr/>
          <a:lstStyle/>
          <a:p>
            <a:endParaRPr lang="tr-TR"/>
          </a:p>
        </p:txBody>
      </p:sp>
      <p:pic>
        <p:nvPicPr>
          <p:cNvPr id="1026" name="Picture 2" descr="https://s-media-cache-ak0.pinimg.com/736x/2a/76/82/2a7682b302e3713eca148816ec98a58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3164" y="1302328"/>
            <a:ext cx="7315200" cy="4849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48233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 </a:t>
            </a:r>
            <a:r>
              <a:rPr lang="tr-TR" dirty="0" err="1" smtClean="0"/>
              <a:t>fun</a:t>
            </a:r>
            <a:r>
              <a:rPr lang="tr-TR" dirty="0" smtClean="0"/>
              <a:t> </a:t>
            </a:r>
            <a:r>
              <a:rPr lang="tr-TR" dirty="0" err="1" smtClean="0"/>
              <a:t>inference</a:t>
            </a:r>
            <a:r>
              <a:rPr lang="tr-TR" dirty="0" smtClean="0"/>
              <a:t> </a:t>
            </a:r>
            <a:r>
              <a:rPr lang="tr-TR" dirty="0" err="1" smtClean="0"/>
              <a:t>activity</a:t>
            </a:r>
            <a:r>
              <a:rPr lang="tr-TR" dirty="0" smtClean="0"/>
              <a:t> </a:t>
            </a:r>
            <a:r>
              <a:rPr lang="tr-TR" dirty="0" err="1" smtClean="0"/>
              <a:t>for</a:t>
            </a:r>
            <a:r>
              <a:rPr lang="tr-TR" dirty="0" smtClean="0"/>
              <a:t> </a:t>
            </a:r>
            <a:r>
              <a:rPr lang="tr-TR" dirty="0" err="1" smtClean="0"/>
              <a:t>early</a:t>
            </a:r>
            <a:r>
              <a:rPr lang="tr-TR" dirty="0" smtClean="0"/>
              <a:t> </a:t>
            </a:r>
            <a:r>
              <a:rPr lang="tr-TR" dirty="0" err="1" smtClean="0"/>
              <a:t>primary</a:t>
            </a:r>
            <a:endParaRPr lang="tr-TR" dirty="0"/>
          </a:p>
        </p:txBody>
      </p:sp>
      <p:sp>
        <p:nvSpPr>
          <p:cNvPr id="3" name="İçerik Yer Tutucusu 2"/>
          <p:cNvSpPr>
            <a:spLocks noGrp="1"/>
          </p:cNvSpPr>
          <p:nvPr>
            <p:ph idx="1"/>
          </p:nvPr>
        </p:nvSpPr>
        <p:spPr/>
        <p:txBody>
          <a:bodyPr/>
          <a:lstStyle/>
          <a:p>
            <a:r>
              <a:rPr lang="tr-TR" dirty="0">
                <a:hlinkClick r:id="rId2"/>
              </a:rPr>
              <a:t>http://</a:t>
            </a:r>
            <a:r>
              <a:rPr lang="tr-TR" dirty="0" smtClean="0">
                <a:hlinkClick r:id="rId2"/>
              </a:rPr>
              <a:t>files.havefunteaching.com/fun-activities/reading-activities/inferences-activity.pdf</a:t>
            </a:r>
            <a:endParaRPr lang="tr-TR" dirty="0" smtClean="0"/>
          </a:p>
          <a:p>
            <a:endParaRPr lang="tr-TR" dirty="0"/>
          </a:p>
          <a:p>
            <a:r>
              <a:rPr lang="tr-TR" dirty="0">
                <a:hlinkClick r:id="rId3"/>
              </a:rPr>
              <a:t>https://</a:t>
            </a:r>
            <a:r>
              <a:rPr lang="tr-TR" dirty="0" smtClean="0">
                <a:hlinkClick r:id="rId3"/>
              </a:rPr>
              <a:t>youtu.be/xNv4rJ2ho0Q</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45</a:t>
            </a:fld>
            <a:endParaRPr lang="tr-TR"/>
          </a:p>
        </p:txBody>
      </p:sp>
      <p:sp>
        <p:nvSpPr>
          <p:cNvPr id="5" name="Altbilgi Yer Tutucusu 4"/>
          <p:cNvSpPr>
            <a:spLocks noGrp="1"/>
          </p:cNvSpPr>
          <p:nvPr>
            <p:ph type="ftr" sz="quarter" idx="12"/>
          </p:nvPr>
        </p:nvSpPr>
        <p:spPr/>
        <p:txBody>
          <a:bodyPr/>
          <a:lstStyle/>
          <a:p>
            <a:endParaRPr lang="tr-TR"/>
          </a:p>
        </p:txBody>
      </p:sp>
    </p:spTree>
    <p:extLst>
      <p:ext uri="{BB962C8B-B14F-4D97-AF65-F5344CB8AC3E}">
        <p14:creationId xmlns:p14="http://schemas.microsoft.com/office/powerpoint/2010/main" val="7157570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normAutofit lnSpcReduction="10000"/>
          </a:bodyPr>
          <a:lstStyle/>
          <a:p>
            <a:r>
              <a:rPr lang="tr-TR" dirty="0" smtClean="0"/>
              <a:t>First </a:t>
            </a:r>
            <a:r>
              <a:rPr lang="tr-TR" dirty="0" err="1" smtClean="0"/>
              <a:t>remove</a:t>
            </a:r>
            <a:r>
              <a:rPr lang="tr-TR" dirty="0" smtClean="0"/>
              <a:t> </a:t>
            </a:r>
            <a:r>
              <a:rPr lang="tr-TR" dirty="0" err="1" smtClean="0"/>
              <a:t>faulty</a:t>
            </a:r>
            <a:r>
              <a:rPr lang="tr-TR" dirty="0" smtClean="0"/>
              <a:t> </a:t>
            </a:r>
            <a:r>
              <a:rPr lang="tr-TR" dirty="0" err="1" smtClean="0"/>
              <a:t>thinking</a:t>
            </a:r>
            <a:r>
              <a:rPr lang="tr-TR" dirty="0" smtClean="0"/>
              <a:t>….</a:t>
            </a:r>
            <a:endParaRPr lang="en-GB" dirty="0"/>
          </a:p>
        </p:txBody>
      </p:sp>
      <p:sp>
        <p:nvSpPr>
          <p:cNvPr id="4" name="Title 3"/>
          <p:cNvSpPr>
            <a:spLocks noGrp="1"/>
          </p:cNvSpPr>
          <p:nvPr>
            <p:ph type="title"/>
          </p:nvPr>
        </p:nvSpPr>
        <p:spPr>
          <a:xfrm>
            <a:off x="973138" y="436283"/>
            <a:ext cx="7954962" cy="328421"/>
          </a:xfrm>
        </p:spPr>
        <p:txBody>
          <a:bodyPr/>
          <a:lstStyle/>
          <a:p>
            <a:r>
              <a:rPr lang="en-US" dirty="0"/>
              <a:t>Reduce the Level of Task Difficulty</a:t>
            </a:r>
            <a:endParaRPr lang="en-GB" dirty="0"/>
          </a:p>
        </p:txBody>
      </p:sp>
      <p:sp>
        <p:nvSpPr>
          <p:cNvPr id="6" name="Text Placeholder 5"/>
          <p:cNvSpPr>
            <a:spLocks noGrp="1"/>
          </p:cNvSpPr>
          <p:nvPr>
            <p:ph type="body" sz="quarter" idx="13"/>
          </p:nvPr>
        </p:nvSpPr>
        <p:spPr/>
        <p:txBody>
          <a:bodyPr/>
          <a:lstStyle/>
          <a:p>
            <a:endParaRPr lang="en-GB" dirty="0" smtClean="0"/>
          </a:p>
        </p:txBody>
      </p:sp>
      <p:sp>
        <p:nvSpPr>
          <p:cNvPr id="7" name="Footer Placeholder 6"/>
          <p:cNvSpPr>
            <a:spLocks noGrp="1"/>
          </p:cNvSpPr>
          <p:nvPr>
            <p:ph type="ftr" sz="quarter" idx="12"/>
          </p:nvPr>
        </p:nvSpPr>
        <p:spPr/>
        <p:txBody>
          <a:bodyPr/>
          <a:lstStyle/>
          <a:p>
            <a:r>
              <a:rPr lang="en-GB" smtClean="0"/>
              <a:t>Presentation heading | Date Month Year</a:t>
            </a:r>
            <a:endParaRPr lang="en-GB" dirty="0" smtClean="0"/>
          </a:p>
        </p:txBody>
      </p:sp>
      <p:sp>
        <p:nvSpPr>
          <p:cNvPr id="8" name="Slide Number Placeholder 7"/>
          <p:cNvSpPr>
            <a:spLocks noGrp="1"/>
          </p:cNvSpPr>
          <p:nvPr>
            <p:ph type="sldNum" sz="quarter" idx="10"/>
          </p:nvPr>
        </p:nvSpPr>
        <p:spPr/>
        <p:txBody>
          <a:bodyPr/>
          <a:lstStyle/>
          <a:p>
            <a:fld id="{BB20BAC0-81E7-465F-BD3E-11AB9657F160}" type="slidenum">
              <a:rPr lang="en-GB" smtClean="0"/>
              <a:pPr/>
              <a:t>46</a:t>
            </a:fld>
            <a:endParaRPr lang="en-GB" dirty="0"/>
          </a:p>
        </p:txBody>
      </p:sp>
      <p:sp>
        <p:nvSpPr>
          <p:cNvPr id="9" name="Round Diagonal Corner Rectangle 8"/>
          <p:cNvSpPr/>
          <p:nvPr/>
        </p:nvSpPr>
        <p:spPr>
          <a:xfrm>
            <a:off x="10056586" y="11430"/>
            <a:ext cx="3253014" cy="2183130"/>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TEXT PAGE STANDARD</a:t>
            </a:r>
          </a:p>
          <a:p>
            <a:pPr>
              <a:spcAft>
                <a:spcPts val="600"/>
              </a:spcAft>
            </a:pPr>
            <a:r>
              <a:rPr lang="en-GB" sz="1050" dirty="0" smtClean="0"/>
              <a:t>This page will manage your text using the standard PPT text functions on your tool bar.</a:t>
            </a:r>
          </a:p>
          <a:p>
            <a:pPr>
              <a:spcAft>
                <a:spcPts val="600"/>
              </a:spcAft>
            </a:pPr>
            <a:endParaRPr lang="en-GB" sz="1050" dirty="0"/>
          </a:p>
          <a:p>
            <a:pPr>
              <a:spcAft>
                <a:spcPts val="600"/>
              </a:spcAft>
            </a:pPr>
            <a:r>
              <a:rPr lang="en-GB" sz="1050" dirty="0" smtClean="0"/>
              <a:t>The minimum size for presentations that will be projected to an audience should be 18.</a:t>
            </a:r>
          </a:p>
          <a:p>
            <a:pPr>
              <a:spcAft>
                <a:spcPts val="600"/>
              </a:spcAft>
            </a:pPr>
            <a:endParaRPr lang="en-GB" sz="1050" dirty="0"/>
          </a:p>
          <a:p>
            <a:pPr>
              <a:spcAft>
                <a:spcPts val="600"/>
              </a:spcAft>
            </a:pPr>
            <a:r>
              <a:rPr lang="en-GB" sz="1050" dirty="0" smtClean="0"/>
              <a:t>The minimum size for slide decks that will be read should be 10</a:t>
            </a:r>
          </a:p>
        </p:txBody>
      </p:sp>
      <p:graphicFrame>
        <p:nvGraphicFramePr>
          <p:cNvPr id="2" name="Diyagram 1"/>
          <p:cNvGraphicFramePr/>
          <p:nvPr>
            <p:extLst>
              <p:ext uri="{D42A27DB-BD31-4B8C-83A1-F6EECF244321}">
                <p14:modId xmlns:p14="http://schemas.microsoft.com/office/powerpoint/2010/main" val="3175637906"/>
              </p:ext>
            </p:extLst>
          </p:nvPr>
        </p:nvGraphicFramePr>
        <p:xfrm>
          <a:off x="1650206" y="1228725"/>
          <a:ext cx="6600825"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3211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Don’t</a:t>
            </a:r>
            <a:r>
              <a:rPr lang="tr-TR" dirty="0" smtClean="0"/>
              <a:t> </a:t>
            </a:r>
            <a:r>
              <a:rPr lang="tr-TR" dirty="0" err="1" smtClean="0"/>
              <a:t>forget</a:t>
            </a:r>
            <a:r>
              <a:rPr lang="tr-TR" dirty="0" smtClean="0"/>
              <a:t> </a:t>
            </a:r>
            <a:r>
              <a:rPr lang="tr-TR" dirty="0" err="1" smtClean="0"/>
              <a:t>that</a:t>
            </a:r>
            <a:r>
              <a:rPr lang="tr-TR" dirty="0" smtClean="0"/>
              <a:t>…..</a:t>
            </a:r>
            <a:endParaRPr lang="tr-TR" dirty="0"/>
          </a:p>
        </p:txBody>
      </p:sp>
      <p:sp>
        <p:nvSpPr>
          <p:cNvPr id="3" name="İçerik Yer Tutucusu 2"/>
          <p:cNvSpPr>
            <a:spLocks noGrp="1"/>
          </p:cNvSpPr>
          <p:nvPr>
            <p:ph idx="1"/>
          </p:nvPr>
        </p:nvSpPr>
        <p:spPr/>
        <p:txBody>
          <a:bodyPr>
            <a:normAutofit/>
          </a:bodyPr>
          <a:lstStyle/>
          <a:p>
            <a:pPr algn="ctr"/>
            <a:r>
              <a:rPr lang="en-US" sz="4800" dirty="0"/>
              <a:t>Strong L1 skills support both </a:t>
            </a:r>
            <a:r>
              <a:rPr lang="en-US" sz="4800" dirty="0">
                <a:solidFill>
                  <a:srgbClr val="FFC000"/>
                </a:solidFill>
              </a:rPr>
              <a:t>language and literacy learning </a:t>
            </a:r>
            <a:r>
              <a:rPr lang="en-US" sz="4800" dirty="0"/>
              <a:t>in English</a:t>
            </a:r>
            <a:endParaRPr lang="tr-TR" sz="48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47</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176" y="4123070"/>
            <a:ext cx="3562062" cy="2179782"/>
          </a:xfrm>
          <a:prstGeom prst="rect">
            <a:avLst/>
          </a:prstGeom>
        </p:spPr>
      </p:pic>
    </p:spTree>
    <p:extLst>
      <p:ext uri="{BB962C8B-B14F-4D97-AF65-F5344CB8AC3E}">
        <p14:creationId xmlns:p14="http://schemas.microsoft.com/office/powerpoint/2010/main" val="18891545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0000"/>
                </a:solidFill>
              </a:rPr>
              <a:t>To correct or not to correct?</a:t>
            </a:r>
            <a:endParaRPr lang="tr-TR" dirty="0">
              <a:solidFill>
                <a:srgbClr val="FF0000"/>
              </a:solidFill>
            </a:endParaRPr>
          </a:p>
        </p:txBody>
      </p:sp>
      <p:sp>
        <p:nvSpPr>
          <p:cNvPr id="3" name="Content Placeholder 2"/>
          <p:cNvSpPr>
            <a:spLocks noGrp="1"/>
          </p:cNvSpPr>
          <p:nvPr>
            <p:ph idx="1"/>
          </p:nvPr>
        </p:nvSpPr>
        <p:spPr/>
        <p:txBody>
          <a:bodyPr/>
          <a:lstStyle/>
          <a:p>
            <a:r>
              <a:rPr lang="tr-TR" dirty="0" smtClean="0"/>
              <a:t>«</a:t>
            </a:r>
            <a:r>
              <a:rPr lang="tr-TR" sz="2400" dirty="0" smtClean="0"/>
              <a:t>Avoid telling children that they sing out of key: you may break their vital spirit and enthusiasm and induce a lack of confidence that will be difficult to remove.»</a:t>
            </a:r>
          </a:p>
          <a:p>
            <a:r>
              <a:rPr lang="tr-TR" sz="2400" dirty="0" smtClean="0">
                <a:solidFill>
                  <a:srgbClr val="FF0000"/>
                </a:solidFill>
              </a:rPr>
              <a:t>			Martens and Van Sull 1992</a:t>
            </a:r>
          </a:p>
          <a:p>
            <a:endParaRPr lang="tr-TR"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19" y="4869161"/>
            <a:ext cx="9144000" cy="1984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C:\Users\SONY\AppData\Local\Microsoft\Windows\Temporary Internet Files\Content.IE5\UJP7LWV6\MC90036434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0219" y="3952017"/>
            <a:ext cx="1443838" cy="183428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SONY\AppData\Local\Microsoft\Windows\Temporary Internet Files\Content.IE5\PWHKZUGK\MM900185586[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646363" y="5380406"/>
            <a:ext cx="1656194" cy="961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24372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To</a:t>
            </a:r>
            <a:r>
              <a:rPr lang="tr-TR" dirty="0" smtClean="0"/>
              <a:t> </a:t>
            </a:r>
            <a:r>
              <a:rPr lang="tr-TR" dirty="0" err="1" smtClean="0"/>
              <a:t>sum</a:t>
            </a:r>
            <a:r>
              <a:rPr lang="tr-TR" dirty="0" smtClean="0"/>
              <a:t> </a:t>
            </a:r>
            <a:r>
              <a:rPr lang="tr-TR" dirty="0" err="1" smtClean="0"/>
              <a:t>up</a:t>
            </a:r>
            <a:r>
              <a:rPr lang="tr-TR" dirty="0" smtClean="0"/>
              <a:t>: As </a:t>
            </a:r>
            <a:r>
              <a:rPr lang="tr-TR" dirty="0" err="1" smtClean="0"/>
              <a:t>teachers</a:t>
            </a:r>
            <a:endParaRPr lang="tr-TR" dirty="0"/>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11298" y="1455314"/>
            <a:ext cx="4215616" cy="5628066"/>
          </a:xfrm>
        </p:spPr>
      </p:pic>
    </p:spTree>
    <p:extLst>
      <p:ext uri="{BB962C8B-B14F-4D97-AF65-F5344CB8AC3E}">
        <p14:creationId xmlns:p14="http://schemas.microsoft.com/office/powerpoint/2010/main" val="3684999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Same</a:t>
            </a:r>
            <a:r>
              <a:rPr lang="tr-TR" dirty="0" smtClean="0"/>
              <a:t> </a:t>
            </a:r>
            <a:r>
              <a:rPr lang="tr-TR" dirty="0" err="1" smtClean="0"/>
              <a:t>or</a:t>
            </a:r>
            <a:r>
              <a:rPr lang="tr-TR" dirty="0" smtClean="0"/>
              <a:t> </a:t>
            </a:r>
            <a:r>
              <a:rPr lang="tr-TR" dirty="0" err="1" smtClean="0"/>
              <a:t>different</a:t>
            </a:r>
            <a:r>
              <a:rPr lang="tr-TR" dirty="0" smtClean="0"/>
              <a:t>?</a:t>
            </a:r>
            <a:endParaRPr lang="tr-TR" dirty="0"/>
          </a:p>
        </p:txBody>
      </p:sp>
      <p:sp>
        <p:nvSpPr>
          <p:cNvPr id="3" name="İçerik Yer Tutucusu 2"/>
          <p:cNvSpPr>
            <a:spLocks noGrp="1"/>
          </p:cNvSpPr>
          <p:nvPr>
            <p:ph idx="1"/>
          </p:nvPr>
        </p:nvSpPr>
        <p:spPr/>
        <p:txBody>
          <a:bodyPr/>
          <a:lstStyle/>
          <a:p>
            <a:endParaRPr lang="tr-TR" dirty="0" smtClean="0"/>
          </a:p>
          <a:p>
            <a:r>
              <a:rPr lang="tr-TR" dirty="0">
                <a:hlinkClick r:id="rId2"/>
              </a:rPr>
              <a:t>https://</a:t>
            </a:r>
            <a:r>
              <a:rPr lang="tr-TR" dirty="0" smtClean="0">
                <a:hlinkClick r:id="rId2"/>
              </a:rPr>
              <a:t>youtu.be/3UCK4XCrvoc</a:t>
            </a:r>
            <a:endParaRPr lang="tr-TR" dirty="0" smtClean="0"/>
          </a:p>
          <a:p>
            <a:r>
              <a:rPr lang="tr-TR" dirty="0">
                <a:hlinkClick r:id="rId3"/>
              </a:rPr>
              <a:t>https://</a:t>
            </a:r>
            <a:r>
              <a:rPr lang="tr-TR" dirty="0" smtClean="0">
                <a:hlinkClick r:id="rId3"/>
              </a:rPr>
              <a:t>www.youtube.com/watch?v=jxJBK92q_Hs</a:t>
            </a:r>
            <a:endParaRPr lang="tr-TR" dirty="0" smtClean="0"/>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5</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 y="3086099"/>
            <a:ext cx="8922327" cy="2261755"/>
          </a:xfrm>
          <a:prstGeom prst="rect">
            <a:avLst/>
          </a:prstGeom>
        </p:spPr>
      </p:pic>
    </p:spTree>
    <p:extLst>
      <p:ext uri="{BB962C8B-B14F-4D97-AF65-F5344CB8AC3E}">
        <p14:creationId xmlns:p14="http://schemas.microsoft.com/office/powerpoint/2010/main" val="261982246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GB" smtClean="0"/>
              <a:t>NAME PERSON</a:t>
            </a:r>
            <a:endParaRPr lang="en-GB" dirty="0"/>
          </a:p>
        </p:txBody>
      </p:sp>
      <p:sp>
        <p:nvSpPr>
          <p:cNvPr id="8" name="Text Placeholder 7"/>
          <p:cNvSpPr>
            <a:spLocks noGrp="1"/>
          </p:cNvSpPr>
          <p:nvPr>
            <p:ph type="body" sz="quarter" idx="14"/>
          </p:nvPr>
        </p:nvSpPr>
        <p:spPr/>
        <p:txBody>
          <a:bodyPr/>
          <a:lstStyle/>
          <a:p>
            <a:pPr lvl="0"/>
            <a:r>
              <a:rPr lang="en-US" smtClean="0"/>
              <a:t>M +44 (0) 000 000 000</a:t>
            </a:r>
          </a:p>
          <a:p>
            <a:pPr lvl="0"/>
            <a:r>
              <a:rPr lang="en-US" smtClean="0"/>
              <a:t>T +44 (0) 000 000 000</a:t>
            </a:r>
          </a:p>
          <a:p>
            <a:pPr lvl="0"/>
            <a:r>
              <a:rPr lang="en-US" smtClean="0"/>
              <a:t>E name.person@macmillan.com</a:t>
            </a:r>
            <a:endParaRPr lang="en-US" dirty="0"/>
          </a:p>
        </p:txBody>
      </p:sp>
      <p:sp>
        <p:nvSpPr>
          <p:cNvPr id="9" name="Text Placeholder 8"/>
          <p:cNvSpPr>
            <a:spLocks noGrp="1"/>
          </p:cNvSpPr>
          <p:nvPr>
            <p:ph type="body" sz="quarter" idx="15"/>
          </p:nvPr>
        </p:nvSpPr>
        <p:spPr/>
        <p:txBody>
          <a:bodyPr/>
          <a:lstStyle/>
          <a:p>
            <a:r>
              <a:rPr lang="en-GB" dirty="0" smtClean="0"/>
              <a:t>Job Title</a:t>
            </a:r>
            <a:endParaRPr lang="en-GB" dirty="0"/>
          </a:p>
        </p:txBody>
      </p:sp>
      <p:sp>
        <p:nvSpPr>
          <p:cNvPr id="5" name="Round Diagonal Corner Rectangle 4"/>
          <p:cNvSpPr/>
          <p:nvPr/>
        </p:nvSpPr>
        <p:spPr>
          <a:xfrm>
            <a:off x="10056586" y="11430"/>
            <a:ext cx="3253014" cy="1280160"/>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BACK PAGE</a:t>
            </a:r>
          </a:p>
          <a:p>
            <a:pPr>
              <a:spcAft>
                <a:spcPts val="600"/>
              </a:spcAft>
            </a:pPr>
            <a:r>
              <a:rPr lang="en-GB" sz="1050" dirty="0" smtClean="0"/>
              <a:t>Please add the Macmillan Education logo and any additional logos to the logo strip at the bottom of this page as required. </a:t>
            </a:r>
          </a:p>
          <a:p>
            <a:pPr>
              <a:spcAft>
                <a:spcPts val="600"/>
              </a:spcAft>
            </a:pPr>
            <a:endParaRPr lang="en-GB" sz="1050" dirty="0"/>
          </a:p>
        </p:txBody>
      </p:sp>
      <p:pic>
        <p:nvPicPr>
          <p:cNvPr id="6" name="Picture 5"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spTree>
    <p:extLst>
      <p:ext uri="{BB962C8B-B14F-4D97-AF65-F5344CB8AC3E}">
        <p14:creationId xmlns:p14="http://schemas.microsoft.com/office/powerpoint/2010/main" val="2902131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r>
              <a:rPr lang="tr-TR" sz="4000"/>
              <a:t>How do we learn our own language(s)?</a:t>
            </a:r>
          </a:p>
        </p:txBody>
      </p:sp>
      <p:sp>
        <p:nvSpPr>
          <p:cNvPr id="22531" name="Rectangle 3"/>
          <p:cNvSpPr>
            <a:spLocks noGrp="1" noChangeArrowheads="1"/>
          </p:cNvSpPr>
          <p:nvPr>
            <p:ph type="body" idx="1"/>
          </p:nvPr>
        </p:nvSpPr>
        <p:spPr/>
        <p:txBody>
          <a:bodyPr>
            <a:normAutofit/>
          </a:bodyPr>
          <a:lstStyle/>
          <a:p>
            <a:pPr marL="285750" indent="-285750">
              <a:buFont typeface="Wingdings" panose="05000000000000000000" pitchFamily="2" charset="2"/>
              <a:buChar char="q"/>
            </a:pPr>
            <a:endParaRPr lang="tr-TR" sz="1600" dirty="0" smtClean="0"/>
          </a:p>
          <a:p>
            <a:pPr marL="285750" indent="-285750">
              <a:buFont typeface="Wingdings" panose="05000000000000000000" pitchFamily="2" charset="2"/>
              <a:buChar char="q"/>
            </a:pPr>
            <a:r>
              <a:rPr lang="tr-TR" sz="1600" dirty="0" err="1" smtClean="0"/>
              <a:t>Letters</a:t>
            </a:r>
            <a:r>
              <a:rPr lang="tr-TR" sz="1600" dirty="0" smtClean="0"/>
              <a:t> </a:t>
            </a:r>
            <a:r>
              <a:rPr lang="tr-TR" sz="1600" dirty="0" err="1" smtClean="0"/>
              <a:t>have</a:t>
            </a:r>
            <a:r>
              <a:rPr lang="tr-TR" sz="1600" dirty="0" smtClean="0"/>
              <a:t> </a:t>
            </a:r>
            <a:r>
              <a:rPr lang="tr-TR" sz="1600" dirty="0" err="1" smtClean="0"/>
              <a:t>sounds</a:t>
            </a:r>
            <a:r>
              <a:rPr lang="tr-TR" sz="1600" dirty="0" smtClean="0"/>
              <a:t>  </a:t>
            </a:r>
          </a:p>
          <a:p>
            <a:pPr marL="285750" indent="-285750">
              <a:buFont typeface="Wingdings" panose="05000000000000000000" pitchFamily="2" charset="2"/>
              <a:buChar char="q"/>
            </a:pPr>
            <a:r>
              <a:rPr lang="tr-TR" sz="1600" dirty="0" err="1" smtClean="0"/>
              <a:t>Mixtures</a:t>
            </a:r>
            <a:r>
              <a:rPr lang="tr-TR" sz="1600" dirty="0" smtClean="0"/>
              <a:t> of </a:t>
            </a:r>
            <a:r>
              <a:rPr lang="tr-TR" sz="1600" dirty="0" err="1" smtClean="0"/>
              <a:t>Sounds</a:t>
            </a:r>
            <a:r>
              <a:rPr lang="tr-TR" sz="1600" dirty="0" smtClean="0"/>
              <a:t> </a:t>
            </a:r>
            <a:r>
              <a:rPr lang="tr-TR" sz="1600" dirty="0"/>
              <a:t>(</a:t>
            </a:r>
            <a:r>
              <a:rPr lang="tr-TR" sz="1600" dirty="0" err="1"/>
              <a:t>phonemes</a:t>
            </a:r>
            <a:r>
              <a:rPr lang="tr-TR" sz="1600" dirty="0"/>
              <a:t>) </a:t>
            </a:r>
            <a:r>
              <a:rPr lang="tr-TR" sz="1600" dirty="0" err="1"/>
              <a:t>are</a:t>
            </a:r>
            <a:r>
              <a:rPr lang="tr-TR" sz="1600" dirty="0"/>
              <a:t> </a:t>
            </a:r>
            <a:r>
              <a:rPr lang="tr-TR" sz="1600" dirty="0" err="1"/>
              <a:t>used</a:t>
            </a:r>
            <a:r>
              <a:rPr lang="tr-TR" sz="1600" dirty="0"/>
              <a:t> </a:t>
            </a:r>
            <a:r>
              <a:rPr lang="tr-TR" sz="1600" dirty="0" err="1"/>
              <a:t>to</a:t>
            </a:r>
            <a:r>
              <a:rPr lang="tr-TR" sz="1600" dirty="0"/>
              <a:t> </a:t>
            </a:r>
            <a:r>
              <a:rPr lang="tr-TR" sz="1600" dirty="0" err="1"/>
              <a:t>make</a:t>
            </a:r>
            <a:r>
              <a:rPr lang="tr-TR" sz="1600" dirty="0"/>
              <a:t> </a:t>
            </a:r>
            <a:r>
              <a:rPr lang="tr-TR" sz="1600" dirty="0" err="1"/>
              <a:t>words</a:t>
            </a:r>
            <a:endParaRPr lang="tr-TR" sz="1600" dirty="0"/>
          </a:p>
          <a:p>
            <a:pPr marL="285750" indent="-285750">
              <a:buFont typeface="Wingdings" panose="05000000000000000000" pitchFamily="2" charset="2"/>
              <a:buChar char="q"/>
            </a:pPr>
            <a:r>
              <a:rPr lang="tr-TR" sz="1600" dirty="0" err="1"/>
              <a:t>Babies</a:t>
            </a:r>
            <a:r>
              <a:rPr lang="tr-TR" sz="1600" dirty="0"/>
              <a:t> </a:t>
            </a:r>
            <a:r>
              <a:rPr lang="tr-TR" sz="1600" dirty="0" err="1"/>
              <a:t>initially</a:t>
            </a:r>
            <a:r>
              <a:rPr lang="tr-TR" sz="1600" dirty="0"/>
              <a:t> </a:t>
            </a:r>
            <a:r>
              <a:rPr lang="tr-TR" sz="1600" dirty="0" err="1"/>
              <a:t>use</a:t>
            </a:r>
            <a:r>
              <a:rPr lang="tr-TR" sz="1600" dirty="0"/>
              <a:t> a </a:t>
            </a:r>
            <a:r>
              <a:rPr lang="tr-TR" sz="1600" dirty="0" err="1"/>
              <a:t>variety</a:t>
            </a:r>
            <a:r>
              <a:rPr lang="tr-TR" sz="1600" dirty="0"/>
              <a:t> of </a:t>
            </a:r>
            <a:r>
              <a:rPr lang="tr-TR" sz="1600" dirty="0" err="1"/>
              <a:t>sounds</a:t>
            </a:r>
            <a:r>
              <a:rPr lang="tr-TR" sz="1600" dirty="0"/>
              <a:t> not </a:t>
            </a:r>
            <a:r>
              <a:rPr lang="tr-TR" sz="1600" dirty="0" err="1"/>
              <a:t>only</a:t>
            </a:r>
            <a:r>
              <a:rPr lang="tr-TR" sz="1600" dirty="0"/>
              <a:t> from </a:t>
            </a:r>
            <a:r>
              <a:rPr lang="tr-TR" sz="1600" dirty="0" err="1"/>
              <a:t>their</a:t>
            </a:r>
            <a:r>
              <a:rPr lang="tr-TR" sz="1600" dirty="0"/>
              <a:t> </a:t>
            </a:r>
            <a:r>
              <a:rPr lang="tr-TR" sz="1600" dirty="0" err="1"/>
              <a:t>own</a:t>
            </a:r>
            <a:r>
              <a:rPr lang="tr-TR" sz="1600" dirty="0"/>
              <a:t> </a:t>
            </a:r>
            <a:r>
              <a:rPr lang="tr-TR" sz="1600" dirty="0" err="1"/>
              <a:t>language</a:t>
            </a:r>
            <a:r>
              <a:rPr lang="tr-TR" sz="1600" dirty="0"/>
              <a:t>.</a:t>
            </a:r>
          </a:p>
          <a:p>
            <a:pPr marL="285750" indent="-285750">
              <a:buFont typeface="Wingdings" panose="05000000000000000000" pitchFamily="2" charset="2"/>
              <a:buChar char="q"/>
            </a:pPr>
            <a:r>
              <a:rPr lang="tr-TR" sz="1600" dirty="0" err="1"/>
              <a:t>Between</a:t>
            </a:r>
            <a:r>
              <a:rPr lang="tr-TR" sz="1600" dirty="0"/>
              <a:t> 6-10 </a:t>
            </a:r>
            <a:r>
              <a:rPr lang="tr-TR" sz="1600" dirty="0" err="1"/>
              <a:t>months</a:t>
            </a:r>
            <a:r>
              <a:rPr lang="tr-TR" sz="1600" dirty="0"/>
              <a:t> </a:t>
            </a:r>
            <a:r>
              <a:rPr lang="tr-TR" sz="1600" dirty="0" err="1"/>
              <a:t>babies</a:t>
            </a:r>
            <a:r>
              <a:rPr lang="tr-TR" sz="1600" dirty="0"/>
              <a:t> </a:t>
            </a:r>
            <a:r>
              <a:rPr lang="tr-TR" sz="1600" dirty="0" err="1"/>
              <a:t>begin</a:t>
            </a:r>
            <a:r>
              <a:rPr lang="tr-TR" sz="1600" dirty="0"/>
              <a:t> </a:t>
            </a:r>
            <a:r>
              <a:rPr lang="tr-TR" sz="1600" dirty="0" err="1"/>
              <a:t>to</a:t>
            </a:r>
            <a:r>
              <a:rPr lang="tr-TR" sz="1600" dirty="0"/>
              <a:t> </a:t>
            </a:r>
            <a:r>
              <a:rPr lang="tr-TR" sz="1600" dirty="0" err="1"/>
              <a:t>ignore</a:t>
            </a:r>
            <a:r>
              <a:rPr lang="tr-TR" sz="1600" dirty="0"/>
              <a:t> “</a:t>
            </a:r>
            <a:r>
              <a:rPr lang="tr-TR" sz="1600" dirty="0" err="1"/>
              <a:t>other</a:t>
            </a:r>
            <a:r>
              <a:rPr lang="tr-TR" sz="1600" dirty="0"/>
              <a:t>” </a:t>
            </a:r>
            <a:r>
              <a:rPr lang="tr-TR" sz="1600" dirty="0" err="1"/>
              <a:t>sounds</a:t>
            </a:r>
            <a:r>
              <a:rPr lang="tr-TR" sz="1600" dirty="0"/>
              <a:t> </a:t>
            </a:r>
            <a:r>
              <a:rPr lang="tr-TR" sz="1600" dirty="0" err="1"/>
              <a:t>that</a:t>
            </a:r>
            <a:r>
              <a:rPr lang="tr-TR" sz="1600" dirty="0"/>
              <a:t> </a:t>
            </a:r>
            <a:r>
              <a:rPr lang="tr-TR" sz="1600" dirty="0" err="1"/>
              <a:t>are</a:t>
            </a:r>
            <a:r>
              <a:rPr lang="tr-TR" sz="1600" dirty="0"/>
              <a:t> </a:t>
            </a:r>
            <a:r>
              <a:rPr lang="tr-TR" sz="1600" dirty="0" err="1"/>
              <a:t>only</a:t>
            </a:r>
            <a:r>
              <a:rPr lang="tr-TR" sz="1600" dirty="0"/>
              <a:t> </a:t>
            </a:r>
            <a:r>
              <a:rPr lang="tr-TR" sz="1600" dirty="0" err="1"/>
              <a:t>occasionally</a:t>
            </a:r>
            <a:r>
              <a:rPr lang="tr-TR" sz="1600" dirty="0"/>
              <a:t> </a:t>
            </a:r>
            <a:r>
              <a:rPr lang="tr-TR" sz="1600" dirty="0" err="1"/>
              <a:t>used</a:t>
            </a:r>
            <a:r>
              <a:rPr lang="tr-TR" sz="1600" dirty="0"/>
              <a:t> and </a:t>
            </a:r>
            <a:r>
              <a:rPr lang="tr-TR" sz="1600" dirty="0" err="1"/>
              <a:t>babble</a:t>
            </a:r>
            <a:r>
              <a:rPr lang="tr-TR" sz="1600" dirty="0"/>
              <a:t> in </a:t>
            </a:r>
            <a:r>
              <a:rPr lang="tr-TR" sz="1600" dirty="0" err="1"/>
              <a:t>their</a:t>
            </a:r>
            <a:r>
              <a:rPr lang="tr-TR" sz="1600" dirty="0"/>
              <a:t> </a:t>
            </a:r>
            <a:r>
              <a:rPr lang="tr-TR" sz="1600" dirty="0" err="1"/>
              <a:t>native</a:t>
            </a:r>
            <a:r>
              <a:rPr lang="tr-TR" sz="1600" dirty="0"/>
              <a:t> </a:t>
            </a:r>
            <a:r>
              <a:rPr lang="tr-TR" sz="1600" dirty="0" err="1"/>
              <a:t>language</a:t>
            </a:r>
            <a:r>
              <a:rPr lang="tr-TR" sz="1600" dirty="0"/>
              <a:t>.    </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0619" y="3875881"/>
            <a:ext cx="3390900" cy="3000375"/>
          </a:xfrm>
          <a:prstGeom prst="rect">
            <a:avLst/>
          </a:prstGeom>
        </p:spPr>
      </p:pic>
    </p:spTree>
    <p:extLst>
      <p:ext uri="{BB962C8B-B14F-4D97-AF65-F5344CB8AC3E}">
        <p14:creationId xmlns:p14="http://schemas.microsoft.com/office/powerpoint/2010/main" val="22200867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a:xfrm>
            <a:off x="846932" y="260350"/>
            <a:ext cx="8229600" cy="1143000"/>
          </a:xfrm>
        </p:spPr>
        <p:txBody>
          <a:bodyPr/>
          <a:lstStyle/>
          <a:p>
            <a:r>
              <a:rPr lang="tr-TR"/>
              <a:t>What is emerging literacy?</a:t>
            </a:r>
          </a:p>
        </p:txBody>
      </p:sp>
      <p:sp>
        <p:nvSpPr>
          <p:cNvPr id="27651" name="Rectangle 3"/>
          <p:cNvSpPr>
            <a:spLocks noGrp="1" noChangeArrowheads="1"/>
          </p:cNvSpPr>
          <p:nvPr>
            <p:ph type="body" idx="1"/>
          </p:nvPr>
        </p:nvSpPr>
        <p:spPr>
          <a:xfrm>
            <a:off x="835819" y="1639888"/>
            <a:ext cx="8229600" cy="4525962"/>
          </a:xfrm>
        </p:spPr>
        <p:txBody>
          <a:bodyPr>
            <a:normAutofit/>
          </a:bodyPr>
          <a:lstStyle/>
          <a:p>
            <a:r>
              <a:rPr lang="tr-TR" sz="2000" dirty="0"/>
              <a:t>“</a:t>
            </a:r>
            <a:r>
              <a:rPr lang="tr-TR" sz="2000" dirty="0" err="1"/>
              <a:t>The</a:t>
            </a:r>
            <a:r>
              <a:rPr lang="tr-TR" sz="2000" dirty="0"/>
              <a:t> </a:t>
            </a:r>
            <a:r>
              <a:rPr lang="tr-TR" sz="2000" dirty="0" err="1"/>
              <a:t>gradual</a:t>
            </a:r>
            <a:r>
              <a:rPr lang="tr-TR" sz="2000" dirty="0"/>
              <a:t>, </a:t>
            </a:r>
            <a:r>
              <a:rPr lang="tr-TR" sz="2000" dirty="0" err="1"/>
              <a:t>ongoing</a:t>
            </a:r>
            <a:r>
              <a:rPr lang="tr-TR" sz="2000" dirty="0"/>
              <a:t> </a:t>
            </a:r>
            <a:r>
              <a:rPr lang="tr-TR" sz="2000" dirty="0" err="1"/>
              <a:t>process</a:t>
            </a:r>
            <a:r>
              <a:rPr lang="tr-TR" sz="2000" dirty="0"/>
              <a:t> of </a:t>
            </a:r>
            <a:r>
              <a:rPr lang="tr-TR" sz="2000" dirty="0" err="1"/>
              <a:t>learning</a:t>
            </a:r>
            <a:r>
              <a:rPr lang="tr-TR" sz="2000" dirty="0"/>
              <a:t> </a:t>
            </a:r>
            <a:r>
              <a:rPr lang="tr-TR" sz="2000" dirty="0" err="1"/>
              <a:t>to</a:t>
            </a:r>
            <a:r>
              <a:rPr lang="tr-TR" sz="2000" dirty="0"/>
              <a:t> </a:t>
            </a:r>
            <a:r>
              <a:rPr lang="tr-TR" sz="2000" dirty="0" err="1"/>
              <a:t>understand</a:t>
            </a:r>
            <a:r>
              <a:rPr lang="tr-TR" sz="2000" dirty="0"/>
              <a:t> </a:t>
            </a:r>
            <a:r>
              <a:rPr lang="tr-TR" sz="2000" dirty="0" err="1"/>
              <a:t>and</a:t>
            </a:r>
            <a:r>
              <a:rPr lang="tr-TR" sz="2000" dirty="0"/>
              <a:t> </a:t>
            </a:r>
            <a:r>
              <a:rPr lang="tr-TR" sz="2000" dirty="0" err="1"/>
              <a:t>use</a:t>
            </a:r>
            <a:r>
              <a:rPr lang="tr-TR" sz="2000" dirty="0"/>
              <a:t> </a:t>
            </a:r>
            <a:r>
              <a:rPr lang="tr-TR" sz="2000" dirty="0" err="1"/>
              <a:t>language</a:t>
            </a:r>
            <a:r>
              <a:rPr lang="tr-TR" sz="2000" dirty="0"/>
              <a:t> </a:t>
            </a:r>
            <a:r>
              <a:rPr lang="tr-TR" sz="2000" dirty="0" err="1"/>
              <a:t>that</a:t>
            </a:r>
            <a:r>
              <a:rPr lang="tr-TR" sz="2000" dirty="0"/>
              <a:t> </a:t>
            </a:r>
            <a:r>
              <a:rPr lang="tr-TR" sz="2000" dirty="0" err="1"/>
              <a:t>begins</a:t>
            </a:r>
            <a:r>
              <a:rPr lang="tr-TR" sz="2000" dirty="0"/>
              <a:t> at </a:t>
            </a:r>
            <a:r>
              <a:rPr lang="tr-TR" sz="2000" dirty="0" err="1"/>
              <a:t>birth</a:t>
            </a:r>
            <a:r>
              <a:rPr lang="tr-TR" sz="2000" dirty="0"/>
              <a:t> </a:t>
            </a:r>
            <a:r>
              <a:rPr lang="tr-TR" sz="2000" dirty="0" err="1"/>
              <a:t>and</a:t>
            </a:r>
            <a:r>
              <a:rPr lang="tr-TR" sz="2000" dirty="0"/>
              <a:t> </a:t>
            </a:r>
            <a:r>
              <a:rPr lang="tr-TR" sz="2000" dirty="0" err="1"/>
              <a:t>continues</a:t>
            </a:r>
            <a:r>
              <a:rPr lang="tr-TR" sz="2000" dirty="0"/>
              <a:t> </a:t>
            </a:r>
            <a:r>
              <a:rPr lang="tr-TR" sz="2000" dirty="0" err="1"/>
              <a:t>through</a:t>
            </a:r>
            <a:r>
              <a:rPr lang="tr-TR" sz="2000" dirty="0"/>
              <a:t> </a:t>
            </a:r>
            <a:r>
              <a:rPr lang="tr-TR" sz="2000" dirty="0" err="1"/>
              <a:t>the</a:t>
            </a:r>
            <a:r>
              <a:rPr lang="tr-TR" sz="2000" dirty="0"/>
              <a:t> </a:t>
            </a:r>
            <a:r>
              <a:rPr lang="tr-TR" sz="2000" dirty="0" err="1"/>
              <a:t>early</a:t>
            </a:r>
            <a:r>
              <a:rPr lang="tr-TR" sz="2000" dirty="0"/>
              <a:t> </a:t>
            </a:r>
            <a:r>
              <a:rPr lang="tr-TR" sz="2000" dirty="0" err="1"/>
              <a:t>childhood</a:t>
            </a:r>
            <a:r>
              <a:rPr lang="tr-TR" sz="2000" dirty="0"/>
              <a:t> </a:t>
            </a:r>
            <a:r>
              <a:rPr lang="tr-TR" sz="2000" dirty="0" err="1"/>
              <a:t>years</a:t>
            </a:r>
            <a:r>
              <a:rPr lang="tr-TR" sz="2000" dirty="0"/>
              <a:t>.” (US </a:t>
            </a:r>
            <a:r>
              <a:rPr lang="tr-TR" sz="2000" dirty="0" err="1"/>
              <a:t>Department</a:t>
            </a:r>
            <a:r>
              <a:rPr lang="tr-TR" sz="2000" dirty="0"/>
              <a:t> of </a:t>
            </a:r>
            <a:r>
              <a:rPr lang="tr-TR" sz="2000" dirty="0" err="1"/>
              <a:t>Education</a:t>
            </a:r>
            <a:r>
              <a:rPr lang="tr-TR" sz="2000" dirty="0"/>
              <a:t>.)</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055" y="3061854"/>
            <a:ext cx="7038109" cy="2909455"/>
          </a:xfrm>
          <a:prstGeom prst="rect">
            <a:avLst/>
          </a:prstGeom>
        </p:spPr>
      </p:pic>
    </p:spTree>
    <p:extLst>
      <p:ext uri="{BB962C8B-B14F-4D97-AF65-F5344CB8AC3E}">
        <p14:creationId xmlns:p14="http://schemas.microsoft.com/office/powerpoint/2010/main" val="31266541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r>
              <a:rPr lang="tr-TR" sz="4000"/>
              <a:t>Words begin to be linked with meaning</a:t>
            </a:r>
          </a:p>
        </p:txBody>
      </p:sp>
      <p:sp>
        <p:nvSpPr>
          <p:cNvPr id="20483" name="Rectangle 3"/>
          <p:cNvSpPr>
            <a:spLocks noGrp="1" noChangeArrowheads="1"/>
          </p:cNvSpPr>
          <p:nvPr>
            <p:ph type="body" idx="1"/>
          </p:nvPr>
        </p:nvSpPr>
        <p:spPr>
          <a:xfrm>
            <a:off x="973139" y="2126679"/>
            <a:ext cx="7954962" cy="4551363"/>
          </a:xfrm>
        </p:spPr>
        <p:txBody>
          <a:bodyPr/>
          <a:lstStyle/>
          <a:p>
            <a:endParaRPr lang="tr-TR" dirty="0" smtClean="0"/>
          </a:p>
          <a:p>
            <a:pPr marL="342900" indent="-342900">
              <a:buFont typeface="Arial" panose="020B0604020202020204" pitchFamily="34" charset="0"/>
              <a:buChar char="•"/>
            </a:pPr>
            <a:r>
              <a:rPr lang="tr-TR" sz="2400" dirty="0" smtClean="0"/>
              <a:t>Word </a:t>
            </a:r>
            <a:r>
              <a:rPr lang="tr-TR" sz="2400" dirty="0" err="1"/>
              <a:t>labels</a:t>
            </a:r>
            <a:r>
              <a:rPr lang="tr-TR" sz="2400" dirty="0"/>
              <a:t> </a:t>
            </a:r>
            <a:r>
              <a:rPr lang="tr-TR" sz="2400" dirty="0" err="1"/>
              <a:t>refer</a:t>
            </a:r>
            <a:r>
              <a:rPr lang="tr-TR" sz="2400" dirty="0"/>
              <a:t> </a:t>
            </a:r>
            <a:r>
              <a:rPr lang="tr-TR" sz="2400" dirty="0" err="1"/>
              <a:t>to</a:t>
            </a:r>
            <a:r>
              <a:rPr lang="tr-TR" sz="2400" dirty="0"/>
              <a:t> a </a:t>
            </a:r>
            <a:r>
              <a:rPr lang="tr-TR" sz="2400" dirty="0" err="1">
                <a:solidFill>
                  <a:srgbClr val="FFC000"/>
                </a:solidFill>
              </a:rPr>
              <a:t>whole</a:t>
            </a:r>
            <a:r>
              <a:rPr lang="tr-TR" sz="2400" dirty="0">
                <a:solidFill>
                  <a:srgbClr val="FFC000"/>
                </a:solidFill>
              </a:rPr>
              <a:t> </a:t>
            </a:r>
            <a:r>
              <a:rPr lang="tr-TR" sz="2400" dirty="0" err="1">
                <a:solidFill>
                  <a:srgbClr val="FFC000"/>
                </a:solidFill>
              </a:rPr>
              <a:t>object</a:t>
            </a:r>
            <a:r>
              <a:rPr lang="tr-TR" sz="2400" dirty="0"/>
              <a:t>-not </a:t>
            </a:r>
            <a:r>
              <a:rPr lang="tr-TR" sz="2400" dirty="0" err="1"/>
              <a:t>it’s</a:t>
            </a:r>
            <a:r>
              <a:rPr lang="tr-TR" sz="2400" dirty="0"/>
              <a:t> </a:t>
            </a:r>
            <a:r>
              <a:rPr lang="tr-TR" sz="2400" dirty="0" err="1"/>
              <a:t>parts</a:t>
            </a:r>
            <a:r>
              <a:rPr lang="tr-TR" sz="2400" dirty="0"/>
              <a:t>  </a:t>
            </a:r>
            <a:r>
              <a:rPr lang="tr-TR" sz="2400" dirty="0" err="1"/>
              <a:t>or</a:t>
            </a:r>
            <a:r>
              <a:rPr lang="tr-TR" sz="2400" dirty="0"/>
              <a:t> </a:t>
            </a:r>
            <a:r>
              <a:rPr lang="tr-TR" sz="2400" dirty="0" err="1"/>
              <a:t>qualities</a:t>
            </a:r>
            <a:r>
              <a:rPr lang="tr-TR" sz="2400" dirty="0"/>
              <a:t> (</a:t>
            </a:r>
            <a:r>
              <a:rPr lang="tr-TR" sz="2400" dirty="0" err="1"/>
              <a:t>teddy</a:t>
            </a:r>
            <a:r>
              <a:rPr lang="tr-TR" sz="2400" dirty="0"/>
              <a:t> is a </a:t>
            </a:r>
            <a:r>
              <a:rPr lang="tr-TR" sz="2400" dirty="0" smtClean="0"/>
              <a:t>toy- </a:t>
            </a:r>
            <a:r>
              <a:rPr lang="tr-TR" sz="2400" dirty="0" err="1"/>
              <a:t>it’s</a:t>
            </a:r>
            <a:r>
              <a:rPr lang="tr-TR" sz="2400" dirty="0"/>
              <a:t> </a:t>
            </a:r>
            <a:r>
              <a:rPr lang="tr-TR" sz="2400" dirty="0" smtClean="0"/>
              <a:t>not a </a:t>
            </a:r>
            <a:r>
              <a:rPr lang="tr-TR" sz="2400" dirty="0" err="1" smtClean="0"/>
              <a:t>colour</a:t>
            </a:r>
            <a:r>
              <a:rPr lang="tr-TR" sz="2400" dirty="0" smtClean="0"/>
              <a:t> </a:t>
            </a:r>
            <a:r>
              <a:rPr lang="tr-TR" sz="2400" dirty="0" err="1" smtClean="0"/>
              <a:t>or</a:t>
            </a:r>
            <a:r>
              <a:rPr lang="tr-TR" sz="2400" dirty="0" smtClean="0"/>
              <a:t> an </a:t>
            </a:r>
            <a:r>
              <a:rPr lang="tr-TR" sz="2400" dirty="0" err="1" smtClean="0"/>
              <a:t>animal</a:t>
            </a:r>
            <a:r>
              <a:rPr lang="tr-TR" sz="2400" dirty="0" smtClean="0"/>
              <a:t>)</a:t>
            </a:r>
            <a:endParaRPr lang="tr-TR" sz="2400" dirty="0"/>
          </a:p>
          <a:p>
            <a:endParaRPr lang="tr-TR" dirty="0"/>
          </a:p>
          <a:p>
            <a:endParaRPr lang="tr-TR" dirty="0"/>
          </a:p>
          <a:p>
            <a:endParaRPr lang="tr-TR" dirty="0"/>
          </a:p>
          <a:p>
            <a:endParaRPr lang="tr-TR" dirty="0"/>
          </a:p>
          <a:p>
            <a:endParaRPr lang="tr-TR" dirty="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4109" y="3331068"/>
            <a:ext cx="3060302" cy="3720896"/>
          </a:xfrm>
          <a:prstGeom prst="rect">
            <a:avLst/>
          </a:prstGeom>
        </p:spPr>
      </p:pic>
    </p:spTree>
    <p:extLst>
      <p:ext uri="{BB962C8B-B14F-4D97-AF65-F5344CB8AC3E}">
        <p14:creationId xmlns:p14="http://schemas.microsoft.com/office/powerpoint/2010/main" val="3463151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973139" y="1614055"/>
            <a:ext cx="7954962" cy="4551363"/>
          </a:xfrm>
        </p:spPr>
        <p:txBody>
          <a:bodyPr/>
          <a:lstStyle/>
          <a:p>
            <a:r>
              <a:rPr lang="tr-TR" sz="2400" dirty="0"/>
              <a:t>Word </a:t>
            </a:r>
            <a:r>
              <a:rPr lang="tr-TR" sz="2400" dirty="0" err="1"/>
              <a:t>labels</a:t>
            </a:r>
            <a:r>
              <a:rPr lang="tr-TR" sz="2400" dirty="0"/>
              <a:t> </a:t>
            </a:r>
            <a:r>
              <a:rPr lang="tr-TR" sz="2400" dirty="0" err="1"/>
              <a:t>refer</a:t>
            </a:r>
            <a:r>
              <a:rPr lang="tr-TR" sz="2400" dirty="0"/>
              <a:t> </a:t>
            </a:r>
            <a:r>
              <a:rPr lang="tr-TR" sz="2400" dirty="0" err="1"/>
              <a:t>to</a:t>
            </a:r>
            <a:r>
              <a:rPr lang="tr-TR" sz="2400" dirty="0"/>
              <a:t> </a:t>
            </a:r>
            <a:r>
              <a:rPr lang="tr-TR" sz="2400" dirty="0" err="1">
                <a:solidFill>
                  <a:srgbClr val="FFC000"/>
                </a:solidFill>
              </a:rPr>
              <a:t>all</a:t>
            </a:r>
            <a:r>
              <a:rPr lang="tr-TR" sz="2400" dirty="0">
                <a:solidFill>
                  <a:srgbClr val="FFC000"/>
                </a:solidFill>
              </a:rPr>
              <a:t> </a:t>
            </a:r>
            <a:r>
              <a:rPr lang="tr-TR" sz="2400" dirty="0" err="1">
                <a:solidFill>
                  <a:srgbClr val="FFC000"/>
                </a:solidFill>
              </a:rPr>
              <a:t>classes</a:t>
            </a:r>
            <a:r>
              <a:rPr lang="tr-TR" sz="2400" dirty="0">
                <a:solidFill>
                  <a:srgbClr val="FFC000"/>
                </a:solidFill>
              </a:rPr>
              <a:t> of </a:t>
            </a:r>
            <a:r>
              <a:rPr lang="tr-TR" sz="2400" dirty="0" err="1">
                <a:solidFill>
                  <a:srgbClr val="FFC000"/>
                </a:solidFill>
              </a:rPr>
              <a:t>things</a:t>
            </a:r>
            <a:r>
              <a:rPr lang="tr-TR" sz="2400" dirty="0"/>
              <a:t> not </a:t>
            </a:r>
            <a:r>
              <a:rPr lang="tr-TR" sz="2400" dirty="0" err="1"/>
              <a:t>individual</a:t>
            </a:r>
            <a:r>
              <a:rPr lang="tr-TR" sz="2400" dirty="0"/>
              <a:t> </a:t>
            </a:r>
            <a:r>
              <a:rPr lang="tr-TR" sz="2400" dirty="0" err="1"/>
              <a:t>things</a:t>
            </a:r>
            <a:r>
              <a:rPr lang="tr-TR" sz="2400" dirty="0"/>
              <a:t> (a </a:t>
            </a:r>
            <a:r>
              <a:rPr lang="tr-TR" sz="2400" dirty="0" err="1"/>
              <a:t>dog</a:t>
            </a:r>
            <a:r>
              <a:rPr lang="tr-TR" sz="2400" dirty="0"/>
              <a:t> </a:t>
            </a:r>
            <a:r>
              <a:rPr lang="tr-TR" sz="2400" dirty="0" err="1"/>
              <a:t>means</a:t>
            </a:r>
            <a:r>
              <a:rPr lang="tr-TR" sz="2400" dirty="0"/>
              <a:t> </a:t>
            </a:r>
            <a:r>
              <a:rPr lang="tr-TR" sz="2400" dirty="0" err="1"/>
              <a:t>all</a:t>
            </a:r>
            <a:r>
              <a:rPr lang="tr-TR" sz="2400" dirty="0"/>
              <a:t> 4 </a:t>
            </a:r>
            <a:r>
              <a:rPr lang="tr-TR" sz="2400" dirty="0" err="1"/>
              <a:t>legged</a:t>
            </a:r>
            <a:r>
              <a:rPr lang="tr-TR" sz="2400" dirty="0"/>
              <a:t> </a:t>
            </a:r>
            <a:r>
              <a:rPr lang="tr-TR" sz="2400" dirty="0" err="1"/>
              <a:t>animals</a:t>
            </a:r>
            <a:r>
              <a:rPr lang="tr-TR" sz="2400" dirty="0"/>
              <a:t>)</a:t>
            </a:r>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9</a:t>
            </a:fld>
            <a:endParaRPr lang="tr-TR"/>
          </a:p>
        </p:txBody>
      </p:sp>
      <p:sp>
        <p:nvSpPr>
          <p:cNvPr id="5" name="Altbilgi Yer Tutucusu 4"/>
          <p:cNvSpPr>
            <a:spLocks noGrp="1"/>
          </p:cNvSpPr>
          <p:nvPr>
            <p:ph type="ftr" sz="quarter" idx="12"/>
          </p:nvPr>
        </p:nvSpPr>
        <p:spPr/>
        <p:txBody>
          <a:bodyPr/>
          <a:lstStyle/>
          <a:p>
            <a:endParaRPr lang="tr-TR"/>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677" y="3144982"/>
            <a:ext cx="3793138" cy="2519823"/>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363" y="3144982"/>
            <a:ext cx="4230255" cy="2519823"/>
          </a:xfrm>
          <a:prstGeom prst="rect">
            <a:avLst/>
          </a:prstGeom>
        </p:spPr>
      </p:pic>
    </p:spTree>
    <p:extLst>
      <p:ext uri="{BB962C8B-B14F-4D97-AF65-F5344CB8AC3E}">
        <p14:creationId xmlns:p14="http://schemas.microsoft.com/office/powerpoint/2010/main" val="571970059"/>
      </p:ext>
    </p:extLst>
  </p:cSld>
  <p:clrMapOvr>
    <a:masterClrMapping/>
  </p:clrMapOvr>
  <p:timing>
    <p:tnLst>
      <p:par>
        <p:cTn id="1" dur="indefinite" restart="never" nodeType="tmRoot"/>
      </p:par>
    </p:tnLst>
  </p:timing>
</p:sld>
</file>

<file path=ppt/theme/theme1.xml><?xml version="1.0" encoding="utf-8"?>
<a:theme xmlns:a="http://schemas.openxmlformats.org/drawingml/2006/main" name="MacEd_PPT_LangLearn (1)">
  <a:themeElements>
    <a:clrScheme name="BRG">
      <a:dk1>
        <a:srgbClr val="000000"/>
      </a:dk1>
      <a:lt1>
        <a:sysClr val="window" lastClr="FFFFFF"/>
      </a:lt1>
      <a:dk2>
        <a:srgbClr val="4E4E4E"/>
      </a:dk2>
      <a:lt2>
        <a:srgbClr val="DA1B2C"/>
      </a:lt2>
      <a:accent1>
        <a:srgbClr val="808080"/>
      </a:accent1>
      <a:accent2>
        <a:srgbClr val="959595"/>
      </a:accent2>
      <a:accent3>
        <a:srgbClr val="C8C8C8"/>
      </a:accent3>
      <a:accent4>
        <a:srgbClr val="E6E6E6"/>
      </a:accent4>
      <a:accent5>
        <a:srgbClr val="00B2D3"/>
      </a:accent5>
      <a:accent6>
        <a:srgbClr val="485DAA"/>
      </a:accent6>
      <a:hlink>
        <a:srgbClr val="A23F97"/>
      </a:hlink>
      <a:folHlink>
        <a:srgbClr val="000000"/>
      </a:folHlink>
    </a:clrScheme>
    <a:fontScheme name="BR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cEd_PPT_LL" id="{0BD8DACD-2374-431D-B25A-3FB95F9155E8}" vid="{E1827207-D1BA-4989-892B-AE6074702E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MacEd_PPT_LangLearn (1)</Template>
  <TotalTime>325</TotalTime>
  <Words>1537</Words>
  <Application>Microsoft Office PowerPoint</Application>
  <PresentationFormat>Özel</PresentationFormat>
  <Paragraphs>237</Paragraphs>
  <Slides>50</Slides>
  <Notes>1</Notes>
  <HiddenSlides>0</HiddenSlides>
  <MMClips>1</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50</vt:i4>
      </vt:variant>
    </vt:vector>
  </HeadingPairs>
  <TitlesOfParts>
    <vt:vector size="57" baseType="lpstr">
      <vt:lpstr>Arial</vt:lpstr>
      <vt:lpstr>Calibri</vt:lpstr>
      <vt:lpstr>Garamond</vt:lpstr>
      <vt:lpstr>Verdana</vt:lpstr>
      <vt:lpstr>Wingdings</vt:lpstr>
      <vt:lpstr>Wingdings 2</vt:lpstr>
      <vt:lpstr>MacEd_PPT_LangLearn (1)</vt:lpstr>
      <vt:lpstr>PowerPoint Sunusu</vt:lpstr>
      <vt:lpstr>PowerPoint Sunusu</vt:lpstr>
      <vt:lpstr>What does literacy actually mean?</vt:lpstr>
      <vt:lpstr>How do children learn to read?</vt:lpstr>
      <vt:lpstr>Same or different?</vt:lpstr>
      <vt:lpstr>How do we learn our own language(s)?</vt:lpstr>
      <vt:lpstr>What is emerging literacy?</vt:lpstr>
      <vt:lpstr>Words begin to be linked with meaning</vt:lpstr>
      <vt:lpstr>PowerPoint Sunusu</vt:lpstr>
      <vt:lpstr>PowerPoint Sunusu</vt:lpstr>
      <vt:lpstr>How does literacy progress?</vt:lpstr>
      <vt:lpstr>How do children learn?</vt:lpstr>
      <vt:lpstr>How do these activities help a child become literate?</vt:lpstr>
      <vt:lpstr>How do these activities help a child become literate?</vt:lpstr>
      <vt:lpstr>How do these activities help a child become literate?</vt:lpstr>
      <vt:lpstr>Play enables numerous language discoveries</vt:lpstr>
      <vt:lpstr>To begin formal work on reading and writing</vt:lpstr>
      <vt:lpstr>Children build up their reading skills</vt:lpstr>
      <vt:lpstr>What do children know and how?</vt:lpstr>
      <vt:lpstr>On the positive side….</vt:lpstr>
      <vt:lpstr>How can we continue to encourage literacy?</vt:lpstr>
      <vt:lpstr>Why Is Rhyming Important? </vt:lpstr>
      <vt:lpstr>PowerPoint Sunusu</vt:lpstr>
      <vt:lpstr>PowerPoint Sunusu</vt:lpstr>
      <vt:lpstr>Turn it into a game</vt:lpstr>
      <vt:lpstr>Rhyming games</vt:lpstr>
      <vt:lpstr>Make up nonsense rhymes</vt:lpstr>
      <vt:lpstr>Make your own nonsense rhymes</vt:lpstr>
      <vt:lpstr>Nonsense rhyme….</vt:lpstr>
      <vt:lpstr>Recognizing sounds</vt:lpstr>
      <vt:lpstr>Websites to find sounds</vt:lpstr>
      <vt:lpstr>Clapping syllables</vt:lpstr>
      <vt:lpstr>Prefixes and suffixes</vt:lpstr>
      <vt:lpstr>PowerPoint Sunusu</vt:lpstr>
      <vt:lpstr>Read for a purpose: Draw!</vt:lpstr>
      <vt:lpstr>PowerPoint Sunusu</vt:lpstr>
      <vt:lpstr>Puzzles create interest</vt:lpstr>
      <vt:lpstr>Retelling a story</vt:lpstr>
      <vt:lpstr>Ways of encouraging retelling</vt:lpstr>
      <vt:lpstr>Retelling stories….</vt:lpstr>
      <vt:lpstr>Useful websites</vt:lpstr>
      <vt:lpstr>Do reading skills develop alone?</vt:lpstr>
      <vt:lpstr>Print rich environments</vt:lpstr>
      <vt:lpstr>PowerPoint Sunusu</vt:lpstr>
      <vt:lpstr>A fun inference activity for early primary</vt:lpstr>
      <vt:lpstr>Reduce the Level of Task Difficulty</vt:lpstr>
      <vt:lpstr>Don’t forget that…..</vt:lpstr>
      <vt:lpstr>To correct or not to correct?</vt:lpstr>
      <vt:lpstr>To sum up: As teachers</vt:lpstr>
      <vt:lpstr>PowerPoint Sunusu</vt:lpstr>
    </vt:vector>
  </TitlesOfParts>
  <Company>Macmillan Publishing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Jennings, Alison</dc:creator>
  <cp:lastModifiedBy>ACER</cp:lastModifiedBy>
  <cp:revision>32</cp:revision>
  <cp:lastPrinted>2014-05-30T16:42:57Z</cp:lastPrinted>
  <dcterms:created xsi:type="dcterms:W3CDTF">2014-06-23T14:23:54Z</dcterms:created>
  <dcterms:modified xsi:type="dcterms:W3CDTF">2016-07-11T07:27:12Z</dcterms:modified>
</cp:coreProperties>
</file>