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handoutMasterIdLst>
    <p:handoutMasterId r:id="rId64"/>
  </p:handoutMasterIdLst>
  <p:sldIdLst>
    <p:sldId id="295" r:id="rId2"/>
    <p:sldId id="299" r:id="rId3"/>
    <p:sldId id="357" r:id="rId4"/>
    <p:sldId id="300" r:id="rId5"/>
    <p:sldId id="325" r:id="rId6"/>
    <p:sldId id="301" r:id="rId7"/>
    <p:sldId id="356" r:id="rId8"/>
    <p:sldId id="302" r:id="rId9"/>
    <p:sldId id="303" r:id="rId10"/>
    <p:sldId id="304" r:id="rId11"/>
    <p:sldId id="305" r:id="rId12"/>
    <p:sldId id="348" r:id="rId13"/>
    <p:sldId id="352" r:id="rId14"/>
    <p:sldId id="349" r:id="rId15"/>
    <p:sldId id="358" r:id="rId16"/>
    <p:sldId id="353" r:id="rId17"/>
    <p:sldId id="354" r:id="rId18"/>
    <p:sldId id="355" r:id="rId19"/>
    <p:sldId id="350" r:id="rId20"/>
    <p:sldId id="366" r:id="rId21"/>
    <p:sldId id="351" r:id="rId22"/>
    <p:sldId id="375" r:id="rId23"/>
    <p:sldId id="372" r:id="rId24"/>
    <p:sldId id="374" r:id="rId25"/>
    <p:sldId id="373" r:id="rId26"/>
    <p:sldId id="306" r:id="rId27"/>
    <p:sldId id="332" r:id="rId28"/>
    <p:sldId id="307" r:id="rId29"/>
    <p:sldId id="344" r:id="rId30"/>
    <p:sldId id="343" r:id="rId31"/>
    <p:sldId id="346" r:id="rId32"/>
    <p:sldId id="345" r:id="rId33"/>
    <p:sldId id="335" r:id="rId34"/>
    <p:sldId id="334" r:id="rId35"/>
    <p:sldId id="336" r:id="rId36"/>
    <p:sldId id="337" r:id="rId37"/>
    <p:sldId id="341" r:id="rId38"/>
    <p:sldId id="339" r:id="rId39"/>
    <p:sldId id="340" r:id="rId40"/>
    <p:sldId id="330" r:id="rId41"/>
    <p:sldId id="309" r:id="rId42"/>
    <p:sldId id="367" r:id="rId43"/>
    <p:sldId id="359" r:id="rId44"/>
    <p:sldId id="360" r:id="rId45"/>
    <p:sldId id="361" r:id="rId46"/>
    <p:sldId id="362" r:id="rId47"/>
    <p:sldId id="363" r:id="rId48"/>
    <p:sldId id="364" r:id="rId49"/>
    <p:sldId id="365" r:id="rId50"/>
    <p:sldId id="368" r:id="rId51"/>
    <p:sldId id="310" r:id="rId52"/>
    <p:sldId id="369" r:id="rId53"/>
    <p:sldId id="370" r:id="rId54"/>
    <p:sldId id="371" r:id="rId55"/>
    <p:sldId id="318" r:id="rId56"/>
    <p:sldId id="319" r:id="rId57"/>
    <p:sldId id="376" r:id="rId58"/>
    <p:sldId id="377" r:id="rId59"/>
    <p:sldId id="329" r:id="rId60"/>
    <p:sldId id="324" r:id="rId61"/>
    <p:sldId id="273" r:id="rId62"/>
  </p:sldIdLst>
  <p:sldSz cx="99012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49">
          <p15:clr>
            <a:srgbClr val="A4A3A4"/>
          </p15:clr>
        </p15:guide>
        <p15:guide id="2" orient="horz" pos="139">
          <p15:clr>
            <a:srgbClr val="A4A3A4"/>
          </p15:clr>
        </p15:guide>
        <p15:guide id="3" orient="horz" pos="4175">
          <p15:clr>
            <a:srgbClr val="A4A3A4"/>
          </p15:clr>
        </p15:guide>
        <p15:guide id="4" orient="horz" pos="449">
          <p15:clr>
            <a:srgbClr val="A4A3A4"/>
          </p15:clr>
        </p15:guide>
        <p15:guide id="5" orient="horz" pos="667">
          <p15:clr>
            <a:srgbClr val="A4A3A4"/>
          </p15:clr>
        </p15:guide>
        <p15:guide id="6" orient="horz" pos="2834">
          <p15:clr>
            <a:srgbClr val="A4A3A4"/>
          </p15:clr>
        </p15:guide>
        <p15:guide id="7" orient="horz" pos="3875">
          <p15:clr>
            <a:srgbClr val="A4A3A4"/>
          </p15:clr>
        </p15:guide>
        <p15:guide id="8" orient="horz" pos="4123">
          <p15:clr>
            <a:srgbClr val="A4A3A4"/>
          </p15:clr>
        </p15:guide>
        <p15:guide id="9" orient="horz" pos="2703">
          <p15:clr>
            <a:srgbClr val="A4A3A4"/>
          </p15:clr>
        </p15:guide>
        <p15:guide id="10" pos="1392">
          <p15:clr>
            <a:srgbClr val="A4A3A4"/>
          </p15:clr>
        </p15:guide>
        <p15:guide id="11" pos="5636">
          <p15:clr>
            <a:srgbClr val="A4A3A4"/>
          </p15:clr>
        </p15:guide>
        <p15:guide id="12" pos="4526">
          <p15:clr>
            <a:srgbClr val="A4A3A4"/>
          </p15:clr>
        </p15:guide>
        <p15:guide id="13" pos="613">
          <p15:clr>
            <a:srgbClr val="A4A3A4"/>
          </p15:clr>
        </p15:guide>
        <p15:guide id="14" pos="3231">
          <p15:clr>
            <a:srgbClr val="A4A3A4"/>
          </p15:clr>
        </p15:guide>
        <p15:guide id="15" pos="4202">
          <p15:clr>
            <a:srgbClr val="A4A3A4"/>
          </p15:clr>
        </p15:guide>
        <p15:guide id="16" pos="444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F0F6"/>
    <a:srgbClr val="99E0ED"/>
    <a:srgbClr val="6CD2E5"/>
    <a:srgbClr val="D5E6F4"/>
    <a:srgbClr val="A6C6E6"/>
    <a:srgbClr val="83AFDC"/>
    <a:srgbClr val="EFDDEC"/>
    <a:srgbClr val="D8AFD3"/>
    <a:srgbClr val="C88DC0"/>
    <a:srgbClr val="A23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napToObjects="1">
      <p:cViewPr varScale="1">
        <p:scale>
          <a:sx n="69" d="100"/>
          <a:sy n="69" d="100"/>
        </p:scale>
        <p:origin x="1272" y="60"/>
      </p:cViewPr>
      <p:guideLst>
        <p:guide orient="horz" pos="2949"/>
        <p:guide orient="horz" pos="139"/>
        <p:guide orient="horz" pos="4175"/>
        <p:guide orient="horz" pos="449"/>
        <p:guide orient="horz" pos="667"/>
        <p:guide orient="horz" pos="2834"/>
        <p:guide orient="horz" pos="3875"/>
        <p:guide orient="horz" pos="4123"/>
        <p:guide orient="horz" pos="2703"/>
        <p:guide pos="1392"/>
        <p:guide pos="5636"/>
        <p:guide pos="4526"/>
        <p:guide pos="613"/>
        <p:guide pos="3231"/>
        <p:guide pos="4202"/>
        <p:guide pos="4449"/>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8" d="100"/>
          <a:sy n="98" d="100"/>
        </p:scale>
        <p:origin x="-356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4C6757-CA26-4273-8E02-0B47BE4CBBEA}" type="datetimeFigureOut">
              <a:rPr lang="en-GB" smtClean="0"/>
              <a:t>18/07/2016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728392-E67F-474C-88AC-7C2273DAA890}" type="slidenum">
              <a:rPr lang="en-GB" smtClean="0"/>
              <a:t>‹#›</a:t>
            </a:fld>
            <a:endParaRPr lang="en-GB"/>
          </a:p>
        </p:txBody>
      </p:sp>
    </p:spTree>
    <p:extLst>
      <p:ext uri="{BB962C8B-B14F-4D97-AF65-F5344CB8AC3E}">
        <p14:creationId xmlns:p14="http://schemas.microsoft.com/office/powerpoint/2010/main" val="3608007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72E528-21CF-490F-93A1-05A9C3531E46}" type="datetimeFigureOut">
              <a:rPr lang="en-GB" smtClean="0"/>
              <a:t>18/07/2016</a:t>
            </a:fld>
            <a:endParaRPr lang="en-GB"/>
          </a:p>
        </p:txBody>
      </p:sp>
      <p:sp>
        <p:nvSpPr>
          <p:cNvPr id="4" name="Slide Image Placeholder 3"/>
          <p:cNvSpPr>
            <a:spLocks noGrp="1" noRot="1" noChangeAspect="1"/>
          </p:cNvSpPr>
          <p:nvPr>
            <p:ph type="sldImg" idx="2"/>
          </p:nvPr>
        </p:nvSpPr>
        <p:spPr>
          <a:xfrm>
            <a:off x="954088" y="685800"/>
            <a:ext cx="4949825"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42417-133D-42BF-B7C8-4C67396B1270}" type="slidenum">
              <a:rPr lang="en-GB" smtClean="0"/>
              <a:t>‹#›</a:t>
            </a:fld>
            <a:endParaRPr lang="en-GB"/>
          </a:p>
        </p:txBody>
      </p:sp>
    </p:spTree>
    <p:extLst>
      <p:ext uri="{BB962C8B-B14F-4D97-AF65-F5344CB8AC3E}">
        <p14:creationId xmlns:p14="http://schemas.microsoft.com/office/powerpoint/2010/main" val="2624307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7956550"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itle 9"/>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4970621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ver 4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5"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78001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 (No1)">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743" t="1" r="3550" b="1"/>
          <a:stretch/>
        </p:blipFill>
        <p:spPr>
          <a:xfrm>
            <a:off x="0" y="0"/>
            <a:ext cx="9879806" cy="6858000"/>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7"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30"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101129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1 (No2)">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5" t="-1288" r="6591" b="1288"/>
          <a:stretch/>
        </p:blipFill>
        <p:spPr>
          <a:xfrm>
            <a:off x="0" y="-1490489"/>
            <a:ext cx="9875042" cy="8348489"/>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2" name="Rectangle 21"/>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37495051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1 (No3)">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4326" r="1023"/>
          <a:stretch/>
        </p:blipFill>
        <p:spPr>
          <a:xfrm>
            <a:off x="1" y="9126"/>
            <a:ext cx="9879805" cy="6848874"/>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3</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8" name="Rectangle 17"/>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858696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1 (No4)">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341" r="7963" b="178"/>
          <a:stretch/>
        </p:blipFill>
        <p:spPr>
          <a:xfrm>
            <a:off x="0" y="0"/>
            <a:ext cx="9893300" cy="6858000"/>
          </a:xfrm>
          <a:prstGeom prst="rect">
            <a:avLst/>
          </a:prstGeom>
        </p:spPr>
      </p:pic>
      <p:sp>
        <p:nvSpPr>
          <p:cNvPr id="18"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4</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7" name="Rectangle 16"/>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0195487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2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Rectangle 15"/>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7330056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2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2"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225164761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93300"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userDrawn="1"/>
        </p:nvPicPr>
        <p:blipFill>
          <a:blip r:embed="rId2"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35009" y="6105226"/>
            <a:ext cx="2977902" cy="234696"/>
          </a:xfrm>
          <a:prstGeom prst="rect">
            <a:avLst/>
          </a:prstGeom>
        </p:spPr>
      </p:pic>
      <p:sp>
        <p:nvSpPr>
          <p:cNvPr id="7" name="TextBox 6"/>
          <p:cNvSpPr txBox="1"/>
          <p:nvPr userDrawn="1"/>
        </p:nvSpPr>
        <p:spPr>
          <a:xfrm>
            <a:off x="872968" y="2187383"/>
            <a:ext cx="3430747" cy="759439"/>
          </a:xfrm>
          <a:prstGeom prst="rect">
            <a:avLst/>
          </a:prstGeom>
          <a:noFill/>
        </p:spPr>
        <p:txBody>
          <a:bodyPr wrap="none" rtlCol="0">
            <a:spAutoFit/>
          </a:bodyPr>
          <a:lstStyle/>
          <a:p>
            <a:r>
              <a:rPr lang="en-GB" sz="4335"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Thank you</a:t>
            </a:r>
            <a:endParaRPr lang="en-GB" sz="4335"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 Placeholder 11"/>
          <p:cNvSpPr>
            <a:spLocks noGrp="1"/>
          </p:cNvSpPr>
          <p:nvPr>
            <p:ph type="body" sz="quarter" idx="13" hasCustomPrompt="1"/>
          </p:nvPr>
        </p:nvSpPr>
        <p:spPr>
          <a:xfrm>
            <a:off x="3063766" y="683477"/>
            <a:ext cx="3017168" cy="183199"/>
          </a:xfrm>
          <a:prstGeom prst="rect">
            <a:avLst/>
          </a:prstGeom>
        </p:spPr>
        <p:txBody>
          <a:bodyPr lIns="0" tIns="0" rIns="0" bIns="0"/>
          <a:lstStyle>
            <a:lvl1pPr marL="0" indent="0">
              <a:spcBef>
                <a:spcPts val="0"/>
              </a:spcBef>
              <a:buNone/>
              <a:defRPr sz="1000" b="1" baseline="0">
                <a:solidFill>
                  <a:schemeClr val="bg1"/>
                </a:solidFill>
              </a:defRPr>
            </a:lvl1pPr>
            <a:lvl2pPr marL="0" indent="0">
              <a:buNone/>
              <a:defRPr sz="1000">
                <a:solidFill>
                  <a:schemeClr val="bg1"/>
                </a:solidFill>
              </a:defRPr>
            </a:lvl2pPr>
          </a:lstStyle>
          <a:p>
            <a:pPr lvl="0"/>
            <a:r>
              <a:rPr lang="en-US" dirty="0" smtClean="0"/>
              <a:t>NAME PERSON</a:t>
            </a:r>
          </a:p>
        </p:txBody>
      </p:sp>
      <p:sp>
        <p:nvSpPr>
          <p:cNvPr id="18" name="Text Placeholder 11"/>
          <p:cNvSpPr>
            <a:spLocks noGrp="1"/>
          </p:cNvSpPr>
          <p:nvPr>
            <p:ph type="body" sz="quarter" idx="14" hasCustomPrompt="1"/>
          </p:nvPr>
        </p:nvSpPr>
        <p:spPr>
          <a:xfrm>
            <a:off x="3063766" y="1058863"/>
            <a:ext cx="3017168" cy="544512"/>
          </a:xfrm>
          <a:prstGeom prst="rect">
            <a:avLst/>
          </a:prstGeom>
        </p:spPr>
        <p:txBody>
          <a:bodyPr lIns="0" tIns="0" rIns="0" bIns="0" anchor="b"/>
          <a:lstStyle>
            <a:lvl1pPr marL="0" indent="0">
              <a:spcBef>
                <a:spcPts val="0"/>
              </a:spcBef>
              <a:buNone/>
              <a:defRPr sz="1000" b="0" baseline="0">
                <a:solidFill>
                  <a:schemeClr val="bg1"/>
                </a:solidFill>
              </a:defRPr>
            </a:lvl1pPr>
          </a:lstStyle>
          <a:p>
            <a:pPr lvl="0"/>
            <a:r>
              <a:rPr lang="en-US" dirty="0" smtClean="0"/>
              <a:t>M +44 (0) 000 000 000</a:t>
            </a:r>
          </a:p>
          <a:p>
            <a:pPr lvl="0"/>
            <a:r>
              <a:rPr lang="en-US" dirty="0" smtClean="0"/>
              <a:t>T +44 (0) 000 000 000</a:t>
            </a:r>
          </a:p>
          <a:p>
            <a:pPr lvl="0"/>
            <a:r>
              <a:rPr lang="en-US" dirty="0" smtClean="0"/>
              <a:t>E name.person@macmillan.com</a:t>
            </a:r>
          </a:p>
        </p:txBody>
      </p:sp>
      <p:sp>
        <p:nvSpPr>
          <p:cNvPr id="13" name="TextBox 12"/>
          <p:cNvSpPr txBox="1"/>
          <p:nvPr userDrawn="1"/>
        </p:nvSpPr>
        <p:spPr>
          <a:xfrm>
            <a:off x="973138" y="683477"/>
            <a:ext cx="1615203" cy="307777"/>
          </a:xfrm>
          <a:prstGeom prst="rect">
            <a:avLst/>
          </a:prstGeom>
          <a:noFill/>
        </p:spPr>
        <p:txBody>
          <a:bodyPr wrap="square" lIns="0" tIns="0" rIns="0" bIns="0" rtlCol="0">
            <a:spAutoFit/>
          </a:bodyPr>
          <a:lstStyle/>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For more information</a:t>
            </a:r>
          </a:p>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Please contact</a:t>
            </a:r>
          </a:p>
        </p:txBody>
      </p:sp>
      <p:sp>
        <p:nvSpPr>
          <p:cNvPr id="17" name="Text Placeholder 11"/>
          <p:cNvSpPr>
            <a:spLocks noGrp="1"/>
          </p:cNvSpPr>
          <p:nvPr>
            <p:ph type="body" sz="quarter" idx="15" hasCustomPrompt="1"/>
          </p:nvPr>
        </p:nvSpPr>
        <p:spPr>
          <a:xfrm>
            <a:off x="3063766" y="866675"/>
            <a:ext cx="3017168" cy="192187"/>
          </a:xfrm>
          <a:prstGeom prst="rect">
            <a:avLst/>
          </a:prstGeom>
        </p:spPr>
        <p:txBody>
          <a:bodyPr lIns="0" tIns="0" rIns="0" bIns="0"/>
          <a:lstStyle>
            <a:lvl1pPr marL="0" indent="0">
              <a:spcBef>
                <a:spcPts val="0"/>
              </a:spcBef>
              <a:buNone/>
              <a:defRPr sz="1000" b="0" baseline="0">
                <a:solidFill>
                  <a:schemeClr val="bg1"/>
                </a:solidFill>
              </a:defRPr>
            </a:lvl1pPr>
            <a:lvl2pPr marL="0" indent="0">
              <a:buNone/>
              <a:defRPr sz="1000">
                <a:solidFill>
                  <a:schemeClr val="bg1"/>
                </a:solidFill>
              </a:defRPr>
            </a:lvl2pPr>
          </a:lstStyle>
          <a:p>
            <a:pPr lvl="0"/>
            <a:r>
              <a:rPr lang="en-US" dirty="0" smtClean="0"/>
              <a:t>Job Title</a:t>
            </a:r>
          </a:p>
        </p:txBody>
      </p:sp>
    </p:spTree>
    <p:extLst>
      <p:ext uri="{BB962C8B-B14F-4D97-AF65-F5344CB8AC3E}">
        <p14:creationId xmlns:p14="http://schemas.microsoft.com/office/powerpoint/2010/main" val="30868814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831705" y="6470704"/>
            <a:ext cx="1749400" cy="274320"/>
          </a:xfrm>
          <a:prstGeom prst="rect">
            <a:avLst/>
          </a:prstGeom>
        </p:spPr>
        <p:txBody>
          <a:bodyPr/>
          <a:lstStyle/>
          <a:p>
            <a:fld id="{A5D3794B-289A-4A80-97D7-111025398D45}" type="datetimeFigureOut">
              <a:rPr lang="en-US" dirty="0"/>
              <a:t>7/18/2016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24194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objec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4"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7" name="Text Placeholder 6"/>
          <p:cNvSpPr>
            <a:spLocks noGrp="1"/>
          </p:cNvSpPr>
          <p:nvPr>
            <p:ph type="body" sz="quarter" idx="13"/>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Text Placeholder 6"/>
          <p:cNvSpPr>
            <a:spLocks noGrp="1"/>
          </p:cNvSpPr>
          <p:nvPr>
            <p:ph type="body" sz="quarter" idx="14"/>
          </p:nvPr>
        </p:nvSpPr>
        <p:spPr>
          <a:xfrm>
            <a:off x="5129213"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028412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3/4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1" name="Text Placeholder 29"/>
          <p:cNvSpPr>
            <a:spLocks noGrp="1"/>
          </p:cNvSpPr>
          <p:nvPr>
            <p:ph type="body" sz="quarter" idx="12" hasCustomPrompt="1"/>
          </p:nvPr>
        </p:nvSpPr>
        <p:spPr>
          <a:xfrm>
            <a:off x="972000" y="810273"/>
            <a:ext cx="797515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ooter Placeholder 5"/>
          <p:cNvSpPr>
            <a:spLocks noGrp="1"/>
          </p:cNvSpPr>
          <p:nvPr>
            <p:ph type="ftr" sz="quarter" idx="13"/>
          </p:nvPr>
        </p:nvSpPr>
        <p:spPr/>
        <p:txBody>
          <a:bodyPr/>
          <a:lstStyle/>
          <a:p>
            <a:r>
              <a:rPr lang="en-GB" smtClean="0"/>
              <a:t>Presentation heading | Date Month Year</a:t>
            </a:r>
            <a:endParaRPr lang="en-GB" dirty="0" smtClean="0"/>
          </a:p>
        </p:txBody>
      </p:sp>
      <p:sp>
        <p:nvSpPr>
          <p:cNvPr id="10" name="Title 9"/>
          <p:cNvSpPr>
            <a:spLocks noGrp="1"/>
          </p:cNvSpPr>
          <p:nvPr>
            <p:ph type="title"/>
          </p:nvPr>
        </p:nvSpPr>
        <p:spPr/>
        <p:txBody>
          <a:bodyPr/>
          <a:lstStyle/>
          <a:p>
            <a:r>
              <a:rPr lang="en-US" smtClean="0"/>
              <a:t>Click to edit Master title style</a:t>
            </a:r>
            <a:endParaRPr lang="en-GB"/>
          </a:p>
        </p:txBody>
      </p:sp>
      <p:sp>
        <p:nvSpPr>
          <p:cNvPr id="13" name="Text Placeholder 12"/>
          <p:cNvSpPr>
            <a:spLocks noGrp="1"/>
          </p:cNvSpPr>
          <p:nvPr>
            <p:ph type="body" sz="quarter" idx="14"/>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Picture Placeholder 14"/>
          <p:cNvSpPr>
            <a:spLocks noGrp="1"/>
          </p:cNvSpPr>
          <p:nvPr>
            <p:ph type="pic" sz="quarter" idx="15"/>
          </p:nvPr>
        </p:nvSpPr>
        <p:spPr>
          <a:xfrm>
            <a:off x="5129213" y="1603375"/>
            <a:ext cx="3817937" cy="4548188"/>
          </a:xfrm>
        </p:spPr>
        <p:txBody>
          <a:bodyPr/>
          <a:lstStyle/>
          <a:p>
            <a:r>
              <a:rPr lang="en-US" smtClean="0"/>
              <a:t>Click icon to add picture</a:t>
            </a:r>
            <a:endParaRPr lang="en-GB"/>
          </a:p>
        </p:txBody>
      </p:sp>
    </p:spTree>
    <p:extLst>
      <p:ext uri="{BB962C8B-B14F-4D97-AF65-F5344CB8AC3E}">
        <p14:creationId xmlns:p14="http://schemas.microsoft.com/office/powerpoint/2010/main" val="13585066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6091238"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ext Placeholder 7"/>
          <p:cNvSpPr>
            <a:spLocks noGrp="1"/>
          </p:cNvSpPr>
          <p:nvPr>
            <p:ph type="body" sz="quarter" idx="14" hasCustomPrompt="1"/>
          </p:nvPr>
        </p:nvSpPr>
        <p:spPr>
          <a:xfrm>
            <a:off x="7185025" y="4460875"/>
            <a:ext cx="1743075" cy="1690688"/>
          </a:xfrm>
        </p:spPr>
        <p:txBody>
          <a:bodyPr anchor="b">
            <a:noAutofit/>
          </a:bodyPr>
          <a:lstStyle>
            <a:lvl1pPr>
              <a:defRPr sz="1200" b="0">
                <a:solidFill>
                  <a:srgbClr val="4E4E4E"/>
                </a:solidFill>
              </a:defRPr>
            </a:lvl1pPr>
            <a:lvl2pPr>
              <a:defRPr sz="1200"/>
            </a:lvl2pPr>
            <a:lvl3pPr>
              <a:defRPr sz="1200"/>
            </a:lvl3pPr>
            <a:lvl4pPr>
              <a:defRPr sz="1200"/>
            </a:lvl4pPr>
            <a:lvl5pPr>
              <a:defRPr sz="1200"/>
            </a:lvl5pPr>
          </a:lstStyle>
          <a:p>
            <a:pPr lvl="0"/>
            <a:r>
              <a:rPr lang="en-US" dirty="0" smtClean="0"/>
              <a:t>Second level</a:t>
            </a:r>
          </a:p>
        </p:txBody>
      </p:sp>
    </p:spTree>
    <p:extLst>
      <p:ext uri="{BB962C8B-B14F-4D97-AF65-F5344CB8AC3E}">
        <p14:creationId xmlns:p14="http://schemas.microsoft.com/office/powerpoint/2010/main" val="20632137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Tree>
    <p:extLst>
      <p:ext uri="{BB962C8B-B14F-4D97-AF65-F5344CB8AC3E}">
        <p14:creationId xmlns:p14="http://schemas.microsoft.com/office/powerpoint/2010/main" val="18016904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1 Long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01482" y="5859717"/>
            <a:ext cx="8279833" cy="840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pic>
        <p:nvPicPr>
          <p:cNvPr id="3" name="Picture 2" descr="MELL.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32129650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1 Short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
        <p:nvSpPr>
          <p:cNvPr id="12"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 name="Picture 2" descr="MELL.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4888930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3 (Insert Pictur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862499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ver 4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9"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20"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14635116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Slide Number Placeholder 11"/>
          <p:cNvSpPr>
            <a:spLocks noGrp="1"/>
          </p:cNvSpPr>
          <p:nvPr>
            <p:ph type="sldNum" sz="quarter" idx="4"/>
          </p:nvPr>
        </p:nvSpPr>
        <p:spPr>
          <a:xfrm>
            <a:off x="502131" y="6454140"/>
            <a:ext cx="353546" cy="166053"/>
          </a:xfrm>
          <a:prstGeom prst="rect">
            <a:avLst/>
          </a:prstGeom>
        </p:spPr>
        <p:txBody>
          <a:bodyPr vert="horz" lIns="0" tIns="0" rIns="0" bIns="0" rtlCol="0" anchor="b"/>
          <a:lstStyle>
            <a:lvl1pPr algn="l">
              <a:defRPr sz="1000">
                <a:solidFill>
                  <a:srgbClr val="909090"/>
                </a:solidFill>
                <a:latin typeface="Verdana" panose="020B0604030504040204" pitchFamily="34" charset="0"/>
                <a:ea typeface="Verdana" panose="020B0604030504040204" pitchFamily="34" charset="0"/>
                <a:cs typeface="Verdana" panose="020B0604030504040204" pitchFamily="34" charset="0"/>
              </a:defRPr>
            </a:lvl1pPr>
          </a:lstStyle>
          <a:p>
            <a:fld id="{BB20BAC0-81E7-465F-BD3E-11AB9657F160}" type="slidenum">
              <a:rPr lang="en-GB" smtClean="0"/>
              <a:pPr/>
              <a:t>‹#›</a:t>
            </a:fld>
            <a:endParaRPr lang="en-GB" dirty="0"/>
          </a:p>
        </p:txBody>
      </p:sp>
      <p:pic>
        <p:nvPicPr>
          <p:cNvPr id="4098" name="Picture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3139" y="1099206"/>
            <a:ext cx="8421874" cy="210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973138" y="436283"/>
            <a:ext cx="7954962" cy="328421"/>
          </a:xfrm>
          <a:prstGeom prst="rect">
            <a:avLst/>
          </a:prstGeom>
        </p:spPr>
        <p:txBody>
          <a:bodyPr vert="horz" lIns="0" tIns="0" rIns="0" bIns="0" rtlCol="0" anchor="t">
            <a:noAutofit/>
          </a:bodyPr>
          <a:lstStyle/>
          <a:p>
            <a:r>
              <a:rPr lang="en-US" smtClean="0"/>
              <a:t>Click to edit Master title style</a:t>
            </a:r>
            <a:endParaRPr lang="en-GB" dirty="0"/>
          </a:p>
        </p:txBody>
      </p:sp>
      <p:sp>
        <p:nvSpPr>
          <p:cNvPr id="3" name="Footer Placeholder 2"/>
          <p:cNvSpPr>
            <a:spLocks noGrp="1"/>
          </p:cNvSpPr>
          <p:nvPr>
            <p:ph type="ftr" sz="quarter" idx="3"/>
          </p:nvPr>
        </p:nvSpPr>
        <p:spPr>
          <a:xfrm>
            <a:off x="973138" y="6454140"/>
            <a:ext cx="5545137" cy="166053"/>
          </a:xfrm>
          <a:prstGeom prst="rect">
            <a:avLst/>
          </a:prstGeom>
        </p:spPr>
        <p:txBody>
          <a:bodyPr vert="horz" lIns="0" tIns="0" rIns="0" bIns="0" rtlCol="0" anchor="b"/>
          <a:lstStyle>
            <a:lvl1pPr algn="l">
              <a:defRPr sz="1000">
                <a:solidFill>
                  <a:schemeClr val="tx1">
                    <a:tint val="75000"/>
                  </a:schemeClr>
                </a:solidFill>
              </a:defRPr>
            </a:lvl1pPr>
          </a:lstStyle>
          <a:p>
            <a:r>
              <a:rPr lang="en-GB" dirty="0" smtClean="0"/>
              <a:t>Presentation heading | Date Month Year</a:t>
            </a:r>
          </a:p>
        </p:txBody>
      </p:sp>
      <p:sp>
        <p:nvSpPr>
          <p:cNvPr id="4" name="Text Placeholder 3"/>
          <p:cNvSpPr>
            <a:spLocks noGrp="1"/>
          </p:cNvSpPr>
          <p:nvPr>
            <p:ph type="body" idx="1"/>
          </p:nvPr>
        </p:nvSpPr>
        <p:spPr>
          <a:xfrm>
            <a:off x="973139" y="1600200"/>
            <a:ext cx="7954962" cy="4551363"/>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960503550"/>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9" r:id="rId3"/>
    <p:sldLayoutId id="2147483671" r:id="rId4"/>
    <p:sldLayoutId id="2147483672" r:id="rId5"/>
    <p:sldLayoutId id="2147483654" r:id="rId6"/>
    <p:sldLayoutId id="2147483678" r:id="rId7"/>
    <p:sldLayoutId id="2147483670" r:id="rId8"/>
    <p:sldLayoutId id="2147483674" r:id="rId9"/>
    <p:sldLayoutId id="2147483675" r:id="rId10"/>
    <p:sldLayoutId id="2147483661" r:id="rId11"/>
    <p:sldLayoutId id="2147483657" r:id="rId12"/>
    <p:sldLayoutId id="2147483659" r:id="rId13"/>
    <p:sldLayoutId id="2147483660" r:id="rId14"/>
    <p:sldLayoutId id="2147483676" r:id="rId15"/>
    <p:sldLayoutId id="2147483677" r:id="rId16"/>
    <p:sldLayoutId id="2147483667" r:id="rId17"/>
    <p:sldLayoutId id="2147483680" r:id="rId18"/>
  </p:sldLayoutIdLst>
  <p:timing>
    <p:tnLst>
      <p:par>
        <p:cTn id="1" dur="indefinite" restart="never" nodeType="tmRoot"/>
      </p:par>
    </p:tnLst>
  </p:timing>
  <p:hf hdr="0" dt="0"/>
  <p:txStyles>
    <p:titleStyle>
      <a:lvl1pPr marL="0" algn="l" defTabSz="914400" rtl="0" eaLnBrk="1" latinLnBrk="0" hangingPunct="1">
        <a:spcBef>
          <a:spcPct val="0"/>
        </a:spcBef>
        <a:buNone/>
        <a:defRPr lang="en-GB" sz="2200" b="1" kern="1200" dirty="0">
          <a:solidFill>
            <a:schemeClr val="bg2"/>
          </a:solidFill>
          <a:latin typeface="Verdana"/>
          <a:ea typeface="+mn-ea"/>
          <a:cs typeface="+mn-cs"/>
        </a:defRPr>
      </a:lvl1pPr>
    </p:titleStyle>
    <p:bodyStyle>
      <a:lvl1pPr marL="0" indent="0" algn="l" defTabSz="914400" rtl="0" eaLnBrk="1" latinLnBrk="0" hangingPunct="1">
        <a:lnSpc>
          <a:spcPct val="110000"/>
        </a:lnSpc>
        <a:spcBef>
          <a:spcPts val="1000"/>
        </a:spcBef>
        <a:buFontTx/>
        <a:buNone/>
        <a:defRPr kumimoji="0" lang="en-US" sz="1400" b="1" i="0" u="none" strike="noStrike" kern="1200" cap="none" spc="0" normalizeH="0" baseline="0" dirty="0" smtClean="0">
          <a:ln>
            <a:noFill/>
          </a:ln>
          <a:solidFill>
            <a:schemeClr val="bg2"/>
          </a:solidFill>
          <a:effectLst/>
          <a:uLnTx/>
          <a:uFillTx/>
          <a:latin typeface="Verdana"/>
          <a:ea typeface="+mn-ea"/>
          <a:cs typeface="+mn-cs"/>
        </a:defRPr>
      </a:lvl1pPr>
      <a:lvl2pPr marL="0" indent="0" algn="l" defTabSz="914400" rtl="0" eaLnBrk="1" latinLnBrk="0" hangingPunct="1">
        <a:lnSpc>
          <a:spcPct val="110000"/>
        </a:lnSpc>
        <a:spcBef>
          <a:spcPts val="1000"/>
        </a:spcBef>
        <a:buFontTx/>
        <a:buNone/>
        <a:defRPr kumimoji="0" lang="en-US" sz="1400" b="0" i="0" u="none" strike="noStrike" kern="1200" cap="none" spc="0" normalizeH="0" baseline="0" dirty="0" smtClean="0">
          <a:ln>
            <a:noFill/>
          </a:ln>
          <a:solidFill>
            <a:schemeClr val="tx2"/>
          </a:solidFill>
          <a:effectLst/>
          <a:uLnTx/>
          <a:uFillTx/>
          <a:latin typeface="Verdana"/>
          <a:ea typeface="+mn-ea"/>
          <a:cs typeface="+mn-cs"/>
        </a:defRPr>
      </a:lvl2pPr>
      <a:lvl3pPr marL="270000" indent="-270000" algn="l" defTabSz="914400" rtl="0" eaLnBrk="1" latinLnBrk="0" hangingPunct="1">
        <a:lnSpc>
          <a:spcPct val="110000"/>
        </a:lnSpc>
        <a:spcBef>
          <a:spcPts val="1000"/>
        </a:spcBef>
        <a:buFont typeface="Wingdings 2" panose="05020102010507070707" pitchFamily="18" charset="2"/>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3pPr>
      <a:lvl4pPr marL="540000" indent="-270000" algn="l" defTabSz="914400" rtl="0" eaLnBrk="1" latinLnBrk="0" hangingPunct="1">
        <a:lnSpc>
          <a:spcPct val="110000"/>
        </a:lnSpc>
        <a:spcBef>
          <a:spcPts val="1000"/>
        </a:spcBef>
        <a:buFont typeface="Arial" panose="020B0604020202020204" pitchFamily="34" charset="0"/>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4pPr>
      <a:lvl5pPr marL="810000" indent="-270000" algn="l" defTabSz="914400" rtl="0" eaLnBrk="1" latinLnBrk="0" hangingPunct="1">
        <a:lnSpc>
          <a:spcPct val="110000"/>
        </a:lnSpc>
        <a:spcBef>
          <a:spcPts val="1000"/>
        </a:spcBef>
        <a:buFont typeface="Wingdings 2" panose="05020102010507070707" pitchFamily="18" charset="2"/>
        <a:buChar char=""/>
        <a:defRPr kumimoji="0" lang="en-GB" sz="1400" b="0" i="0" u="none" strike="noStrike" kern="1200" cap="none" spc="0" normalizeH="0" baseline="0" dirty="0" smtClean="0">
          <a:ln>
            <a:noFill/>
          </a:ln>
          <a:solidFill>
            <a:schemeClr val="tx2"/>
          </a:solidFill>
          <a:effectLst/>
          <a:uLnTx/>
          <a:uFillTx/>
          <a:latin typeface="Verdana"/>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2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hyperlink" Target="http://www.readingrockets.org/article/263#process" TargetMode="External"/><Relationship Id="rId2" Type="http://schemas.openxmlformats.org/officeDocument/2006/relationships/hyperlink" Target="http://www.readingrockets.org/article/263#content" TargetMode="External"/><Relationship Id="rId1" Type="http://schemas.openxmlformats.org/officeDocument/2006/relationships/slideLayout" Target="../slideLayouts/slideLayout18.xml"/><Relationship Id="rId5" Type="http://schemas.openxmlformats.org/officeDocument/2006/relationships/hyperlink" Target="http://www.readingrockets.org/article/263#learning" TargetMode="External"/><Relationship Id="rId4" Type="http://schemas.openxmlformats.org/officeDocument/2006/relationships/hyperlink" Target="http://www.readingrockets.org/article/263#products"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gif"/><Relationship Id="rId1" Type="http://schemas.openxmlformats.org/officeDocument/2006/relationships/slideLayout" Target="../slideLayouts/slideLayout18.xml"/><Relationship Id="rId4" Type="http://schemas.openxmlformats.org/officeDocument/2006/relationships/image" Target="../media/image37.jpg"/></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8.xml"/><Relationship Id="rId4" Type="http://schemas.openxmlformats.org/officeDocument/2006/relationships/image" Target="../media/image4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8.xml"/><Relationship Id="rId4" Type="http://schemas.openxmlformats.org/officeDocument/2006/relationships/image" Target="../media/image5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normAutofit fontScale="62500" lnSpcReduction="20000"/>
          </a:bodyPr>
          <a:lstStyle/>
          <a:p>
            <a:pPr lvl="0"/>
            <a:r>
              <a:rPr lang="tr-TR" dirty="0" err="1"/>
              <a:t>Supportıng</a:t>
            </a:r>
            <a:r>
              <a:rPr lang="tr-TR" dirty="0"/>
              <a:t> </a:t>
            </a:r>
            <a:r>
              <a:rPr lang="tr-TR" dirty="0" err="1"/>
              <a:t>chıldren’s</a:t>
            </a:r>
            <a:r>
              <a:rPr lang="tr-TR" dirty="0"/>
              <a:t> </a:t>
            </a:r>
            <a:r>
              <a:rPr lang="tr-TR" dirty="0" err="1"/>
              <a:t>needs</a:t>
            </a:r>
            <a:r>
              <a:rPr lang="tr-TR" dirty="0"/>
              <a:t> IN WRITING </a:t>
            </a:r>
            <a:r>
              <a:rPr lang="tr-TR" dirty="0" err="1"/>
              <a:t>through</a:t>
            </a:r>
            <a:r>
              <a:rPr lang="tr-TR" dirty="0"/>
              <a:t> </a:t>
            </a:r>
            <a:r>
              <a:rPr lang="tr-TR" dirty="0" err="1" smtClean="0"/>
              <a:t>differentiation</a:t>
            </a:r>
            <a:endParaRPr lang="en-GB" dirty="0"/>
          </a:p>
        </p:txBody>
      </p:sp>
      <p:sp>
        <p:nvSpPr>
          <p:cNvPr id="6" name="Text Placeholder 5"/>
          <p:cNvSpPr>
            <a:spLocks noGrp="1"/>
          </p:cNvSpPr>
          <p:nvPr>
            <p:ph type="body" sz="quarter" idx="11"/>
          </p:nvPr>
        </p:nvSpPr>
        <p:spPr/>
        <p:txBody>
          <a:bodyPr>
            <a:normAutofit lnSpcReduction="10000"/>
          </a:bodyPr>
          <a:lstStyle/>
          <a:p>
            <a:pPr lvl="0"/>
            <a:r>
              <a:rPr lang="en-US" dirty="0" smtClean="0"/>
              <a:t>S</a:t>
            </a:r>
            <a:r>
              <a:rPr lang="tr-TR" dirty="0" err="1" smtClean="0"/>
              <a:t>arah</a:t>
            </a:r>
            <a:r>
              <a:rPr lang="tr-TR" dirty="0" smtClean="0"/>
              <a:t> Oskay</a:t>
            </a:r>
            <a:endParaRPr lang="en-GB" dirty="0"/>
          </a:p>
        </p:txBody>
      </p:sp>
      <p:sp>
        <p:nvSpPr>
          <p:cNvPr id="7" name="Text Placeholder 6"/>
          <p:cNvSpPr>
            <a:spLocks noGrp="1"/>
          </p:cNvSpPr>
          <p:nvPr>
            <p:ph type="body" sz="quarter" idx="12"/>
          </p:nvPr>
        </p:nvSpPr>
        <p:spPr/>
        <p:txBody>
          <a:bodyPr>
            <a:normAutofit fontScale="92500" lnSpcReduction="20000"/>
          </a:bodyPr>
          <a:lstStyle/>
          <a:p>
            <a:pPr lvl="0" fontAlgn="base">
              <a:spcBef>
                <a:spcPct val="0"/>
              </a:spcBef>
              <a:spcAft>
                <a:spcPct val="0"/>
              </a:spcAft>
            </a:pPr>
            <a:r>
              <a:rPr lang="tr-TR" dirty="0" err="1" smtClean="0"/>
              <a:t>July</a:t>
            </a:r>
            <a:r>
              <a:rPr lang="tr-TR" dirty="0" smtClean="0"/>
              <a:t> 2016</a:t>
            </a:r>
            <a:endParaRPr lang="en-GB" dirty="0"/>
          </a:p>
        </p:txBody>
      </p:sp>
      <p:sp>
        <p:nvSpPr>
          <p:cNvPr id="8" name="Round Diagonal Corner Rectangle 7"/>
          <p:cNvSpPr/>
          <p:nvPr/>
        </p:nvSpPr>
        <p:spPr>
          <a:xfrm>
            <a:off x="10056586" y="237707"/>
            <a:ext cx="3253014" cy="1154523"/>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PLAIN COVER</a:t>
            </a:r>
          </a:p>
          <a:p>
            <a:pPr>
              <a:spcAft>
                <a:spcPts val="600"/>
              </a:spcAft>
            </a:pPr>
            <a:r>
              <a:rPr lang="en-GB" sz="1050" dirty="0" smtClean="0"/>
              <a:t>Use this cover where you do not want to use and image. Add the Macmillan Education logo and a single sub brand or lock up to the base logo strip as required</a:t>
            </a:r>
          </a:p>
        </p:txBody>
      </p:sp>
      <p:pic>
        <p:nvPicPr>
          <p:cNvPr id="9" name="Picture 8"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pic>
        <p:nvPicPr>
          <p:cNvPr id="10" name="Picture 8"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867147" y="6103285"/>
            <a:ext cx="2186491" cy="914431"/>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9236" y="2006237"/>
            <a:ext cx="6915578" cy="3792248"/>
          </a:xfrm>
          <a:prstGeom prst="rect">
            <a:avLst/>
          </a:prstGeom>
        </p:spPr>
      </p:pic>
    </p:spTree>
    <p:extLst>
      <p:ext uri="{BB962C8B-B14F-4D97-AF65-F5344CB8AC3E}">
        <p14:creationId xmlns:p14="http://schemas.microsoft.com/office/powerpoint/2010/main" val="1408530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do </a:t>
            </a:r>
            <a:r>
              <a:rPr lang="tr-TR" dirty="0" err="1" smtClean="0"/>
              <a:t>you</a:t>
            </a:r>
            <a:r>
              <a:rPr lang="tr-TR" dirty="0" smtClean="0"/>
              <a:t> </a:t>
            </a:r>
            <a:r>
              <a:rPr lang="tr-TR" dirty="0" err="1" smtClean="0"/>
              <a:t>think</a:t>
            </a:r>
            <a:r>
              <a:rPr lang="tr-TR" dirty="0" smtClean="0"/>
              <a:t>?</a:t>
            </a:r>
            <a:endParaRPr lang="tr-TR" dirty="0"/>
          </a:p>
        </p:txBody>
      </p:sp>
      <p:pic>
        <p:nvPicPr>
          <p:cNvPr id="4" name="İçerik Yer Tutucusu 3"/>
          <p:cNvPicPr>
            <a:picLocks noGrp="1" noChangeAspect="1"/>
          </p:cNvPicPr>
          <p:nvPr>
            <p:ph idx="1"/>
          </p:nvPr>
        </p:nvPicPr>
        <p:blipFill>
          <a:blip r:embed="rId2"/>
          <a:stretch>
            <a:fillRect/>
          </a:stretch>
        </p:blipFill>
        <p:spPr>
          <a:xfrm>
            <a:off x="1371600" y="1810915"/>
            <a:ext cx="6525491" cy="5282611"/>
          </a:xfrm>
          <a:prstGeom prst="rect">
            <a:avLst/>
          </a:prstGeom>
        </p:spPr>
      </p:pic>
    </p:spTree>
    <p:extLst>
      <p:ext uri="{BB962C8B-B14F-4D97-AF65-F5344CB8AC3E}">
        <p14:creationId xmlns:p14="http://schemas.microsoft.com/office/powerpoint/2010/main" val="2336749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can </a:t>
            </a:r>
            <a:r>
              <a:rPr lang="tr-TR" dirty="0" err="1" smtClean="0"/>
              <a:t>teachers</a:t>
            </a:r>
            <a:r>
              <a:rPr lang="tr-TR" dirty="0" smtClean="0"/>
              <a:t> </a:t>
            </a:r>
            <a:r>
              <a:rPr lang="tr-TR" dirty="0" err="1" smtClean="0">
                <a:solidFill>
                  <a:srgbClr val="FFC000"/>
                </a:solidFill>
              </a:rPr>
              <a:t>base</a:t>
            </a:r>
            <a:r>
              <a:rPr lang="tr-TR" dirty="0" smtClean="0"/>
              <a:t> </a:t>
            </a:r>
            <a:r>
              <a:rPr lang="tr-TR" dirty="0" err="1" smtClean="0"/>
              <a:t>differentiation</a:t>
            </a:r>
            <a:r>
              <a:rPr lang="tr-TR" dirty="0" smtClean="0"/>
              <a:t> on?</a:t>
            </a:r>
            <a:endParaRPr lang="tr-TR" dirty="0"/>
          </a:p>
        </p:txBody>
      </p:sp>
      <p:sp>
        <p:nvSpPr>
          <p:cNvPr id="3" name="İçerik Yer Tutucusu 2"/>
          <p:cNvSpPr>
            <a:spLocks noGrp="1"/>
          </p:cNvSpPr>
          <p:nvPr>
            <p:ph idx="1"/>
          </p:nvPr>
        </p:nvSpPr>
        <p:spPr>
          <a:xfrm>
            <a:off x="831705" y="1510145"/>
            <a:ext cx="7893762" cy="4268481"/>
          </a:xfrm>
        </p:spPr>
        <p:txBody>
          <a:bodyPr>
            <a:normAutofit/>
          </a:bodyPr>
          <a:lstStyle/>
          <a:p>
            <a:pPr marL="571500" indent="-571500">
              <a:buFont typeface="Courier New" panose="02070309020205020404" pitchFamily="49" charset="0"/>
              <a:buChar char="o"/>
            </a:pPr>
            <a:r>
              <a:rPr lang="tr-TR" sz="3600" i="1" dirty="0" err="1" smtClean="0"/>
              <a:t>Student</a:t>
            </a:r>
            <a:r>
              <a:rPr lang="tr-TR" sz="3600" i="1" dirty="0" smtClean="0"/>
              <a:t> </a:t>
            </a:r>
            <a:r>
              <a:rPr lang="tr-TR" sz="3600" i="1" dirty="0" err="1" smtClean="0"/>
              <a:t>readiness</a:t>
            </a:r>
            <a:r>
              <a:rPr lang="tr-TR" sz="3600" i="1" dirty="0" smtClean="0"/>
              <a:t> </a:t>
            </a:r>
          </a:p>
          <a:p>
            <a:pPr>
              <a:buFont typeface="Courier New" panose="02070309020205020404" pitchFamily="49" charset="0"/>
              <a:buChar char="o"/>
            </a:pPr>
            <a:r>
              <a:rPr lang="tr-TR" sz="3600" i="1" dirty="0"/>
              <a:t> </a:t>
            </a:r>
            <a:r>
              <a:rPr lang="tr-TR" sz="3600" i="1" dirty="0" err="1" smtClean="0"/>
              <a:t>Interest</a:t>
            </a:r>
            <a:endParaRPr lang="tr-TR" sz="3600" i="1" dirty="0" smtClean="0"/>
          </a:p>
          <a:p>
            <a:pPr>
              <a:buFont typeface="Courier New" panose="02070309020205020404" pitchFamily="49" charset="0"/>
              <a:buChar char="o"/>
            </a:pPr>
            <a:r>
              <a:rPr lang="tr-TR" sz="3600" i="1" dirty="0" smtClean="0"/>
              <a:t> Learning profile</a:t>
            </a:r>
          </a:p>
          <a:p>
            <a:pPr>
              <a:buFont typeface="Courier New" panose="02070309020205020404" pitchFamily="49" charset="0"/>
              <a:buChar char="o"/>
            </a:pPr>
            <a:r>
              <a:rPr lang="tr-TR" sz="3600" i="1" dirty="0" err="1" smtClean="0"/>
              <a:t>Affect</a:t>
            </a:r>
            <a:endParaRPr lang="tr-TR" sz="3600" i="1" dirty="0"/>
          </a:p>
        </p:txBody>
      </p:sp>
      <p:pic>
        <p:nvPicPr>
          <p:cNvPr id="5122" name="Picture 2" descr="http://4.bp.blogspot.com/-OJqbIEidYkg/U68scQ3ZTCI/AAAAAAAAABA/sznBaPt0Ojk/s1600/differentiated+pic+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3709" y="987884"/>
            <a:ext cx="4269726" cy="5870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1541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Readiness</a:t>
            </a:r>
            <a:endParaRPr lang="tr-TR" dirty="0"/>
          </a:p>
        </p:txBody>
      </p:sp>
      <p:sp>
        <p:nvSpPr>
          <p:cNvPr id="3" name="İçerik Yer Tutucusu 2"/>
          <p:cNvSpPr>
            <a:spLocks noGrp="1"/>
          </p:cNvSpPr>
          <p:nvPr>
            <p:ph idx="1"/>
          </p:nvPr>
        </p:nvSpPr>
        <p:spPr/>
        <p:txBody>
          <a:bodyPr/>
          <a:lstStyle/>
          <a:p>
            <a:pPr>
              <a:buFont typeface="Courier New" panose="02070309020205020404" pitchFamily="49" charset="0"/>
              <a:buChar char="o"/>
            </a:pPr>
            <a:r>
              <a:rPr lang="tr-TR" sz="2400" i="1" dirty="0">
                <a:solidFill>
                  <a:srgbClr val="7030A0"/>
                </a:solidFill>
              </a:rPr>
              <a:t>T</a:t>
            </a:r>
            <a:r>
              <a:rPr lang="en-US" sz="2400" i="1" dirty="0" err="1" smtClean="0">
                <a:solidFill>
                  <a:srgbClr val="7030A0"/>
                </a:solidFill>
              </a:rPr>
              <a:t>eachers</a:t>
            </a:r>
            <a:r>
              <a:rPr lang="en-US" sz="2400" i="1" dirty="0" smtClean="0">
                <a:solidFill>
                  <a:srgbClr val="7030A0"/>
                </a:solidFill>
              </a:rPr>
              <a:t> </a:t>
            </a:r>
            <a:r>
              <a:rPr lang="en-US" sz="2400" i="1" dirty="0">
                <a:solidFill>
                  <a:srgbClr val="7030A0"/>
                </a:solidFill>
              </a:rPr>
              <a:t>must </a:t>
            </a:r>
            <a:r>
              <a:rPr lang="tr-TR" sz="2400" i="1" dirty="0" err="1" smtClean="0">
                <a:solidFill>
                  <a:srgbClr val="7030A0"/>
                </a:solidFill>
              </a:rPr>
              <a:t>try</a:t>
            </a:r>
            <a:r>
              <a:rPr lang="tr-TR" sz="2400" i="1" dirty="0" smtClean="0">
                <a:solidFill>
                  <a:srgbClr val="7030A0"/>
                </a:solidFill>
              </a:rPr>
              <a:t> </a:t>
            </a:r>
            <a:r>
              <a:rPr lang="tr-TR" sz="2400" i="1" dirty="0" err="1" smtClean="0">
                <a:solidFill>
                  <a:srgbClr val="7030A0"/>
                </a:solidFill>
              </a:rPr>
              <a:t>to</a:t>
            </a:r>
            <a:r>
              <a:rPr lang="tr-TR" sz="2400" i="1" dirty="0" smtClean="0">
                <a:solidFill>
                  <a:srgbClr val="7030A0"/>
                </a:solidFill>
              </a:rPr>
              <a:t> </a:t>
            </a:r>
            <a:r>
              <a:rPr lang="en-US" sz="2400" i="1" dirty="0" smtClean="0">
                <a:solidFill>
                  <a:srgbClr val="7030A0"/>
                </a:solidFill>
              </a:rPr>
              <a:t>know </a:t>
            </a:r>
            <a:r>
              <a:rPr lang="en-US" sz="2400" i="1" dirty="0">
                <a:solidFill>
                  <a:srgbClr val="7030A0"/>
                </a:solidFill>
              </a:rPr>
              <a:t>about their students’ prior </a:t>
            </a:r>
            <a:r>
              <a:rPr lang="en-US" sz="2400" i="1" u="sng" dirty="0">
                <a:solidFill>
                  <a:srgbClr val="7030A0"/>
                </a:solidFill>
              </a:rPr>
              <a:t>knowledge and life experiences. </a:t>
            </a:r>
            <a:endParaRPr lang="tr-TR" sz="2400" i="1" u="sng" dirty="0" smtClean="0">
              <a:solidFill>
                <a:srgbClr val="7030A0"/>
              </a:solidFill>
            </a:endParaRPr>
          </a:p>
          <a:p>
            <a:pPr>
              <a:buFont typeface="Courier New" panose="02070309020205020404" pitchFamily="49" charset="0"/>
              <a:buChar char="o"/>
            </a:pPr>
            <a:r>
              <a:rPr lang="en-US" sz="2400" i="1" dirty="0" smtClean="0">
                <a:solidFill>
                  <a:srgbClr val="7030A0"/>
                </a:solidFill>
              </a:rPr>
              <a:t>This </a:t>
            </a:r>
            <a:r>
              <a:rPr lang="en-US" sz="2400" i="1" dirty="0">
                <a:solidFill>
                  <a:srgbClr val="7030A0"/>
                </a:solidFill>
              </a:rPr>
              <a:t>includes their students’ views on school particularly certain </a:t>
            </a:r>
            <a:r>
              <a:rPr lang="tr-TR" sz="2400" i="1" dirty="0" err="1" smtClean="0">
                <a:solidFill>
                  <a:srgbClr val="7030A0"/>
                </a:solidFill>
              </a:rPr>
              <a:t>activity</a:t>
            </a:r>
            <a:r>
              <a:rPr lang="en-US" sz="2400" i="1" dirty="0" smtClean="0">
                <a:solidFill>
                  <a:srgbClr val="7030A0"/>
                </a:solidFill>
              </a:rPr>
              <a:t> </a:t>
            </a:r>
            <a:r>
              <a:rPr lang="en-US" sz="2400" i="1" dirty="0">
                <a:solidFill>
                  <a:srgbClr val="7030A0"/>
                </a:solidFill>
              </a:rPr>
              <a:t>areas</a:t>
            </a:r>
            <a:r>
              <a:rPr lang="en-US" sz="2400" i="1" dirty="0" smtClean="0">
                <a:solidFill>
                  <a:srgbClr val="7030A0"/>
                </a:solidFill>
              </a:rPr>
              <a:t>.</a:t>
            </a:r>
            <a:endParaRPr lang="tr-TR" sz="2400" i="1" dirty="0" smtClean="0">
              <a:solidFill>
                <a:srgbClr val="7030A0"/>
              </a:solidFill>
            </a:endParaRPr>
          </a:p>
          <a:p>
            <a:pPr>
              <a:buFont typeface="Courier New" panose="02070309020205020404" pitchFamily="49" charset="0"/>
              <a:buChar char="o"/>
            </a:pPr>
            <a:endParaRPr lang="tr-TR" sz="2400" i="1" dirty="0" smtClean="0">
              <a:solidFill>
                <a:srgbClr val="7030A0"/>
              </a:solidFill>
            </a:endParaRPr>
          </a:p>
          <a:p>
            <a:pPr algn="ctr"/>
            <a:r>
              <a:rPr lang="tr-TR" sz="2400" i="1" dirty="0" smtClean="0">
                <a:solidFill>
                  <a:srgbClr val="FFC000"/>
                </a:solidFill>
              </a:rPr>
              <a:t>How can </a:t>
            </a:r>
            <a:r>
              <a:rPr lang="tr-TR" sz="2400" i="1" dirty="0" err="1" smtClean="0">
                <a:solidFill>
                  <a:srgbClr val="FFC000"/>
                </a:solidFill>
              </a:rPr>
              <a:t>we</a:t>
            </a:r>
            <a:r>
              <a:rPr lang="tr-TR" sz="2400" i="1" dirty="0" smtClean="0">
                <a:solidFill>
                  <a:srgbClr val="FFC000"/>
                </a:solidFill>
              </a:rPr>
              <a:t> </a:t>
            </a:r>
            <a:r>
              <a:rPr lang="tr-TR" sz="2400" i="1" dirty="0" err="1" smtClean="0">
                <a:solidFill>
                  <a:srgbClr val="FFC000"/>
                </a:solidFill>
              </a:rPr>
              <a:t>obtain</a:t>
            </a:r>
            <a:r>
              <a:rPr lang="tr-TR" sz="2400" i="1" dirty="0" smtClean="0">
                <a:solidFill>
                  <a:srgbClr val="FFC000"/>
                </a:solidFill>
              </a:rPr>
              <a:t> </a:t>
            </a:r>
            <a:r>
              <a:rPr lang="tr-TR" sz="2400" i="1" dirty="0" err="1" smtClean="0">
                <a:solidFill>
                  <a:srgbClr val="FFC000"/>
                </a:solidFill>
              </a:rPr>
              <a:t>this</a:t>
            </a:r>
            <a:r>
              <a:rPr lang="tr-TR" sz="2400" i="1" dirty="0" smtClean="0">
                <a:solidFill>
                  <a:srgbClr val="FFC000"/>
                </a:solidFill>
              </a:rPr>
              <a:t> </a:t>
            </a:r>
            <a:r>
              <a:rPr lang="tr-TR" sz="2400" i="1" dirty="0" err="1" smtClean="0">
                <a:solidFill>
                  <a:srgbClr val="FFC000"/>
                </a:solidFill>
              </a:rPr>
              <a:t>information</a:t>
            </a:r>
            <a:r>
              <a:rPr lang="tr-TR" sz="2400" i="1" dirty="0" smtClean="0">
                <a:solidFill>
                  <a:srgbClr val="FFC000"/>
                </a:solidFill>
              </a:rPr>
              <a:t>?</a:t>
            </a:r>
          </a:p>
        </p:txBody>
      </p:sp>
    </p:spTree>
    <p:extLst>
      <p:ext uri="{BB962C8B-B14F-4D97-AF65-F5344CB8AC3E}">
        <p14:creationId xmlns:p14="http://schemas.microsoft.com/office/powerpoint/2010/main" val="2449548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Examples</a:t>
            </a:r>
            <a:r>
              <a:rPr lang="tr-TR" dirty="0" smtClean="0"/>
              <a:t> of </a:t>
            </a:r>
            <a:r>
              <a:rPr lang="tr-TR" dirty="0" err="1" smtClean="0"/>
              <a:t>asking</a:t>
            </a:r>
            <a:r>
              <a:rPr lang="tr-TR" dirty="0" smtClean="0"/>
              <a:t> </a:t>
            </a:r>
            <a:r>
              <a:rPr lang="tr-TR" dirty="0" err="1" smtClean="0"/>
              <a:t>the</a:t>
            </a:r>
            <a:r>
              <a:rPr lang="tr-TR" dirty="0" smtClean="0"/>
              <a:t> </a:t>
            </a:r>
            <a:r>
              <a:rPr lang="tr-TR" dirty="0" err="1" smtClean="0"/>
              <a:t>children</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13</a:t>
            </a:fld>
            <a:endParaRPr lang="en-US" dirty="0"/>
          </a:p>
        </p:txBody>
      </p:sp>
      <p:pic>
        <p:nvPicPr>
          <p:cNvPr id="1026" name="Picture 2" descr="KWL chart for children-ის სურათის შედეგი"/>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1782" y="942109"/>
            <a:ext cx="4798651" cy="47305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media-cache-ak0.pinimg.com/236x/31/12/1e/31121ee337986f33e8d0c6db6aa993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7855" y="3837710"/>
            <a:ext cx="3418320" cy="22245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littlegiraffes.com/teaching-ideas/wp-content/uploads/2015/11/foodkwl3.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09" y="891478"/>
            <a:ext cx="3756891" cy="2819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014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Interest</a:t>
            </a:r>
            <a:endParaRPr lang="tr-TR" dirty="0"/>
          </a:p>
        </p:txBody>
      </p:sp>
      <p:sp>
        <p:nvSpPr>
          <p:cNvPr id="3" name="İçerik Yer Tutucusu 2"/>
          <p:cNvSpPr>
            <a:spLocks noGrp="1"/>
          </p:cNvSpPr>
          <p:nvPr>
            <p:ph idx="1"/>
          </p:nvPr>
        </p:nvSpPr>
        <p:spPr/>
        <p:txBody>
          <a:bodyPr/>
          <a:lstStyle/>
          <a:p>
            <a:pPr>
              <a:buFont typeface="Courier New" panose="02070309020205020404" pitchFamily="49" charset="0"/>
              <a:buChar char="o"/>
            </a:pPr>
            <a:r>
              <a:rPr lang="en-US" sz="2000" i="1" dirty="0">
                <a:solidFill>
                  <a:srgbClr val="7030A0"/>
                </a:solidFill>
              </a:rPr>
              <a:t>Teachers need to put effort into discovering what </a:t>
            </a:r>
            <a:r>
              <a:rPr lang="en-US" sz="2000" i="1" dirty="0" smtClean="0">
                <a:solidFill>
                  <a:srgbClr val="7030A0"/>
                </a:solidFill>
              </a:rPr>
              <a:t>the</a:t>
            </a:r>
            <a:r>
              <a:rPr lang="tr-TR" sz="2000" i="1" dirty="0" smtClean="0">
                <a:solidFill>
                  <a:srgbClr val="7030A0"/>
                </a:solidFill>
              </a:rPr>
              <a:t> </a:t>
            </a:r>
            <a:r>
              <a:rPr lang="tr-TR" sz="2000" i="1" dirty="0" err="1" smtClean="0">
                <a:solidFill>
                  <a:srgbClr val="7030A0"/>
                </a:solidFill>
              </a:rPr>
              <a:t>children</a:t>
            </a:r>
            <a:r>
              <a:rPr lang="en-US" sz="2000" i="1" dirty="0" smtClean="0">
                <a:solidFill>
                  <a:srgbClr val="7030A0"/>
                </a:solidFill>
              </a:rPr>
              <a:t> </a:t>
            </a:r>
            <a:r>
              <a:rPr lang="en-US" sz="2000" i="1" dirty="0">
                <a:solidFill>
                  <a:srgbClr val="7030A0"/>
                </a:solidFill>
              </a:rPr>
              <a:t>like to do and what their passions include. </a:t>
            </a:r>
            <a:endParaRPr lang="tr-TR" sz="2000" i="1" dirty="0" smtClean="0">
              <a:solidFill>
                <a:srgbClr val="7030A0"/>
              </a:solidFill>
            </a:endParaRPr>
          </a:p>
          <a:p>
            <a:pPr>
              <a:buFont typeface="Courier New" panose="02070309020205020404" pitchFamily="49" charset="0"/>
              <a:buChar char="o"/>
            </a:pPr>
            <a:r>
              <a:rPr lang="en-US" sz="2000" i="1" dirty="0" smtClean="0">
                <a:solidFill>
                  <a:srgbClr val="7030A0"/>
                </a:solidFill>
              </a:rPr>
              <a:t>This </a:t>
            </a:r>
            <a:r>
              <a:rPr lang="en-US" sz="2000" i="1" dirty="0">
                <a:solidFill>
                  <a:srgbClr val="7030A0"/>
                </a:solidFill>
              </a:rPr>
              <a:t>helps the </a:t>
            </a:r>
            <a:r>
              <a:rPr lang="en-US" sz="2000" i="1" dirty="0" smtClean="0">
                <a:solidFill>
                  <a:srgbClr val="7030A0"/>
                </a:solidFill>
              </a:rPr>
              <a:t>teacher</a:t>
            </a:r>
            <a:r>
              <a:rPr lang="tr-TR" sz="2000" i="1" dirty="0" smtClean="0">
                <a:solidFill>
                  <a:srgbClr val="7030A0"/>
                </a:solidFill>
              </a:rPr>
              <a:t>s</a:t>
            </a:r>
            <a:r>
              <a:rPr lang="en-US" sz="2000" i="1" dirty="0" smtClean="0">
                <a:solidFill>
                  <a:srgbClr val="7030A0"/>
                </a:solidFill>
              </a:rPr>
              <a:t> </a:t>
            </a:r>
            <a:r>
              <a:rPr lang="en-US" sz="2000" i="1" dirty="0">
                <a:solidFill>
                  <a:srgbClr val="7030A0"/>
                </a:solidFill>
              </a:rPr>
              <a:t>to connect </a:t>
            </a:r>
            <a:r>
              <a:rPr lang="en-US" sz="2000" i="1" u="sng" dirty="0">
                <a:solidFill>
                  <a:srgbClr val="7030A0"/>
                </a:solidFill>
              </a:rPr>
              <a:t>interests</a:t>
            </a:r>
            <a:r>
              <a:rPr lang="en-US" sz="2000" i="1" dirty="0">
                <a:solidFill>
                  <a:srgbClr val="7030A0"/>
                </a:solidFill>
              </a:rPr>
              <a:t> to the </a:t>
            </a:r>
            <a:r>
              <a:rPr lang="en-US" sz="2000" i="1" u="sng" dirty="0">
                <a:solidFill>
                  <a:srgbClr val="7030A0"/>
                </a:solidFill>
              </a:rPr>
              <a:t>content</a:t>
            </a:r>
            <a:r>
              <a:rPr lang="en-US" sz="2000" i="1" dirty="0">
                <a:solidFill>
                  <a:srgbClr val="7030A0"/>
                </a:solidFill>
              </a:rPr>
              <a:t> </a:t>
            </a:r>
            <a:r>
              <a:rPr lang="tr-TR" sz="2000" i="1" dirty="0">
                <a:solidFill>
                  <a:srgbClr val="7030A0"/>
                </a:solidFill>
              </a:rPr>
              <a:t>t</a:t>
            </a:r>
            <a:r>
              <a:rPr lang="en-US" sz="2000" i="1" dirty="0" smtClean="0">
                <a:solidFill>
                  <a:srgbClr val="7030A0"/>
                </a:solidFill>
              </a:rPr>
              <a:t>he</a:t>
            </a:r>
            <a:r>
              <a:rPr lang="tr-TR" sz="2000" i="1" dirty="0" smtClean="0">
                <a:solidFill>
                  <a:srgbClr val="7030A0"/>
                </a:solidFill>
              </a:rPr>
              <a:t>y</a:t>
            </a:r>
            <a:r>
              <a:rPr lang="en-US" sz="2000" i="1" dirty="0" smtClean="0">
                <a:solidFill>
                  <a:srgbClr val="7030A0"/>
                </a:solidFill>
              </a:rPr>
              <a:t> </a:t>
            </a:r>
            <a:r>
              <a:rPr lang="en-US" sz="2000" i="1" dirty="0">
                <a:solidFill>
                  <a:srgbClr val="7030A0"/>
                </a:solidFill>
              </a:rPr>
              <a:t>must teach and also aides the teacher in selecting small groups or projects</a:t>
            </a:r>
            <a:r>
              <a:rPr lang="en-US" sz="2000" i="1" dirty="0" smtClean="0">
                <a:solidFill>
                  <a:srgbClr val="7030A0"/>
                </a:solidFill>
              </a:rPr>
              <a:t>.</a:t>
            </a:r>
            <a:endParaRPr lang="tr-TR" sz="2000" i="1" dirty="0" smtClean="0">
              <a:solidFill>
                <a:srgbClr val="7030A0"/>
              </a:solidFill>
            </a:endParaRPr>
          </a:p>
          <a:p>
            <a:pPr>
              <a:buFont typeface="Courier New" panose="02070309020205020404" pitchFamily="49" charset="0"/>
              <a:buChar char="o"/>
            </a:pPr>
            <a:r>
              <a:rPr lang="en-US" sz="2000" i="1" dirty="0" smtClean="0">
                <a:solidFill>
                  <a:srgbClr val="7030A0"/>
                </a:solidFill>
              </a:rPr>
              <a:t> </a:t>
            </a:r>
            <a:r>
              <a:rPr lang="tr-TR" sz="2000" i="1" dirty="0" smtClean="0">
                <a:solidFill>
                  <a:srgbClr val="7030A0"/>
                </a:solidFill>
              </a:rPr>
              <a:t>«</a:t>
            </a:r>
            <a:r>
              <a:rPr lang="en-US" sz="2000" i="1" dirty="0" smtClean="0">
                <a:solidFill>
                  <a:srgbClr val="7030A0"/>
                </a:solidFill>
              </a:rPr>
              <a:t>When </a:t>
            </a:r>
            <a:r>
              <a:rPr lang="en-US" sz="2000" i="1" dirty="0">
                <a:solidFill>
                  <a:srgbClr val="7030A0"/>
                </a:solidFill>
              </a:rPr>
              <a:t>the </a:t>
            </a:r>
            <a:r>
              <a:rPr lang="tr-TR" sz="2000" i="1" dirty="0" err="1" smtClean="0">
                <a:solidFill>
                  <a:srgbClr val="7030A0"/>
                </a:solidFill>
              </a:rPr>
              <a:t>children</a:t>
            </a:r>
            <a:r>
              <a:rPr lang="en-US" sz="2000" i="1" dirty="0" smtClean="0">
                <a:solidFill>
                  <a:srgbClr val="7030A0"/>
                </a:solidFill>
              </a:rPr>
              <a:t> </a:t>
            </a:r>
            <a:r>
              <a:rPr lang="en-US" sz="2000" i="1" dirty="0">
                <a:solidFill>
                  <a:srgbClr val="7030A0"/>
                </a:solidFill>
              </a:rPr>
              <a:t>are interested they will enjoy what they are learning and this will heighten their </a:t>
            </a:r>
            <a:r>
              <a:rPr lang="en-US" sz="2000" i="1" dirty="0" smtClean="0">
                <a:solidFill>
                  <a:srgbClr val="7030A0"/>
                </a:solidFill>
              </a:rPr>
              <a:t>achievement</a:t>
            </a:r>
            <a:r>
              <a:rPr lang="tr-TR" sz="2000" i="1" dirty="0" smtClean="0">
                <a:solidFill>
                  <a:srgbClr val="7030A0"/>
                </a:solidFill>
              </a:rPr>
              <a:t>»</a:t>
            </a:r>
            <a:r>
              <a:rPr lang="en-US" sz="2000" i="1" dirty="0" smtClean="0">
                <a:solidFill>
                  <a:srgbClr val="7030A0"/>
                </a:solidFill>
              </a:rPr>
              <a:t> </a:t>
            </a:r>
            <a:r>
              <a:rPr lang="en-US" sz="2000" i="1" dirty="0">
                <a:solidFill>
                  <a:srgbClr val="7030A0"/>
                </a:solidFill>
              </a:rPr>
              <a:t>(Tomlinson, 2003</a:t>
            </a:r>
            <a:r>
              <a:rPr lang="en-US" sz="2000" i="1" dirty="0" smtClean="0">
                <a:solidFill>
                  <a:srgbClr val="7030A0"/>
                </a:solidFill>
              </a:rPr>
              <a:t>).</a:t>
            </a:r>
            <a:endParaRPr lang="tr-TR" sz="2000" i="1" dirty="0" smtClean="0">
              <a:solidFill>
                <a:srgbClr val="7030A0"/>
              </a:solidFill>
            </a:endParaRPr>
          </a:p>
          <a:p>
            <a:pPr algn="ctr"/>
            <a:r>
              <a:rPr lang="tr-TR" sz="2000" dirty="0" smtClean="0">
                <a:solidFill>
                  <a:srgbClr val="FFC000"/>
                </a:solidFill>
              </a:rPr>
              <a:t>How can </a:t>
            </a:r>
            <a:r>
              <a:rPr lang="tr-TR" sz="2000" dirty="0" err="1" smtClean="0">
                <a:solidFill>
                  <a:srgbClr val="FFC000"/>
                </a:solidFill>
              </a:rPr>
              <a:t>we</a:t>
            </a:r>
            <a:r>
              <a:rPr lang="tr-TR" sz="2000" dirty="0" smtClean="0">
                <a:solidFill>
                  <a:srgbClr val="FFC000"/>
                </a:solidFill>
              </a:rPr>
              <a:t> </a:t>
            </a:r>
            <a:r>
              <a:rPr lang="tr-TR" sz="2000" dirty="0" err="1" smtClean="0">
                <a:solidFill>
                  <a:srgbClr val="FFC000"/>
                </a:solidFill>
              </a:rPr>
              <a:t>discover</a:t>
            </a:r>
            <a:r>
              <a:rPr lang="tr-TR" sz="2000" dirty="0" smtClean="0">
                <a:solidFill>
                  <a:srgbClr val="FFC000"/>
                </a:solidFill>
              </a:rPr>
              <a:t> </a:t>
            </a:r>
            <a:r>
              <a:rPr lang="tr-TR" sz="2000" dirty="0" err="1" smtClean="0">
                <a:solidFill>
                  <a:srgbClr val="FFC000"/>
                </a:solidFill>
              </a:rPr>
              <a:t>this</a:t>
            </a:r>
            <a:r>
              <a:rPr lang="tr-TR" sz="2000" dirty="0" smtClean="0">
                <a:solidFill>
                  <a:srgbClr val="FFC000"/>
                </a:solidFill>
              </a:rPr>
              <a:t> </a:t>
            </a:r>
            <a:r>
              <a:rPr lang="tr-TR" sz="2000" dirty="0" err="1" smtClean="0">
                <a:solidFill>
                  <a:srgbClr val="FFC000"/>
                </a:solidFill>
              </a:rPr>
              <a:t>information</a:t>
            </a:r>
            <a:r>
              <a:rPr lang="tr-TR" sz="2000" dirty="0" smtClean="0">
                <a:solidFill>
                  <a:srgbClr val="FFC000"/>
                </a:solidFill>
              </a:rPr>
              <a:t>?</a:t>
            </a:r>
            <a:r>
              <a:rPr lang="en-US" sz="2000" dirty="0">
                <a:solidFill>
                  <a:srgbClr val="FFC000"/>
                </a:solidFill>
              </a:rPr>
              <a:t> </a:t>
            </a:r>
            <a:endParaRPr lang="tr-TR" sz="2000" dirty="0">
              <a:solidFill>
                <a:srgbClr val="FFC000"/>
              </a:solidFill>
            </a:endParaRPr>
          </a:p>
        </p:txBody>
      </p:sp>
    </p:spTree>
    <p:extLst>
      <p:ext uri="{BB962C8B-B14F-4D97-AF65-F5344CB8AC3E}">
        <p14:creationId xmlns:p14="http://schemas.microsoft.com/office/powerpoint/2010/main" val="1837084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15</a:t>
            </a:fld>
            <a:endParaRPr lang="en-US" dirty="0"/>
          </a:p>
        </p:txBody>
      </p:sp>
      <p:pic>
        <p:nvPicPr>
          <p:cNvPr id="7170" name="Picture 2" descr="enthusiastic%20teacher%20sleeping%20students(onepagebehaviorplansthat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211" y="1600200"/>
            <a:ext cx="6858000" cy="3829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762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73138" y="422428"/>
            <a:ext cx="7954962" cy="328421"/>
          </a:xfrm>
        </p:spPr>
        <p:txBody>
          <a:bodyPr/>
          <a:lstStyle/>
          <a:p>
            <a:r>
              <a:rPr lang="tr-TR" dirty="0" smtClean="0"/>
              <a:t>Ask </a:t>
            </a:r>
            <a:r>
              <a:rPr lang="tr-TR" dirty="0" err="1" smtClean="0"/>
              <a:t>them</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16</a:t>
            </a:fld>
            <a:endParaRPr lang="en-US" dirty="0"/>
          </a:p>
        </p:txBody>
      </p:sp>
      <p:pic>
        <p:nvPicPr>
          <p:cNvPr id="2050" name="Picture 2" descr="Free Writing Attitude Survey: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3138" y="1246909"/>
            <a:ext cx="4153044" cy="569436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un in First Grade: Parent Teacher Conference Time and Must Have FREEBIE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7964" y="1527535"/>
            <a:ext cx="3859933" cy="4745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423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17</a:t>
            </a:fld>
            <a:endParaRPr lang="en-US" dirty="0"/>
          </a:p>
        </p:txBody>
      </p:sp>
      <p:pic>
        <p:nvPicPr>
          <p:cNvPr id="3074" name="Picture 2" descr="Teacher's Pet – Ideas &amp; Inspiration for Early Years (EYFS), Key Stage 1 (KS1) and Key Stage 2 (KS2) | My Adjectives Cloud: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12194" y="1914164"/>
            <a:ext cx="5276850" cy="389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290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18</a:t>
            </a:fld>
            <a:endParaRPr lang="en-US" dirty="0"/>
          </a:p>
        </p:txBody>
      </p:sp>
      <p:pic>
        <p:nvPicPr>
          <p:cNvPr id="4098" name="Picture 2" descr="Get to know you games. But without candy - beads maybe. Then they can make pattern bracelets: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7127" y="1233056"/>
            <a:ext cx="6386945" cy="4918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036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Learning profile</a:t>
            </a:r>
            <a:endParaRPr lang="tr-TR" dirty="0"/>
          </a:p>
        </p:txBody>
      </p:sp>
      <p:sp>
        <p:nvSpPr>
          <p:cNvPr id="3" name="İçerik Yer Tutucusu 2"/>
          <p:cNvSpPr>
            <a:spLocks noGrp="1"/>
          </p:cNvSpPr>
          <p:nvPr>
            <p:ph idx="1"/>
          </p:nvPr>
        </p:nvSpPr>
        <p:spPr/>
        <p:txBody>
          <a:bodyPr/>
          <a:lstStyle/>
          <a:p>
            <a:r>
              <a:rPr lang="en-US" dirty="0"/>
              <a:t>This </a:t>
            </a:r>
            <a:r>
              <a:rPr lang="en-US" dirty="0" smtClean="0"/>
              <a:t>includes</a:t>
            </a:r>
            <a:r>
              <a:rPr lang="tr-TR" dirty="0" smtClean="0"/>
              <a:t>:</a:t>
            </a:r>
          </a:p>
          <a:p>
            <a:pPr>
              <a:buFont typeface="Courier New" panose="02070309020205020404" pitchFamily="49" charset="0"/>
              <a:buChar char="o"/>
            </a:pPr>
            <a:r>
              <a:rPr lang="en-US" sz="2800" dirty="0" smtClean="0">
                <a:solidFill>
                  <a:srgbClr val="7030A0"/>
                </a:solidFill>
              </a:rPr>
              <a:t> </a:t>
            </a:r>
            <a:r>
              <a:rPr lang="tr-TR" sz="2800" i="1" dirty="0" smtClean="0">
                <a:solidFill>
                  <a:srgbClr val="7030A0"/>
                </a:solidFill>
              </a:rPr>
              <a:t>T</a:t>
            </a:r>
            <a:r>
              <a:rPr lang="en-US" sz="2800" i="1" dirty="0" smtClean="0">
                <a:solidFill>
                  <a:srgbClr val="7030A0"/>
                </a:solidFill>
              </a:rPr>
              <a:t>heir </a:t>
            </a:r>
            <a:r>
              <a:rPr lang="en-US" sz="2800" i="1" dirty="0">
                <a:solidFill>
                  <a:srgbClr val="7030A0"/>
                </a:solidFill>
              </a:rPr>
              <a:t>style, </a:t>
            </a:r>
            <a:endParaRPr lang="tr-TR" sz="2800" i="1" dirty="0" smtClean="0">
              <a:solidFill>
                <a:srgbClr val="7030A0"/>
              </a:solidFill>
            </a:endParaRPr>
          </a:p>
          <a:p>
            <a:pPr>
              <a:buFont typeface="Courier New" panose="02070309020205020404" pitchFamily="49" charset="0"/>
              <a:buChar char="o"/>
            </a:pPr>
            <a:r>
              <a:rPr lang="tr-TR" sz="2800" i="1" dirty="0" smtClean="0">
                <a:solidFill>
                  <a:srgbClr val="7030A0"/>
                </a:solidFill>
              </a:rPr>
              <a:t> </a:t>
            </a:r>
            <a:r>
              <a:rPr lang="tr-TR" sz="2800" i="1" dirty="0">
                <a:solidFill>
                  <a:srgbClr val="7030A0"/>
                </a:solidFill>
              </a:rPr>
              <a:t>C</a:t>
            </a:r>
            <a:r>
              <a:rPr lang="en-US" sz="2800" i="1" dirty="0" err="1" smtClean="0">
                <a:solidFill>
                  <a:srgbClr val="7030A0"/>
                </a:solidFill>
              </a:rPr>
              <a:t>ulture</a:t>
            </a:r>
            <a:r>
              <a:rPr lang="en-US" sz="2800" i="1" dirty="0">
                <a:solidFill>
                  <a:srgbClr val="7030A0"/>
                </a:solidFill>
              </a:rPr>
              <a:t>, </a:t>
            </a:r>
            <a:endParaRPr lang="tr-TR" sz="2800" i="1" dirty="0" smtClean="0">
              <a:solidFill>
                <a:srgbClr val="7030A0"/>
              </a:solidFill>
            </a:endParaRPr>
          </a:p>
          <a:p>
            <a:pPr>
              <a:buFont typeface="Courier New" panose="02070309020205020404" pitchFamily="49" charset="0"/>
              <a:buChar char="o"/>
            </a:pPr>
            <a:r>
              <a:rPr lang="tr-TR" sz="2800" i="1" dirty="0" smtClean="0">
                <a:solidFill>
                  <a:srgbClr val="7030A0"/>
                </a:solidFill>
              </a:rPr>
              <a:t> G</a:t>
            </a:r>
            <a:r>
              <a:rPr lang="en-US" sz="2800" i="1" dirty="0" smtClean="0">
                <a:solidFill>
                  <a:srgbClr val="7030A0"/>
                </a:solidFill>
              </a:rPr>
              <a:t>ender </a:t>
            </a:r>
            <a:endParaRPr lang="tr-TR" sz="2800" i="1" dirty="0" smtClean="0">
              <a:solidFill>
                <a:srgbClr val="7030A0"/>
              </a:solidFill>
            </a:endParaRPr>
          </a:p>
          <a:p>
            <a:pPr>
              <a:buFont typeface="Courier New" panose="02070309020205020404" pitchFamily="49" charset="0"/>
              <a:buChar char="o"/>
            </a:pPr>
            <a:r>
              <a:rPr lang="tr-TR" sz="2800" i="1" dirty="0" smtClean="0">
                <a:solidFill>
                  <a:srgbClr val="7030A0"/>
                </a:solidFill>
              </a:rPr>
              <a:t> </a:t>
            </a:r>
            <a:r>
              <a:rPr lang="tr-TR" sz="2800" i="1" dirty="0">
                <a:solidFill>
                  <a:srgbClr val="7030A0"/>
                </a:solidFill>
              </a:rPr>
              <a:t>I</a:t>
            </a:r>
            <a:r>
              <a:rPr lang="en-US" sz="2800" i="1" dirty="0" err="1" smtClean="0">
                <a:solidFill>
                  <a:srgbClr val="7030A0"/>
                </a:solidFill>
              </a:rPr>
              <a:t>ntelligence</a:t>
            </a:r>
            <a:r>
              <a:rPr lang="en-US" sz="2800" i="1" dirty="0" smtClean="0">
                <a:solidFill>
                  <a:srgbClr val="7030A0"/>
                </a:solidFill>
              </a:rPr>
              <a:t> </a:t>
            </a:r>
            <a:r>
              <a:rPr lang="en-US" sz="2800" i="1" dirty="0">
                <a:solidFill>
                  <a:srgbClr val="7030A0"/>
                </a:solidFill>
              </a:rPr>
              <a:t>preference</a:t>
            </a:r>
            <a:r>
              <a:rPr lang="en-US" sz="2800" i="1" dirty="0" smtClean="0">
                <a:solidFill>
                  <a:srgbClr val="7030A0"/>
                </a:solidFill>
              </a:rPr>
              <a:t>.</a:t>
            </a:r>
            <a:endParaRPr lang="tr-TR" sz="2800" i="1" dirty="0">
              <a:solidFill>
                <a:srgbClr val="7030A0"/>
              </a:solidFill>
            </a:endParaRPr>
          </a:p>
        </p:txBody>
      </p:sp>
    </p:spTree>
    <p:extLst>
      <p:ext uri="{BB962C8B-B14F-4D97-AF65-F5344CB8AC3E}">
        <p14:creationId xmlns:p14="http://schemas.microsoft.com/office/powerpoint/2010/main" val="3278755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sz="4000" dirty="0" err="1"/>
              <a:t>D</a:t>
            </a:r>
            <a:r>
              <a:rPr lang="tr-TR" sz="4000" dirty="0" err="1" smtClean="0"/>
              <a:t>ifferentiation</a:t>
            </a:r>
            <a:r>
              <a:rPr lang="tr-TR" sz="4000" dirty="0" smtClean="0"/>
              <a:t>?</a:t>
            </a:r>
            <a:endParaRPr lang="tr-TR" sz="4000"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6861" y="2422892"/>
            <a:ext cx="4635697" cy="3084845"/>
          </a:xfrm>
        </p:spPr>
      </p:pic>
      <p:pic>
        <p:nvPicPr>
          <p:cNvPr id="5" name="Picture 8" descr="Divisional_logo-01.png"/>
          <p:cNvPicPr>
            <a:picLocks noChangeAspect="1"/>
          </p:cNvPicPr>
          <p:nvPr/>
        </p:nvPicPr>
        <p:blipFill rotWithShape="1">
          <a:blip r:embed="rId3" cstate="print">
            <a:extLst>
              <a:ext uri="{28A0092B-C50C-407E-A947-70E740481C1C}">
                <a14:useLocalDpi xmlns:a14="http://schemas.microsoft.com/office/drawing/2010/main" val="0"/>
              </a:ext>
            </a:extLst>
          </a:blip>
          <a:srcRect r="7798"/>
          <a:stretch/>
        </p:blipFill>
        <p:spPr>
          <a:xfrm>
            <a:off x="7382238" y="5632235"/>
            <a:ext cx="2186491" cy="914431"/>
          </a:xfrm>
          <a:prstGeom prst="rect">
            <a:avLst/>
          </a:prstGeom>
        </p:spPr>
      </p:pic>
    </p:spTree>
    <p:extLst>
      <p:ext uri="{BB962C8B-B14F-4D97-AF65-F5344CB8AC3E}">
        <p14:creationId xmlns:p14="http://schemas.microsoft.com/office/powerpoint/2010/main" val="2737869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20</a:t>
            </a:fld>
            <a:endParaRPr lang="en-US" dirty="0"/>
          </a:p>
        </p:txBody>
      </p:sp>
      <p:pic>
        <p:nvPicPr>
          <p:cNvPr id="18434" name="Picture 2" descr="https://s-media-cache-ak0.pinimg.com/236x/9b/72/31/9b72319ea0c9a49d3bcf7ecdf07a52f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2131" y="1205345"/>
            <a:ext cx="8115396" cy="5248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3326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2800" dirty="0" err="1"/>
              <a:t>A</a:t>
            </a:r>
            <a:r>
              <a:rPr lang="tr-TR" sz="2800" dirty="0" err="1" smtClean="0"/>
              <a:t>ffect</a:t>
            </a:r>
            <a:endParaRPr lang="tr-TR" sz="2800" dirty="0"/>
          </a:p>
        </p:txBody>
      </p:sp>
      <p:sp>
        <p:nvSpPr>
          <p:cNvPr id="3" name="İçerik Yer Tutucusu 2"/>
          <p:cNvSpPr>
            <a:spLocks noGrp="1"/>
          </p:cNvSpPr>
          <p:nvPr>
            <p:ph idx="1"/>
          </p:nvPr>
        </p:nvSpPr>
        <p:spPr/>
        <p:txBody>
          <a:bodyPr>
            <a:normAutofit/>
          </a:bodyPr>
          <a:lstStyle/>
          <a:p>
            <a:pPr>
              <a:buFont typeface="Courier New" panose="02070309020205020404" pitchFamily="49" charset="0"/>
              <a:buChar char="o"/>
            </a:pPr>
            <a:r>
              <a:rPr lang="en-US" sz="2400" i="1" dirty="0">
                <a:solidFill>
                  <a:srgbClr val="7030A0"/>
                </a:solidFill>
              </a:rPr>
              <a:t>Affect is how students </a:t>
            </a:r>
            <a:r>
              <a:rPr lang="en-US" sz="2400" i="1" dirty="0">
                <a:solidFill>
                  <a:srgbClr val="FF0000"/>
                </a:solidFill>
              </a:rPr>
              <a:t>feel about themselves </a:t>
            </a:r>
            <a:r>
              <a:rPr lang="en-US" sz="2400" i="1" dirty="0">
                <a:solidFill>
                  <a:srgbClr val="7030A0"/>
                </a:solidFill>
              </a:rPr>
              <a:t>in school. </a:t>
            </a:r>
            <a:endParaRPr lang="tr-TR" sz="2400" i="1" dirty="0" smtClean="0">
              <a:solidFill>
                <a:srgbClr val="7030A0"/>
              </a:solidFill>
            </a:endParaRPr>
          </a:p>
          <a:p>
            <a:pPr>
              <a:buFont typeface="Courier New" panose="02070309020205020404" pitchFamily="49" charset="0"/>
              <a:buChar char="o"/>
            </a:pPr>
            <a:r>
              <a:rPr lang="en-US" sz="2400" i="1" dirty="0" smtClean="0">
                <a:solidFill>
                  <a:srgbClr val="7030A0"/>
                </a:solidFill>
              </a:rPr>
              <a:t>This </a:t>
            </a:r>
            <a:r>
              <a:rPr lang="en-US" sz="2400" i="1" dirty="0">
                <a:solidFill>
                  <a:srgbClr val="7030A0"/>
                </a:solidFill>
              </a:rPr>
              <a:t>encompasses the students’ positive or negative feelings about their </a:t>
            </a:r>
            <a:r>
              <a:rPr lang="tr-TR" sz="2400" i="1" dirty="0" err="1" smtClean="0">
                <a:solidFill>
                  <a:srgbClr val="7030A0"/>
                </a:solidFill>
              </a:rPr>
              <a:t>written</a:t>
            </a:r>
            <a:r>
              <a:rPr lang="tr-TR" sz="2400" i="1" dirty="0" smtClean="0">
                <a:solidFill>
                  <a:srgbClr val="7030A0"/>
                </a:solidFill>
              </a:rPr>
              <a:t> </a:t>
            </a:r>
            <a:r>
              <a:rPr lang="en-US" sz="2400" i="1" dirty="0" smtClean="0">
                <a:solidFill>
                  <a:srgbClr val="FF0000"/>
                </a:solidFill>
              </a:rPr>
              <a:t>work</a:t>
            </a:r>
            <a:r>
              <a:rPr lang="en-US" sz="2400" i="1" dirty="0">
                <a:solidFill>
                  <a:srgbClr val="FF0000"/>
                </a:solidFill>
              </a:rPr>
              <a:t>, their classroom and what they can add to the classroom dynamic. </a:t>
            </a:r>
            <a:endParaRPr lang="tr-TR" sz="2400" i="1" dirty="0" smtClean="0">
              <a:solidFill>
                <a:srgbClr val="FF0000"/>
              </a:solidFill>
            </a:endParaRPr>
          </a:p>
          <a:p>
            <a:pPr algn="ctr"/>
            <a:r>
              <a:rPr lang="en-US" sz="2400" i="1" dirty="0" smtClean="0">
                <a:solidFill>
                  <a:srgbClr val="FFC000"/>
                </a:solidFill>
              </a:rPr>
              <a:t>Tomlinson </a:t>
            </a:r>
            <a:r>
              <a:rPr lang="en-US" sz="2400" i="1" dirty="0">
                <a:solidFill>
                  <a:srgbClr val="FFC000"/>
                </a:solidFill>
              </a:rPr>
              <a:t>believes that teachers need to strive to understand their students’ </a:t>
            </a:r>
            <a:r>
              <a:rPr lang="en-US" sz="2400" u="sng" dirty="0"/>
              <a:t>emotions</a:t>
            </a:r>
            <a:r>
              <a:rPr lang="en-US" sz="2400" i="1" dirty="0"/>
              <a:t> </a:t>
            </a:r>
            <a:r>
              <a:rPr lang="en-US" sz="2400" i="1" dirty="0">
                <a:solidFill>
                  <a:srgbClr val="FFC000"/>
                </a:solidFill>
              </a:rPr>
              <a:t>as well as their understanding for students to reach their highest potential (2003).</a:t>
            </a:r>
            <a:endParaRPr lang="tr-TR" sz="2400" i="1" dirty="0">
              <a:solidFill>
                <a:srgbClr val="FFC000"/>
              </a:solidFill>
            </a:endParaRPr>
          </a:p>
        </p:txBody>
      </p:sp>
    </p:spTree>
    <p:extLst>
      <p:ext uri="{BB962C8B-B14F-4D97-AF65-F5344CB8AC3E}">
        <p14:creationId xmlns:p14="http://schemas.microsoft.com/office/powerpoint/2010/main" val="2378289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22</a:t>
            </a:fld>
            <a:endParaRPr lang="en-US" dirty="0"/>
          </a:p>
        </p:txBody>
      </p:sp>
      <p:pic>
        <p:nvPicPr>
          <p:cNvPr id="4098" name="Picture 2" descr="http://4.bp.blogspot.com/-3oYDyLO23wI/UoWb8IJ7r7I/AAAAAAAABH4/vGBZDcP5d7A/s1600/blog1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55678" y="1108363"/>
            <a:ext cx="7678722" cy="5749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1086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Correct</a:t>
            </a:r>
            <a:r>
              <a:rPr lang="tr-TR" dirty="0" smtClean="0"/>
              <a:t> </a:t>
            </a:r>
            <a:r>
              <a:rPr lang="tr-TR" dirty="0" err="1" smtClean="0"/>
              <a:t>or</a:t>
            </a:r>
            <a:r>
              <a:rPr lang="tr-TR" dirty="0" smtClean="0"/>
              <a:t> not?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23</a:t>
            </a:fld>
            <a:endParaRPr lang="en-US" dirty="0"/>
          </a:p>
        </p:txBody>
      </p:sp>
      <p:pic>
        <p:nvPicPr>
          <p:cNvPr id="1026" name="Picture 2" descr="activities for improving affect in error correction in the primary ESL classroom-ის სურათის შედეგი"/>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77636" y="1717964"/>
            <a:ext cx="7051964" cy="4225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6348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We</a:t>
            </a:r>
            <a:r>
              <a:rPr lang="tr-TR" dirty="0" smtClean="0"/>
              <a:t> can </a:t>
            </a:r>
            <a:r>
              <a:rPr lang="tr-TR" dirty="0" err="1" smtClean="0"/>
              <a:t>change</a:t>
            </a:r>
            <a:r>
              <a:rPr lang="tr-TR" dirty="0" smtClean="0"/>
              <a:t> </a:t>
            </a:r>
            <a:r>
              <a:rPr lang="tr-TR" dirty="0" err="1" smtClean="0"/>
              <a:t>the</a:t>
            </a:r>
            <a:r>
              <a:rPr lang="tr-TR" dirty="0" smtClean="0"/>
              <a:t> </a:t>
            </a:r>
            <a:r>
              <a:rPr lang="tr-TR" dirty="0" err="1" smtClean="0"/>
              <a:t>student’s</a:t>
            </a:r>
            <a:r>
              <a:rPr lang="tr-TR" dirty="0" smtClean="0"/>
              <a:t> </a:t>
            </a:r>
            <a:r>
              <a:rPr lang="tr-TR" dirty="0" err="1" smtClean="0"/>
              <a:t>point</a:t>
            </a:r>
            <a:r>
              <a:rPr lang="tr-TR" dirty="0" smtClean="0"/>
              <a:t> of </a:t>
            </a:r>
            <a:r>
              <a:rPr lang="tr-TR" dirty="0" err="1" smtClean="0"/>
              <a:t>view</a:t>
            </a:r>
            <a:endParaRPr lang="tr-TR" dirty="0"/>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24</a:t>
            </a:fld>
            <a:endParaRPr lang="en-US" dirty="0"/>
          </a:p>
        </p:txBody>
      </p:sp>
      <p:pic>
        <p:nvPicPr>
          <p:cNvPr id="3074" name="Picture 2" descr="http://www.edutopia.org/sites/default/files/styles/responsive_1240px/public/content/3b/maats-mistakes-fixit.gif?itok=09YgnOSv&amp;timestamp=139738247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128" y="1953491"/>
            <a:ext cx="6220690" cy="4031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151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25</a:t>
            </a:fld>
            <a:endParaRPr lang="en-US" dirty="0"/>
          </a:p>
        </p:txBody>
      </p:sp>
      <p:pic>
        <p:nvPicPr>
          <p:cNvPr id="2050" name="Picture 2" descr="https://ketanhein.files.wordpress.com/2015/02/don27t-be-afraid-to-make-mistakes-be-afraid-of-not-learning-from-them-status.png?w=500&amp;h=39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55676" y="1482436"/>
            <a:ext cx="7789559" cy="5137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5814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73138" y="1600200"/>
            <a:ext cx="7954962" cy="4551363"/>
          </a:xfrm>
        </p:spPr>
        <p:txBody>
          <a:bodyPr>
            <a:normAutofit lnSpcReduction="10000"/>
          </a:bodyPr>
          <a:lstStyle/>
          <a:p>
            <a:pPr lvl="0"/>
            <a:r>
              <a:rPr lang="tr-TR" sz="2400" u="sng" dirty="0" smtClean="0">
                <a:hlinkClick r:id="rId2"/>
              </a:rPr>
              <a:t>Content</a:t>
            </a:r>
            <a:r>
              <a:rPr lang="tr-TR" sz="2400" dirty="0" smtClean="0"/>
              <a:t> </a:t>
            </a:r>
            <a:r>
              <a:rPr lang="tr-TR" sz="2400" dirty="0"/>
              <a:t>– </a:t>
            </a:r>
            <a:r>
              <a:rPr lang="tr-TR" sz="2400" dirty="0" err="1"/>
              <a:t>what</a:t>
            </a:r>
            <a:r>
              <a:rPr lang="tr-TR" sz="2400" dirty="0"/>
              <a:t> </a:t>
            </a:r>
            <a:r>
              <a:rPr lang="tr-TR" sz="2400" dirty="0" err="1"/>
              <a:t>the</a:t>
            </a:r>
            <a:r>
              <a:rPr lang="tr-TR" sz="2400" dirty="0"/>
              <a:t> </a:t>
            </a:r>
            <a:r>
              <a:rPr lang="tr-TR" sz="2400" dirty="0" err="1"/>
              <a:t>student</a:t>
            </a:r>
            <a:r>
              <a:rPr lang="tr-TR" sz="2400" dirty="0"/>
              <a:t> </a:t>
            </a:r>
            <a:r>
              <a:rPr lang="tr-TR" sz="2400" u="sng" dirty="0" err="1"/>
              <a:t>needs</a:t>
            </a:r>
            <a:r>
              <a:rPr lang="tr-TR" sz="2400" u="sng" dirty="0"/>
              <a:t> </a:t>
            </a:r>
            <a:r>
              <a:rPr lang="tr-TR" sz="2400" u="sng" dirty="0" err="1"/>
              <a:t>to</a:t>
            </a:r>
            <a:r>
              <a:rPr lang="tr-TR" sz="2400" u="sng" dirty="0"/>
              <a:t> </a:t>
            </a:r>
            <a:r>
              <a:rPr lang="tr-TR" sz="2400" u="sng" dirty="0" err="1"/>
              <a:t>learn</a:t>
            </a:r>
            <a:r>
              <a:rPr lang="tr-TR" sz="2400" dirty="0"/>
              <a:t> </a:t>
            </a:r>
            <a:r>
              <a:rPr lang="tr-TR" sz="2400" dirty="0" err="1"/>
              <a:t>or</a:t>
            </a:r>
            <a:r>
              <a:rPr lang="tr-TR" sz="2400" dirty="0"/>
              <a:t> how </a:t>
            </a:r>
            <a:r>
              <a:rPr lang="tr-TR" sz="2400" dirty="0" err="1"/>
              <a:t>the</a:t>
            </a:r>
            <a:r>
              <a:rPr lang="tr-TR" sz="2400" dirty="0"/>
              <a:t> </a:t>
            </a:r>
            <a:r>
              <a:rPr lang="tr-TR" sz="2400" dirty="0" err="1"/>
              <a:t>student</a:t>
            </a:r>
            <a:r>
              <a:rPr lang="tr-TR" sz="2400" dirty="0"/>
              <a:t> </a:t>
            </a:r>
            <a:r>
              <a:rPr lang="tr-TR" sz="2400" dirty="0" err="1"/>
              <a:t>will</a:t>
            </a:r>
            <a:r>
              <a:rPr lang="tr-TR" sz="2400" dirty="0"/>
              <a:t> </a:t>
            </a:r>
            <a:r>
              <a:rPr lang="tr-TR" sz="2400" dirty="0" err="1"/>
              <a:t>get</a:t>
            </a:r>
            <a:r>
              <a:rPr lang="tr-TR" sz="2400" dirty="0"/>
              <a:t> </a:t>
            </a:r>
            <a:r>
              <a:rPr lang="tr-TR" sz="2400" dirty="0" err="1"/>
              <a:t>access</a:t>
            </a:r>
            <a:r>
              <a:rPr lang="tr-TR" sz="2400" dirty="0"/>
              <a:t> </a:t>
            </a:r>
            <a:r>
              <a:rPr lang="tr-TR" sz="2400" dirty="0" err="1"/>
              <a:t>to</a:t>
            </a:r>
            <a:r>
              <a:rPr lang="tr-TR" sz="2400" dirty="0"/>
              <a:t> </a:t>
            </a:r>
            <a:r>
              <a:rPr lang="tr-TR" sz="2400" dirty="0" err="1"/>
              <a:t>the</a:t>
            </a:r>
            <a:r>
              <a:rPr lang="tr-TR" sz="2400" dirty="0"/>
              <a:t> </a:t>
            </a:r>
            <a:r>
              <a:rPr lang="tr-TR" sz="2400" dirty="0" err="1"/>
              <a:t>information</a:t>
            </a:r>
            <a:r>
              <a:rPr lang="tr-TR" sz="2400" dirty="0"/>
              <a:t>; </a:t>
            </a:r>
          </a:p>
          <a:p>
            <a:pPr lvl="0"/>
            <a:r>
              <a:rPr lang="tr-TR" sz="2400" u="sng" dirty="0" err="1">
                <a:hlinkClick r:id="rId3"/>
              </a:rPr>
              <a:t>Process</a:t>
            </a:r>
            <a:r>
              <a:rPr lang="tr-TR" sz="2400" dirty="0"/>
              <a:t> </a:t>
            </a:r>
            <a:r>
              <a:rPr lang="tr-TR" sz="2400" dirty="0" smtClean="0"/>
              <a:t>–</a:t>
            </a:r>
            <a:r>
              <a:rPr lang="tr-TR" sz="2400" i="1" dirty="0" smtClean="0"/>
              <a:t> </a:t>
            </a:r>
            <a:r>
              <a:rPr lang="tr-TR" sz="2400" i="1" u="sng" dirty="0" err="1" smtClean="0"/>
              <a:t>activities</a:t>
            </a:r>
            <a:r>
              <a:rPr lang="tr-TR" sz="2400" i="1" dirty="0" smtClean="0"/>
              <a:t> </a:t>
            </a:r>
            <a:r>
              <a:rPr lang="tr-TR" sz="2400" dirty="0" smtClean="0"/>
              <a:t>in </a:t>
            </a:r>
            <a:r>
              <a:rPr lang="tr-TR" sz="2400" dirty="0" err="1"/>
              <a:t>which</a:t>
            </a:r>
            <a:r>
              <a:rPr lang="tr-TR" sz="2400" dirty="0"/>
              <a:t> </a:t>
            </a:r>
            <a:r>
              <a:rPr lang="tr-TR" sz="2400" dirty="0" err="1"/>
              <a:t>the</a:t>
            </a:r>
            <a:r>
              <a:rPr lang="tr-TR" sz="2400" dirty="0"/>
              <a:t> </a:t>
            </a:r>
            <a:r>
              <a:rPr lang="tr-TR" sz="2400" dirty="0" err="1"/>
              <a:t>student</a:t>
            </a:r>
            <a:r>
              <a:rPr lang="tr-TR" sz="2400" dirty="0"/>
              <a:t> </a:t>
            </a:r>
            <a:r>
              <a:rPr lang="tr-TR" sz="2400" dirty="0" err="1"/>
              <a:t>engages</a:t>
            </a:r>
            <a:r>
              <a:rPr lang="tr-TR" sz="2400" dirty="0"/>
              <a:t> in </a:t>
            </a:r>
            <a:r>
              <a:rPr lang="tr-TR" sz="2400" dirty="0" err="1"/>
              <a:t>order</a:t>
            </a:r>
            <a:r>
              <a:rPr lang="tr-TR" sz="2400" dirty="0"/>
              <a:t> </a:t>
            </a:r>
            <a:r>
              <a:rPr lang="tr-TR" sz="2400" dirty="0" err="1"/>
              <a:t>to</a:t>
            </a:r>
            <a:r>
              <a:rPr lang="tr-TR" sz="2400" dirty="0"/>
              <a:t> </a:t>
            </a:r>
            <a:r>
              <a:rPr lang="tr-TR" sz="2400" dirty="0" err="1"/>
              <a:t>make</a:t>
            </a:r>
            <a:r>
              <a:rPr lang="tr-TR" sz="2400" dirty="0"/>
              <a:t> sense of </a:t>
            </a:r>
            <a:r>
              <a:rPr lang="tr-TR" sz="2400" dirty="0" err="1"/>
              <a:t>or</a:t>
            </a:r>
            <a:r>
              <a:rPr lang="tr-TR" sz="2400" dirty="0"/>
              <a:t> </a:t>
            </a:r>
            <a:r>
              <a:rPr lang="tr-TR" sz="2400" dirty="0" err="1"/>
              <a:t>master</a:t>
            </a:r>
            <a:r>
              <a:rPr lang="tr-TR" sz="2400" dirty="0"/>
              <a:t> </a:t>
            </a:r>
            <a:r>
              <a:rPr lang="tr-TR" sz="2400" dirty="0" err="1"/>
              <a:t>the</a:t>
            </a:r>
            <a:r>
              <a:rPr lang="tr-TR" sz="2400" dirty="0"/>
              <a:t> </a:t>
            </a:r>
            <a:r>
              <a:rPr lang="tr-TR" sz="2400" dirty="0" err="1"/>
              <a:t>content</a:t>
            </a:r>
            <a:r>
              <a:rPr lang="tr-TR" sz="2400" dirty="0"/>
              <a:t>; </a:t>
            </a:r>
          </a:p>
          <a:p>
            <a:pPr lvl="0"/>
            <a:r>
              <a:rPr lang="tr-TR" sz="2400" u="sng" dirty="0" err="1">
                <a:hlinkClick r:id="rId4"/>
              </a:rPr>
              <a:t>Products</a:t>
            </a:r>
            <a:r>
              <a:rPr lang="tr-TR" sz="2400" dirty="0"/>
              <a:t> – </a:t>
            </a:r>
            <a:r>
              <a:rPr lang="tr-TR" sz="2400" u="sng" dirty="0" err="1"/>
              <a:t>end</a:t>
            </a:r>
            <a:r>
              <a:rPr lang="tr-TR" sz="2400" u="sng" dirty="0"/>
              <a:t> </a:t>
            </a:r>
            <a:r>
              <a:rPr lang="tr-TR" sz="2400" u="sng" dirty="0" err="1"/>
              <a:t>projects</a:t>
            </a:r>
            <a:r>
              <a:rPr lang="tr-TR" sz="2400" dirty="0"/>
              <a:t> </a:t>
            </a:r>
            <a:r>
              <a:rPr lang="tr-TR" sz="2400" dirty="0" err="1"/>
              <a:t>that</a:t>
            </a:r>
            <a:r>
              <a:rPr lang="tr-TR" sz="2400" dirty="0"/>
              <a:t> ask </a:t>
            </a:r>
            <a:r>
              <a:rPr lang="tr-TR" sz="2400" dirty="0" err="1"/>
              <a:t>the</a:t>
            </a:r>
            <a:r>
              <a:rPr lang="tr-TR" sz="2400" dirty="0"/>
              <a:t> </a:t>
            </a:r>
            <a:r>
              <a:rPr lang="tr-TR" sz="2400" dirty="0" err="1"/>
              <a:t>student</a:t>
            </a:r>
            <a:r>
              <a:rPr lang="tr-TR" sz="2400" dirty="0"/>
              <a:t> </a:t>
            </a:r>
            <a:r>
              <a:rPr lang="tr-TR" sz="2400" dirty="0" err="1"/>
              <a:t>to</a:t>
            </a:r>
            <a:r>
              <a:rPr lang="tr-TR" sz="2400" dirty="0"/>
              <a:t> </a:t>
            </a:r>
            <a:r>
              <a:rPr lang="tr-TR" sz="2400" dirty="0" err="1"/>
              <a:t>rehearse</a:t>
            </a:r>
            <a:r>
              <a:rPr lang="tr-TR" sz="2400" dirty="0"/>
              <a:t>, </a:t>
            </a:r>
            <a:r>
              <a:rPr lang="tr-TR" sz="2400" dirty="0" err="1"/>
              <a:t>apply</a:t>
            </a:r>
            <a:r>
              <a:rPr lang="tr-TR" sz="2400" dirty="0"/>
              <a:t>, </a:t>
            </a:r>
            <a:r>
              <a:rPr lang="tr-TR" sz="2400" dirty="0" err="1"/>
              <a:t>and</a:t>
            </a:r>
            <a:r>
              <a:rPr lang="tr-TR" sz="2400" dirty="0"/>
              <a:t> </a:t>
            </a:r>
            <a:r>
              <a:rPr lang="tr-TR" sz="2400" dirty="0" err="1"/>
              <a:t>extend</a:t>
            </a:r>
            <a:r>
              <a:rPr lang="tr-TR" sz="2400" dirty="0"/>
              <a:t> </a:t>
            </a:r>
            <a:r>
              <a:rPr lang="tr-TR" sz="2400" dirty="0" err="1"/>
              <a:t>what</a:t>
            </a:r>
            <a:r>
              <a:rPr lang="tr-TR" sz="2400" dirty="0"/>
              <a:t> he </a:t>
            </a:r>
            <a:r>
              <a:rPr lang="tr-TR" sz="2400" dirty="0" err="1"/>
              <a:t>or</a:t>
            </a:r>
            <a:r>
              <a:rPr lang="tr-TR" sz="2400" dirty="0"/>
              <a:t> </a:t>
            </a:r>
            <a:r>
              <a:rPr lang="tr-TR" sz="2400" dirty="0" err="1"/>
              <a:t>she</a:t>
            </a:r>
            <a:r>
              <a:rPr lang="tr-TR" sz="2400" dirty="0"/>
              <a:t> has </a:t>
            </a:r>
            <a:r>
              <a:rPr lang="tr-TR" sz="2400" dirty="0" err="1"/>
              <a:t>learned</a:t>
            </a:r>
            <a:r>
              <a:rPr lang="tr-TR" sz="2400" dirty="0"/>
              <a:t> in a </a:t>
            </a:r>
            <a:r>
              <a:rPr lang="tr-TR" sz="2400" dirty="0" err="1"/>
              <a:t>unit</a:t>
            </a:r>
            <a:r>
              <a:rPr lang="tr-TR" sz="2400" dirty="0"/>
              <a:t>; </a:t>
            </a:r>
            <a:r>
              <a:rPr lang="tr-TR" sz="2400" dirty="0" err="1"/>
              <a:t>and</a:t>
            </a:r>
            <a:r>
              <a:rPr lang="tr-TR" sz="2400" dirty="0"/>
              <a:t> </a:t>
            </a:r>
          </a:p>
          <a:p>
            <a:pPr lvl="0"/>
            <a:r>
              <a:rPr lang="tr-TR" sz="2400" u="sng" dirty="0">
                <a:hlinkClick r:id="rId5"/>
              </a:rPr>
              <a:t>Learning </a:t>
            </a:r>
            <a:r>
              <a:rPr lang="tr-TR" sz="2400" u="sng" dirty="0" err="1">
                <a:hlinkClick r:id="rId5"/>
              </a:rPr>
              <a:t>environment</a:t>
            </a:r>
            <a:r>
              <a:rPr lang="tr-TR" sz="2400" dirty="0"/>
              <a:t> – </a:t>
            </a:r>
            <a:r>
              <a:rPr lang="tr-TR" sz="2400" dirty="0" err="1"/>
              <a:t>the</a:t>
            </a:r>
            <a:r>
              <a:rPr lang="tr-TR" sz="2400" dirty="0"/>
              <a:t> </a:t>
            </a:r>
            <a:r>
              <a:rPr lang="tr-TR" sz="2400" u="sng" dirty="0" err="1"/>
              <a:t>way</a:t>
            </a:r>
            <a:r>
              <a:rPr lang="tr-TR" sz="2400" u="sng" dirty="0"/>
              <a:t> </a:t>
            </a:r>
            <a:r>
              <a:rPr lang="tr-TR" sz="2400" u="sng" dirty="0" err="1"/>
              <a:t>the</a:t>
            </a:r>
            <a:r>
              <a:rPr lang="tr-TR" sz="2400" u="sng" dirty="0"/>
              <a:t> </a:t>
            </a:r>
            <a:r>
              <a:rPr lang="tr-TR" sz="2400" u="sng" dirty="0" err="1"/>
              <a:t>classroom</a:t>
            </a:r>
            <a:r>
              <a:rPr lang="tr-TR" sz="2400" dirty="0"/>
              <a:t> </a:t>
            </a:r>
            <a:r>
              <a:rPr lang="tr-TR" sz="2400" dirty="0" err="1"/>
              <a:t>works</a:t>
            </a:r>
            <a:r>
              <a:rPr lang="tr-TR" sz="2400" dirty="0"/>
              <a:t> </a:t>
            </a:r>
            <a:r>
              <a:rPr lang="tr-TR" sz="2400" dirty="0" err="1"/>
              <a:t>and</a:t>
            </a:r>
            <a:r>
              <a:rPr lang="tr-TR" sz="2400" dirty="0"/>
              <a:t> </a:t>
            </a:r>
            <a:r>
              <a:rPr lang="tr-TR" sz="2400" dirty="0" err="1"/>
              <a:t>feels</a:t>
            </a:r>
            <a:r>
              <a:rPr lang="tr-TR" sz="2400" dirty="0"/>
              <a:t> (</a:t>
            </a:r>
            <a:r>
              <a:rPr lang="tr-TR" sz="2400" dirty="0" err="1"/>
              <a:t>groups</a:t>
            </a:r>
            <a:r>
              <a:rPr lang="tr-TR" sz="2400" dirty="0"/>
              <a:t>). </a:t>
            </a:r>
          </a:p>
          <a:p>
            <a:endParaRPr lang="tr-TR" dirty="0"/>
          </a:p>
        </p:txBody>
      </p:sp>
      <p:sp>
        <p:nvSpPr>
          <p:cNvPr id="4" name="Unvan 3"/>
          <p:cNvSpPr>
            <a:spLocks noGrp="1"/>
          </p:cNvSpPr>
          <p:nvPr>
            <p:ph type="title"/>
          </p:nvPr>
        </p:nvSpPr>
        <p:spPr/>
        <p:txBody>
          <a:bodyPr/>
          <a:lstStyle/>
          <a:p>
            <a:r>
              <a:rPr lang="tr-TR" sz="2400" dirty="0" err="1"/>
              <a:t>Teachers</a:t>
            </a:r>
            <a:r>
              <a:rPr lang="tr-TR" sz="2400" dirty="0"/>
              <a:t> can </a:t>
            </a:r>
            <a:r>
              <a:rPr lang="tr-TR" sz="2400" dirty="0" err="1"/>
              <a:t>differentiate</a:t>
            </a:r>
            <a:r>
              <a:rPr lang="tr-TR" sz="2400" dirty="0"/>
              <a:t> at </a:t>
            </a:r>
            <a:r>
              <a:rPr lang="tr-TR" sz="2400" dirty="0" err="1"/>
              <a:t>least</a:t>
            </a:r>
            <a:r>
              <a:rPr lang="tr-TR" sz="2400" dirty="0">
                <a:solidFill>
                  <a:srgbClr val="FFC000"/>
                </a:solidFill>
              </a:rPr>
              <a:t> </a:t>
            </a:r>
            <a:r>
              <a:rPr lang="tr-TR" sz="2400" i="1" dirty="0" err="1">
                <a:solidFill>
                  <a:srgbClr val="FFC000"/>
                </a:solidFill>
              </a:rPr>
              <a:t>four</a:t>
            </a:r>
            <a:r>
              <a:rPr lang="tr-TR" sz="2400" dirty="0">
                <a:solidFill>
                  <a:srgbClr val="FFC000"/>
                </a:solidFill>
              </a:rPr>
              <a:t> </a:t>
            </a:r>
            <a:r>
              <a:rPr lang="tr-TR" sz="2400" dirty="0" err="1"/>
              <a:t>classroom</a:t>
            </a:r>
            <a:r>
              <a:rPr lang="tr-TR" sz="2400" dirty="0"/>
              <a:t> </a:t>
            </a:r>
            <a:r>
              <a:rPr lang="tr-TR" sz="2400" dirty="0" err="1"/>
              <a:t>elements</a:t>
            </a:r>
            <a:r>
              <a:rPr lang="tr-TR" sz="2400" dirty="0"/>
              <a:t> </a:t>
            </a:r>
            <a:r>
              <a:rPr lang="tr-TR" sz="2400" dirty="0" err="1"/>
              <a:t>which</a:t>
            </a:r>
            <a:r>
              <a:rPr lang="tr-TR" sz="2400" dirty="0"/>
              <a:t> can be </a:t>
            </a:r>
            <a:r>
              <a:rPr lang="tr-TR" sz="2400" dirty="0" err="1"/>
              <a:t>based</a:t>
            </a:r>
            <a:r>
              <a:rPr lang="tr-TR" sz="2400" dirty="0"/>
              <a:t> on</a:t>
            </a:r>
            <a:br>
              <a:rPr lang="tr-TR" sz="2400" dirty="0"/>
            </a:br>
            <a:endParaRPr lang="tr-TR" dirty="0"/>
          </a:p>
        </p:txBody>
      </p:sp>
    </p:spTree>
    <p:extLst>
      <p:ext uri="{BB962C8B-B14F-4D97-AF65-F5344CB8AC3E}">
        <p14:creationId xmlns:p14="http://schemas.microsoft.com/office/powerpoint/2010/main" val="44925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dirty="0" smtClean="0"/>
              <a:t>Content</a:t>
            </a:r>
            <a:endParaRPr lang="tr-TR" sz="32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27</a:t>
            </a:fld>
            <a:endParaRPr lang="en-US"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0218" y="1396085"/>
            <a:ext cx="9185564" cy="4824606"/>
          </a:xfrm>
          <a:prstGeom prst="rect">
            <a:avLst/>
          </a:prstGeom>
        </p:spPr>
      </p:pic>
    </p:spTree>
    <p:extLst>
      <p:ext uri="{BB962C8B-B14F-4D97-AF65-F5344CB8AC3E}">
        <p14:creationId xmlns:p14="http://schemas.microsoft.com/office/powerpoint/2010/main" val="685310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2800" dirty="0" smtClean="0"/>
              <a:t>Content</a:t>
            </a:r>
            <a:endParaRPr lang="tr-TR" sz="2800" dirty="0"/>
          </a:p>
        </p:txBody>
      </p:sp>
      <p:sp>
        <p:nvSpPr>
          <p:cNvPr id="3" name="İçerik Yer Tutucusu 2"/>
          <p:cNvSpPr>
            <a:spLocks noGrp="1"/>
          </p:cNvSpPr>
          <p:nvPr>
            <p:ph idx="1"/>
          </p:nvPr>
        </p:nvSpPr>
        <p:spPr>
          <a:xfrm>
            <a:off x="734723" y="1596818"/>
            <a:ext cx="7893762" cy="4443764"/>
          </a:xfrm>
        </p:spPr>
        <p:txBody>
          <a:bodyPr>
            <a:noAutofit/>
          </a:bodyPr>
          <a:lstStyle/>
          <a:p>
            <a:pPr marL="457200" lvl="0" indent="-457200">
              <a:buFont typeface="Wingdings" panose="05000000000000000000" pitchFamily="2" charset="2"/>
              <a:buChar char="q"/>
            </a:pPr>
            <a:r>
              <a:rPr lang="tr-TR" sz="2800" dirty="0" smtClean="0"/>
              <a:t>Using </a:t>
            </a:r>
            <a:r>
              <a:rPr lang="tr-TR" sz="2800" dirty="0" err="1"/>
              <a:t>materials</a:t>
            </a:r>
            <a:r>
              <a:rPr lang="tr-TR" sz="2800" dirty="0"/>
              <a:t> at </a:t>
            </a:r>
            <a:r>
              <a:rPr lang="tr-TR" sz="2800" dirty="0" err="1"/>
              <a:t>varying</a:t>
            </a:r>
            <a:r>
              <a:rPr lang="tr-TR" sz="2800" dirty="0"/>
              <a:t> </a:t>
            </a:r>
            <a:r>
              <a:rPr lang="tr-TR" sz="2800" i="1" dirty="0" err="1">
                <a:solidFill>
                  <a:srgbClr val="FFC000"/>
                </a:solidFill>
              </a:rPr>
              <a:t>levels</a:t>
            </a:r>
            <a:r>
              <a:rPr lang="tr-TR" sz="2800" dirty="0"/>
              <a:t>; </a:t>
            </a:r>
          </a:p>
          <a:p>
            <a:pPr marL="457200" lvl="0" indent="-457200">
              <a:buFont typeface="Wingdings" panose="05000000000000000000" pitchFamily="2" charset="2"/>
              <a:buChar char="q"/>
            </a:pPr>
            <a:r>
              <a:rPr lang="tr-TR" sz="2800" dirty="0" err="1"/>
              <a:t>Presenting</a:t>
            </a:r>
            <a:r>
              <a:rPr lang="tr-TR" sz="2800" dirty="0"/>
              <a:t> </a:t>
            </a:r>
            <a:r>
              <a:rPr lang="tr-TR" sz="2800" dirty="0" err="1"/>
              <a:t>ideas</a:t>
            </a:r>
            <a:r>
              <a:rPr lang="tr-TR" sz="2800" dirty="0"/>
              <a:t> </a:t>
            </a:r>
            <a:r>
              <a:rPr lang="tr-TR" sz="2800" dirty="0" err="1"/>
              <a:t>through</a:t>
            </a:r>
            <a:r>
              <a:rPr lang="tr-TR" sz="2800" dirty="0"/>
              <a:t> </a:t>
            </a:r>
            <a:r>
              <a:rPr lang="tr-TR" sz="2800" dirty="0" err="1"/>
              <a:t>both</a:t>
            </a:r>
            <a:r>
              <a:rPr lang="tr-TR" sz="2800" dirty="0"/>
              <a:t> </a:t>
            </a:r>
            <a:r>
              <a:rPr lang="tr-TR" sz="2800" i="1" dirty="0" err="1">
                <a:solidFill>
                  <a:srgbClr val="FFC000"/>
                </a:solidFill>
              </a:rPr>
              <a:t>auditory</a:t>
            </a:r>
            <a:r>
              <a:rPr lang="tr-TR" sz="2800" i="1" dirty="0">
                <a:solidFill>
                  <a:srgbClr val="FFC000"/>
                </a:solidFill>
              </a:rPr>
              <a:t> </a:t>
            </a:r>
            <a:r>
              <a:rPr lang="tr-TR" sz="2800" i="1" dirty="0" err="1">
                <a:solidFill>
                  <a:srgbClr val="FFC000"/>
                </a:solidFill>
              </a:rPr>
              <a:t>and</a:t>
            </a:r>
            <a:r>
              <a:rPr lang="tr-TR" sz="2800" i="1" dirty="0">
                <a:solidFill>
                  <a:srgbClr val="FFC000"/>
                </a:solidFill>
              </a:rPr>
              <a:t> </a:t>
            </a:r>
            <a:r>
              <a:rPr lang="tr-TR" sz="2800" i="1" dirty="0" err="1">
                <a:solidFill>
                  <a:srgbClr val="FFC000"/>
                </a:solidFill>
              </a:rPr>
              <a:t>visual</a:t>
            </a:r>
            <a:r>
              <a:rPr lang="tr-TR" sz="2800" i="1" dirty="0">
                <a:solidFill>
                  <a:srgbClr val="FFC000"/>
                </a:solidFill>
              </a:rPr>
              <a:t> </a:t>
            </a:r>
            <a:r>
              <a:rPr lang="tr-TR" sz="2800" i="1" dirty="0" err="1"/>
              <a:t>means</a:t>
            </a:r>
            <a:r>
              <a:rPr lang="tr-TR" sz="2800" dirty="0"/>
              <a:t>; </a:t>
            </a:r>
          </a:p>
          <a:p>
            <a:pPr marL="457200" lvl="0" indent="-457200">
              <a:buFont typeface="Wingdings" panose="05000000000000000000" pitchFamily="2" charset="2"/>
              <a:buChar char="q"/>
            </a:pPr>
            <a:r>
              <a:rPr lang="tr-TR" sz="2800" dirty="0"/>
              <a:t>Meeting </a:t>
            </a:r>
            <a:r>
              <a:rPr lang="tr-TR" sz="2800" dirty="0" err="1"/>
              <a:t>with</a:t>
            </a:r>
            <a:r>
              <a:rPr lang="tr-TR" sz="2800" dirty="0"/>
              <a:t> </a:t>
            </a:r>
            <a:r>
              <a:rPr lang="tr-TR" sz="2800" i="1" dirty="0" err="1"/>
              <a:t>small</a:t>
            </a:r>
            <a:r>
              <a:rPr lang="tr-TR" sz="2800" i="1" dirty="0"/>
              <a:t> </a:t>
            </a:r>
            <a:r>
              <a:rPr lang="tr-TR" sz="2800" i="1" dirty="0" err="1"/>
              <a:t>groups</a:t>
            </a:r>
            <a:r>
              <a:rPr lang="tr-TR" sz="2800" dirty="0"/>
              <a:t> </a:t>
            </a:r>
            <a:r>
              <a:rPr lang="tr-TR" sz="2800" dirty="0" err="1"/>
              <a:t>to</a:t>
            </a:r>
            <a:r>
              <a:rPr lang="tr-TR" sz="2800" dirty="0"/>
              <a:t> </a:t>
            </a:r>
            <a:r>
              <a:rPr lang="tr-TR" sz="2800" i="1" dirty="0">
                <a:solidFill>
                  <a:srgbClr val="FFC000"/>
                </a:solidFill>
              </a:rPr>
              <a:t>re-</a:t>
            </a:r>
            <a:r>
              <a:rPr lang="tr-TR" sz="2800" i="1" dirty="0" err="1">
                <a:solidFill>
                  <a:srgbClr val="FFC000"/>
                </a:solidFill>
              </a:rPr>
              <a:t>teach</a:t>
            </a:r>
            <a:r>
              <a:rPr lang="tr-TR" sz="2800" dirty="0"/>
              <a:t> an idea </a:t>
            </a:r>
            <a:r>
              <a:rPr lang="tr-TR" sz="2800" dirty="0" err="1"/>
              <a:t>or</a:t>
            </a:r>
            <a:r>
              <a:rPr lang="tr-TR" sz="2800" dirty="0"/>
              <a:t> </a:t>
            </a:r>
            <a:r>
              <a:rPr lang="tr-TR" sz="2800" dirty="0" err="1"/>
              <a:t>skill</a:t>
            </a:r>
            <a:r>
              <a:rPr lang="tr-TR" sz="2800" dirty="0"/>
              <a:t> </a:t>
            </a:r>
            <a:r>
              <a:rPr lang="tr-TR" sz="2800" dirty="0" err="1"/>
              <a:t>for</a:t>
            </a:r>
            <a:r>
              <a:rPr lang="tr-TR" sz="2800" dirty="0"/>
              <a:t> </a:t>
            </a:r>
            <a:r>
              <a:rPr lang="tr-TR" sz="2800" dirty="0" err="1"/>
              <a:t>struggling</a:t>
            </a:r>
            <a:r>
              <a:rPr lang="tr-TR" sz="2800" dirty="0"/>
              <a:t> </a:t>
            </a:r>
            <a:r>
              <a:rPr lang="tr-TR" sz="2800" dirty="0" err="1"/>
              <a:t>learners</a:t>
            </a:r>
            <a:r>
              <a:rPr lang="tr-TR" sz="2800" dirty="0"/>
              <a:t>, </a:t>
            </a:r>
            <a:r>
              <a:rPr lang="tr-TR" sz="2800" dirty="0" err="1"/>
              <a:t>or</a:t>
            </a:r>
            <a:r>
              <a:rPr lang="tr-TR" sz="2800" dirty="0"/>
              <a:t> </a:t>
            </a:r>
            <a:r>
              <a:rPr lang="tr-TR" sz="2800" dirty="0" err="1"/>
              <a:t>to</a:t>
            </a:r>
            <a:r>
              <a:rPr lang="tr-TR" sz="2800" dirty="0"/>
              <a:t> </a:t>
            </a:r>
            <a:r>
              <a:rPr lang="tr-TR" sz="2800" i="1" dirty="0" err="1"/>
              <a:t>extend</a:t>
            </a:r>
            <a:r>
              <a:rPr lang="tr-TR" sz="2800" dirty="0"/>
              <a:t> </a:t>
            </a:r>
            <a:r>
              <a:rPr lang="tr-TR" sz="2800" dirty="0" err="1"/>
              <a:t>the</a:t>
            </a:r>
            <a:r>
              <a:rPr lang="tr-TR" sz="2800" dirty="0"/>
              <a:t> </a:t>
            </a:r>
            <a:r>
              <a:rPr lang="tr-TR" sz="2800" dirty="0" err="1"/>
              <a:t>thinking</a:t>
            </a:r>
            <a:r>
              <a:rPr lang="tr-TR" sz="2800" dirty="0"/>
              <a:t> </a:t>
            </a:r>
            <a:r>
              <a:rPr lang="tr-TR" sz="2800" dirty="0" err="1"/>
              <a:t>or</a:t>
            </a:r>
            <a:r>
              <a:rPr lang="tr-TR" sz="2800" dirty="0"/>
              <a:t> </a:t>
            </a:r>
            <a:r>
              <a:rPr lang="tr-TR" sz="2800" dirty="0" err="1"/>
              <a:t>skills</a:t>
            </a:r>
            <a:r>
              <a:rPr lang="tr-TR" sz="2800" dirty="0"/>
              <a:t> of </a:t>
            </a:r>
            <a:r>
              <a:rPr lang="tr-TR" sz="2800" dirty="0" err="1"/>
              <a:t>advanced</a:t>
            </a:r>
            <a:r>
              <a:rPr lang="tr-TR" sz="2800" dirty="0"/>
              <a:t> </a:t>
            </a:r>
            <a:r>
              <a:rPr lang="tr-TR" sz="2800" dirty="0" err="1"/>
              <a:t>learners</a:t>
            </a:r>
            <a:r>
              <a:rPr lang="tr-TR" sz="2800" dirty="0"/>
              <a:t>. </a:t>
            </a:r>
          </a:p>
          <a:p>
            <a:pPr lvl="0" algn="ctr"/>
            <a:r>
              <a:rPr lang="tr-TR" sz="2800" dirty="0" err="1" smtClean="0">
                <a:solidFill>
                  <a:srgbClr val="FFC000"/>
                </a:solidFill>
              </a:rPr>
              <a:t>What</a:t>
            </a:r>
            <a:r>
              <a:rPr lang="tr-TR" sz="2800" dirty="0" smtClean="0">
                <a:solidFill>
                  <a:srgbClr val="FFC000"/>
                </a:solidFill>
              </a:rPr>
              <a:t> </a:t>
            </a:r>
            <a:r>
              <a:rPr lang="tr-TR" sz="2800" dirty="0" err="1" smtClean="0">
                <a:solidFill>
                  <a:srgbClr val="FFC000"/>
                </a:solidFill>
              </a:rPr>
              <a:t>have</a:t>
            </a:r>
            <a:r>
              <a:rPr lang="tr-TR" sz="2800" dirty="0" smtClean="0">
                <a:solidFill>
                  <a:srgbClr val="FFC000"/>
                </a:solidFill>
              </a:rPr>
              <a:t> </a:t>
            </a:r>
            <a:r>
              <a:rPr lang="tr-TR" sz="2800" dirty="0" err="1" smtClean="0">
                <a:solidFill>
                  <a:srgbClr val="FFC000"/>
                </a:solidFill>
              </a:rPr>
              <a:t>you</a:t>
            </a:r>
            <a:r>
              <a:rPr lang="tr-TR" sz="2800" dirty="0" smtClean="0">
                <a:solidFill>
                  <a:srgbClr val="FFC000"/>
                </a:solidFill>
              </a:rPr>
              <a:t> </a:t>
            </a:r>
            <a:r>
              <a:rPr lang="tr-TR" sz="2800" dirty="0" err="1" smtClean="0">
                <a:solidFill>
                  <a:srgbClr val="FFC000"/>
                </a:solidFill>
              </a:rPr>
              <a:t>tried</a:t>
            </a:r>
            <a:r>
              <a:rPr lang="tr-TR" sz="2800" dirty="0" smtClean="0">
                <a:solidFill>
                  <a:srgbClr val="FFC000"/>
                </a:solidFill>
              </a:rPr>
              <a:t>?</a:t>
            </a:r>
            <a:endParaRPr lang="tr-TR" sz="2800" dirty="0">
              <a:solidFill>
                <a:srgbClr val="FFC000"/>
              </a:solidFill>
            </a:endParaRPr>
          </a:p>
        </p:txBody>
      </p:sp>
    </p:spTree>
    <p:extLst>
      <p:ext uri="{BB962C8B-B14F-4D97-AF65-F5344CB8AC3E}">
        <p14:creationId xmlns:p14="http://schemas.microsoft.com/office/powerpoint/2010/main" val="21756702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Graded</a:t>
            </a:r>
            <a:r>
              <a:rPr lang="tr-TR" dirty="0" smtClean="0"/>
              <a:t> </a:t>
            </a:r>
            <a:r>
              <a:rPr lang="tr-TR" dirty="0" err="1" smtClean="0"/>
              <a:t>dictation</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29</a:t>
            </a:fld>
            <a:endParaRPr lang="en-US"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2619" y="1918494"/>
            <a:ext cx="6096000" cy="3914775"/>
          </a:xfrm>
          <a:prstGeom prst="rect">
            <a:avLst/>
          </a:prstGeom>
        </p:spPr>
      </p:pic>
    </p:spTree>
    <p:extLst>
      <p:ext uri="{BB962C8B-B14F-4D97-AF65-F5344CB8AC3E}">
        <p14:creationId xmlns:p14="http://schemas.microsoft.com/office/powerpoint/2010/main" val="271357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a:t>
            </a:fld>
            <a:endParaRPr lang="en-US" dirty="0"/>
          </a:p>
        </p:txBody>
      </p:sp>
      <p:pic>
        <p:nvPicPr>
          <p:cNvPr id="8194" name="Picture 2" descr="http://images.slideplayer.com/16/5183040/slides/slide_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24202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75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p:cNvSpPr>
          <p:nvPr>
            <p:ph type="body" idx="4294967295"/>
          </p:nvPr>
        </p:nvSpPr>
        <p:spPr>
          <a:xfrm>
            <a:off x="702148" y="1399309"/>
            <a:ext cx="7956099" cy="2673927"/>
          </a:xfrm>
          <a:prstGeom prst="rect">
            <a:avLst/>
          </a:prstGeom>
        </p:spPr>
        <p:txBody>
          <a:bodyPr/>
          <a:lstStyle/>
          <a:p>
            <a:pPr defTabSz="457200">
              <a:lnSpc>
                <a:spcPct val="100000"/>
              </a:lnSpc>
              <a:spcBef>
                <a:spcPts val="0"/>
              </a:spcBef>
              <a:defRPr sz="1800">
                <a:solidFill>
                  <a:srgbClr val="000000"/>
                </a:solidFill>
              </a:defRPr>
            </a:pPr>
            <a:endParaRPr sz="2100" dirty="0">
              <a:latin typeface="+mn-lt"/>
              <a:sym typeface="Helvetica"/>
            </a:endParaRPr>
          </a:p>
          <a:p>
            <a:pPr marL="457200" indent="-457200" defTabSz="457200">
              <a:lnSpc>
                <a:spcPct val="100000"/>
              </a:lnSpc>
              <a:spcBef>
                <a:spcPts val="0"/>
              </a:spcBef>
              <a:tabLst>
                <a:tab pos="139700" algn="l"/>
                <a:tab pos="457200" algn="l"/>
              </a:tabLst>
              <a:defRPr sz="1800">
                <a:solidFill>
                  <a:srgbClr val="000000"/>
                </a:solidFill>
              </a:defRPr>
            </a:pPr>
            <a:r>
              <a:rPr sz="2100" dirty="0">
                <a:latin typeface="+mn-lt"/>
                <a:sym typeface="Helvetica"/>
              </a:rPr>
              <a:t>	•	What skill(s) are students developing?</a:t>
            </a:r>
          </a:p>
          <a:p>
            <a:pPr marL="457200" indent="-457200" defTabSz="457200">
              <a:lnSpc>
                <a:spcPct val="100000"/>
              </a:lnSpc>
              <a:spcBef>
                <a:spcPts val="0"/>
              </a:spcBef>
              <a:tabLst>
                <a:tab pos="139700" algn="l"/>
                <a:tab pos="457200" algn="l"/>
              </a:tabLst>
              <a:defRPr sz="1800">
                <a:solidFill>
                  <a:srgbClr val="000000"/>
                </a:solidFill>
              </a:defRPr>
            </a:pPr>
            <a:r>
              <a:rPr sz="2100" dirty="0">
                <a:latin typeface="+mn-lt"/>
                <a:sym typeface="Helvetica"/>
              </a:rPr>
              <a:t>	•	What was the interaction pattern? (pw, </a:t>
            </a:r>
            <a:r>
              <a:rPr sz="2100" dirty="0" err="1">
                <a:latin typeface="+mn-lt"/>
                <a:sym typeface="Helvetica"/>
              </a:rPr>
              <a:t>gw</a:t>
            </a:r>
            <a:r>
              <a:rPr sz="2100" dirty="0">
                <a:latin typeface="+mn-lt"/>
                <a:sym typeface="Helvetica"/>
              </a:rPr>
              <a:t>, whole class </a:t>
            </a:r>
            <a:r>
              <a:rPr sz="2100" dirty="0" err="1">
                <a:latin typeface="+mn-lt"/>
                <a:sym typeface="Helvetica"/>
              </a:rPr>
              <a:t>etc</a:t>
            </a:r>
            <a:r>
              <a:rPr sz="2100" dirty="0">
                <a:latin typeface="+mn-lt"/>
                <a:sym typeface="Helvetica"/>
              </a:rPr>
              <a:t>)</a:t>
            </a:r>
          </a:p>
          <a:p>
            <a:pPr marL="457200" indent="-457200" defTabSz="457200">
              <a:lnSpc>
                <a:spcPct val="100000"/>
              </a:lnSpc>
              <a:spcBef>
                <a:spcPts val="0"/>
              </a:spcBef>
              <a:tabLst>
                <a:tab pos="139700" algn="l"/>
                <a:tab pos="457200" algn="l"/>
              </a:tabLst>
              <a:defRPr sz="1800">
                <a:solidFill>
                  <a:srgbClr val="000000"/>
                </a:solidFill>
              </a:defRPr>
            </a:pPr>
            <a:r>
              <a:rPr sz="2100" dirty="0">
                <a:latin typeface="+mn-lt"/>
                <a:sym typeface="Helvetica"/>
              </a:rPr>
              <a:t>	•	Could you use this activity in your class? why/ why not? </a:t>
            </a:r>
          </a:p>
        </p:txBody>
      </p:sp>
      <p:sp>
        <p:nvSpPr>
          <p:cNvPr id="189" name="Shape 189"/>
          <p:cNvSpPr>
            <a:spLocks noGrp="1"/>
          </p:cNvSpPr>
          <p:nvPr>
            <p:ph type="title"/>
          </p:nvPr>
        </p:nvSpPr>
        <p:spPr>
          <a:xfrm>
            <a:off x="977106" y="436283"/>
            <a:ext cx="7954965" cy="373992"/>
          </a:xfrm>
          <a:prstGeom prst="rect">
            <a:avLst/>
          </a:prstGeom>
        </p:spPr>
        <p:txBody>
          <a:bodyPr>
            <a:normAutofit/>
          </a:bodyPr>
          <a:lstStyle/>
          <a:p>
            <a:pPr lvl="0">
              <a:defRPr sz="1800" b="0">
                <a:solidFill>
                  <a:srgbClr val="000000"/>
                </a:solidFill>
              </a:defRPr>
            </a:pPr>
            <a:r>
              <a:rPr dirty="0" smtClean="0">
                <a:solidFill>
                  <a:srgbClr val="DA1B2C"/>
                </a:solidFill>
              </a:rPr>
              <a:t>Reflection</a:t>
            </a:r>
            <a:r>
              <a:rPr lang="tr-TR" dirty="0" smtClean="0">
                <a:solidFill>
                  <a:srgbClr val="DA1B2C"/>
                </a:solidFill>
              </a:rPr>
              <a:t> on</a:t>
            </a:r>
            <a:r>
              <a:rPr dirty="0" smtClean="0">
                <a:solidFill>
                  <a:srgbClr val="DA1B2C"/>
                </a:solidFill>
              </a:rPr>
              <a:t> </a:t>
            </a:r>
            <a:r>
              <a:rPr dirty="0">
                <a:solidFill>
                  <a:srgbClr val="DA1B2C"/>
                </a:solidFill>
              </a:rPr>
              <a:t>dictation</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2441" y="3928352"/>
            <a:ext cx="2957249" cy="2929648"/>
          </a:xfrm>
          <a:prstGeom prst="rect">
            <a:avLst/>
          </a:prstGeom>
        </p:spPr>
      </p:pic>
    </p:spTree>
    <p:extLst>
      <p:ext uri="{BB962C8B-B14F-4D97-AF65-F5344CB8AC3E}">
        <p14:creationId xmlns:p14="http://schemas.microsoft.com/office/powerpoint/2010/main" val="2353065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Process</a:t>
            </a:r>
            <a:endParaRPr lang="tr-TR" dirty="0"/>
          </a:p>
        </p:txBody>
      </p:sp>
      <p:sp>
        <p:nvSpPr>
          <p:cNvPr id="3" name="İçerik Yer Tutucusu 2"/>
          <p:cNvSpPr>
            <a:spLocks noGrp="1"/>
          </p:cNvSpPr>
          <p:nvPr>
            <p:ph idx="1"/>
          </p:nvPr>
        </p:nvSpPr>
        <p:spPr/>
        <p:txBody>
          <a:bodyPr>
            <a:normAutofit/>
          </a:bodyPr>
          <a:lstStyle/>
          <a:p>
            <a:r>
              <a:rPr lang="tr-TR" b="1" dirty="0"/>
              <a:t> </a:t>
            </a:r>
            <a:endParaRPr lang="tr-TR" dirty="0"/>
          </a:p>
          <a:p>
            <a:pPr lvl="0">
              <a:buFont typeface="Courier New" panose="02070309020205020404" pitchFamily="49" charset="0"/>
              <a:buChar char="o"/>
            </a:pPr>
            <a:r>
              <a:rPr lang="tr-TR" sz="2000" dirty="0"/>
              <a:t>Using</a:t>
            </a:r>
            <a:r>
              <a:rPr lang="tr-TR" sz="2000" dirty="0">
                <a:solidFill>
                  <a:srgbClr val="FFC000"/>
                </a:solidFill>
              </a:rPr>
              <a:t> </a:t>
            </a:r>
            <a:r>
              <a:rPr lang="tr-TR" sz="2000" i="1" dirty="0" err="1">
                <a:solidFill>
                  <a:srgbClr val="FFC000"/>
                </a:solidFill>
              </a:rPr>
              <a:t>tiered</a:t>
            </a:r>
            <a:r>
              <a:rPr lang="tr-TR" sz="2000" dirty="0">
                <a:solidFill>
                  <a:srgbClr val="FFC000"/>
                </a:solidFill>
              </a:rPr>
              <a:t> </a:t>
            </a:r>
            <a:r>
              <a:rPr lang="tr-TR" sz="2000" dirty="0" err="1"/>
              <a:t>activities</a:t>
            </a:r>
            <a:r>
              <a:rPr lang="tr-TR" sz="2000" dirty="0"/>
              <a:t> </a:t>
            </a:r>
            <a:r>
              <a:rPr lang="tr-TR" sz="2000" dirty="0" err="1"/>
              <a:t>through</a:t>
            </a:r>
            <a:r>
              <a:rPr lang="tr-TR" sz="2000" dirty="0"/>
              <a:t> </a:t>
            </a:r>
            <a:r>
              <a:rPr lang="tr-TR" sz="2000" dirty="0" err="1"/>
              <a:t>which</a:t>
            </a:r>
            <a:r>
              <a:rPr lang="tr-TR" sz="2000" dirty="0"/>
              <a:t> </a:t>
            </a:r>
            <a:r>
              <a:rPr lang="tr-TR" sz="2000" dirty="0" err="1"/>
              <a:t>all</a:t>
            </a:r>
            <a:r>
              <a:rPr lang="tr-TR" sz="2000" dirty="0"/>
              <a:t> </a:t>
            </a:r>
            <a:r>
              <a:rPr lang="tr-TR" sz="2000" dirty="0" err="1"/>
              <a:t>learners</a:t>
            </a:r>
            <a:r>
              <a:rPr lang="tr-TR" sz="2000" dirty="0"/>
              <a:t> </a:t>
            </a:r>
            <a:r>
              <a:rPr lang="tr-TR" sz="2000" dirty="0" err="1"/>
              <a:t>work</a:t>
            </a:r>
            <a:r>
              <a:rPr lang="tr-TR" sz="2000" dirty="0"/>
              <a:t> </a:t>
            </a:r>
            <a:r>
              <a:rPr lang="tr-TR" sz="2000" dirty="0" err="1"/>
              <a:t>with</a:t>
            </a:r>
            <a:r>
              <a:rPr lang="tr-TR" sz="2000" dirty="0"/>
              <a:t> </a:t>
            </a:r>
            <a:r>
              <a:rPr lang="tr-TR" sz="2000" dirty="0" err="1"/>
              <a:t>the</a:t>
            </a:r>
            <a:r>
              <a:rPr lang="tr-TR" sz="2000" dirty="0"/>
              <a:t> </a:t>
            </a:r>
            <a:r>
              <a:rPr lang="tr-TR" sz="2000" dirty="0" err="1"/>
              <a:t>same</a:t>
            </a:r>
            <a:r>
              <a:rPr lang="tr-TR" sz="2000" dirty="0"/>
              <a:t> </a:t>
            </a:r>
            <a:r>
              <a:rPr lang="tr-TR" sz="2000" dirty="0" err="1"/>
              <a:t>important</a:t>
            </a:r>
            <a:r>
              <a:rPr lang="tr-TR" sz="2000" dirty="0"/>
              <a:t> </a:t>
            </a:r>
            <a:r>
              <a:rPr lang="tr-TR" sz="2000" dirty="0" err="1"/>
              <a:t>understandings</a:t>
            </a:r>
            <a:r>
              <a:rPr lang="tr-TR" sz="2000" dirty="0"/>
              <a:t> </a:t>
            </a:r>
            <a:r>
              <a:rPr lang="tr-TR" sz="2000" dirty="0" err="1"/>
              <a:t>and</a:t>
            </a:r>
            <a:r>
              <a:rPr lang="tr-TR" sz="2000" dirty="0"/>
              <a:t> </a:t>
            </a:r>
            <a:r>
              <a:rPr lang="tr-TR" sz="2000" dirty="0" err="1"/>
              <a:t>skills</a:t>
            </a:r>
            <a:r>
              <a:rPr lang="tr-TR" sz="2000" dirty="0"/>
              <a:t>, but </a:t>
            </a:r>
            <a:r>
              <a:rPr lang="tr-TR" sz="2000" dirty="0" err="1"/>
              <a:t>proceed</a:t>
            </a:r>
            <a:r>
              <a:rPr lang="tr-TR" sz="2000" dirty="0"/>
              <a:t> </a:t>
            </a:r>
            <a:r>
              <a:rPr lang="tr-TR" sz="2000" dirty="0" err="1"/>
              <a:t>with</a:t>
            </a:r>
            <a:r>
              <a:rPr lang="tr-TR" sz="2000" dirty="0"/>
              <a:t> </a:t>
            </a:r>
            <a:r>
              <a:rPr lang="tr-TR" sz="2000" dirty="0" err="1"/>
              <a:t>different</a:t>
            </a:r>
            <a:r>
              <a:rPr lang="tr-TR" sz="2000" dirty="0"/>
              <a:t> </a:t>
            </a:r>
            <a:r>
              <a:rPr lang="tr-TR" sz="2000" dirty="0" err="1"/>
              <a:t>levels</a:t>
            </a:r>
            <a:r>
              <a:rPr lang="tr-TR" sz="2000" dirty="0"/>
              <a:t> of </a:t>
            </a:r>
            <a:r>
              <a:rPr lang="tr-TR" sz="2000" dirty="0" err="1"/>
              <a:t>support</a:t>
            </a:r>
            <a:r>
              <a:rPr lang="tr-TR" sz="2000" dirty="0"/>
              <a:t>, </a:t>
            </a:r>
            <a:r>
              <a:rPr lang="tr-TR" sz="2000" dirty="0" err="1"/>
              <a:t>challenge</a:t>
            </a:r>
            <a:r>
              <a:rPr lang="tr-TR" sz="2000" dirty="0"/>
              <a:t>, </a:t>
            </a:r>
            <a:r>
              <a:rPr lang="tr-TR" sz="2000" dirty="0" err="1"/>
              <a:t>or</a:t>
            </a:r>
            <a:r>
              <a:rPr lang="tr-TR" sz="2000" dirty="0"/>
              <a:t> </a:t>
            </a:r>
            <a:r>
              <a:rPr lang="tr-TR" sz="2000" dirty="0" err="1" smtClean="0"/>
              <a:t>complexity</a:t>
            </a:r>
            <a:r>
              <a:rPr lang="tr-TR" sz="2000" dirty="0"/>
              <a:t>.</a:t>
            </a:r>
          </a:p>
          <a:p>
            <a:pPr lvl="0">
              <a:buFont typeface="Courier New" panose="02070309020205020404" pitchFamily="49" charset="0"/>
              <a:buChar char="o"/>
            </a:pPr>
            <a:r>
              <a:rPr lang="tr-TR" sz="2000" dirty="0" err="1"/>
              <a:t>Providing</a:t>
            </a:r>
            <a:r>
              <a:rPr lang="tr-TR" sz="2000" dirty="0"/>
              <a:t> </a:t>
            </a:r>
            <a:r>
              <a:rPr lang="tr-TR" sz="2000" i="1" dirty="0" err="1">
                <a:solidFill>
                  <a:srgbClr val="FFC000"/>
                </a:solidFill>
              </a:rPr>
              <a:t>interest</a:t>
            </a:r>
            <a:r>
              <a:rPr lang="tr-TR" sz="2000" i="1" dirty="0"/>
              <a:t> </a:t>
            </a:r>
            <a:r>
              <a:rPr lang="tr-TR" sz="2000" i="1" dirty="0" err="1" smtClean="0"/>
              <a:t>centres</a:t>
            </a:r>
            <a:endParaRPr lang="tr-TR" sz="2000" dirty="0"/>
          </a:p>
          <a:p>
            <a:pPr lvl="0">
              <a:buFont typeface="Courier New" panose="02070309020205020404" pitchFamily="49" charset="0"/>
              <a:buChar char="o"/>
            </a:pPr>
            <a:r>
              <a:rPr lang="tr-TR" sz="2000" dirty="0" err="1" smtClean="0"/>
              <a:t>Offering</a:t>
            </a:r>
            <a:r>
              <a:rPr lang="tr-TR" sz="2000" dirty="0" smtClean="0"/>
              <a:t> </a:t>
            </a:r>
            <a:r>
              <a:rPr lang="tr-TR" sz="2000" dirty="0" err="1" smtClean="0"/>
              <a:t>hands</a:t>
            </a:r>
            <a:r>
              <a:rPr lang="tr-TR" sz="2000" dirty="0" smtClean="0"/>
              <a:t>-on </a:t>
            </a:r>
            <a:r>
              <a:rPr lang="tr-TR" sz="2000" i="1" dirty="0" err="1">
                <a:solidFill>
                  <a:srgbClr val="FFC000"/>
                </a:solidFill>
              </a:rPr>
              <a:t>supports</a:t>
            </a:r>
            <a:r>
              <a:rPr lang="tr-TR" sz="2000" dirty="0"/>
              <a:t> </a:t>
            </a:r>
            <a:r>
              <a:rPr lang="tr-TR" sz="2000" dirty="0" err="1"/>
              <a:t>for</a:t>
            </a:r>
            <a:r>
              <a:rPr lang="tr-TR" sz="2000" dirty="0"/>
              <a:t> </a:t>
            </a:r>
            <a:r>
              <a:rPr lang="tr-TR" sz="2000" dirty="0" err="1"/>
              <a:t>students</a:t>
            </a:r>
            <a:r>
              <a:rPr lang="tr-TR" sz="2000" dirty="0"/>
              <a:t> </a:t>
            </a:r>
            <a:r>
              <a:rPr lang="tr-TR" sz="2000" dirty="0" err="1"/>
              <a:t>who</a:t>
            </a:r>
            <a:r>
              <a:rPr lang="tr-TR" sz="2000" dirty="0"/>
              <a:t> </a:t>
            </a:r>
            <a:r>
              <a:rPr lang="tr-TR" sz="2000" dirty="0" err="1"/>
              <a:t>need</a:t>
            </a:r>
            <a:r>
              <a:rPr lang="tr-TR" sz="2000" dirty="0"/>
              <a:t> </a:t>
            </a:r>
            <a:r>
              <a:rPr lang="tr-TR" sz="2000" dirty="0" err="1"/>
              <a:t>them</a:t>
            </a:r>
            <a:r>
              <a:rPr lang="tr-TR" sz="2000" dirty="0"/>
              <a:t>; </a:t>
            </a:r>
            <a:r>
              <a:rPr lang="tr-TR" sz="2000" dirty="0" err="1"/>
              <a:t>and</a:t>
            </a:r>
            <a:r>
              <a:rPr lang="tr-TR" sz="2000" dirty="0"/>
              <a:t> </a:t>
            </a:r>
          </a:p>
          <a:p>
            <a:pPr>
              <a:buFont typeface="Courier New" panose="02070309020205020404" pitchFamily="49" charset="0"/>
              <a:buChar char="o"/>
            </a:pPr>
            <a:r>
              <a:rPr lang="tr-TR" sz="2000" dirty="0" err="1"/>
              <a:t>Varying</a:t>
            </a:r>
            <a:r>
              <a:rPr lang="tr-TR" sz="2000" dirty="0"/>
              <a:t> </a:t>
            </a:r>
            <a:r>
              <a:rPr lang="tr-TR" sz="2000" dirty="0" err="1"/>
              <a:t>the</a:t>
            </a:r>
            <a:r>
              <a:rPr lang="tr-TR" sz="2000" dirty="0"/>
              <a:t> </a:t>
            </a:r>
            <a:r>
              <a:rPr lang="tr-TR" sz="2000" dirty="0" err="1"/>
              <a:t>length</a:t>
            </a:r>
            <a:r>
              <a:rPr lang="tr-TR" sz="2000" dirty="0"/>
              <a:t> of </a:t>
            </a:r>
            <a:r>
              <a:rPr lang="tr-TR" sz="2000" i="1" dirty="0">
                <a:solidFill>
                  <a:srgbClr val="FFC000"/>
                </a:solidFill>
              </a:rPr>
              <a:t>time</a:t>
            </a:r>
            <a:r>
              <a:rPr lang="tr-TR" sz="2000" dirty="0"/>
              <a:t> a </a:t>
            </a:r>
            <a:r>
              <a:rPr lang="tr-TR" sz="2000" dirty="0" err="1"/>
              <a:t>student</a:t>
            </a:r>
            <a:r>
              <a:rPr lang="tr-TR" sz="2000" dirty="0"/>
              <a:t> </a:t>
            </a:r>
            <a:r>
              <a:rPr lang="tr-TR" sz="2000" dirty="0" err="1"/>
              <a:t>may</a:t>
            </a:r>
            <a:r>
              <a:rPr lang="tr-TR" sz="2000" dirty="0"/>
              <a:t> </a:t>
            </a:r>
            <a:r>
              <a:rPr lang="tr-TR" sz="2000" dirty="0" err="1"/>
              <a:t>take</a:t>
            </a:r>
            <a:r>
              <a:rPr lang="tr-TR" sz="2000" dirty="0"/>
              <a:t> </a:t>
            </a:r>
            <a:r>
              <a:rPr lang="tr-TR" sz="2000" dirty="0" err="1"/>
              <a:t>to</a:t>
            </a:r>
            <a:r>
              <a:rPr lang="tr-TR" sz="2000" dirty="0"/>
              <a:t> </a:t>
            </a:r>
            <a:r>
              <a:rPr lang="tr-TR" sz="2000" dirty="0" err="1"/>
              <a:t>complete</a:t>
            </a:r>
            <a:r>
              <a:rPr lang="tr-TR" sz="2000" dirty="0"/>
              <a:t> a </a:t>
            </a:r>
            <a:r>
              <a:rPr lang="tr-TR" sz="2000" dirty="0" err="1"/>
              <a:t>task</a:t>
            </a:r>
            <a:r>
              <a:rPr lang="tr-TR" sz="2000" dirty="0"/>
              <a:t> in </a:t>
            </a:r>
            <a:r>
              <a:rPr lang="tr-TR" sz="2000" dirty="0" err="1"/>
              <a:t>order</a:t>
            </a:r>
            <a:r>
              <a:rPr lang="tr-TR" sz="2000" dirty="0"/>
              <a:t> </a:t>
            </a:r>
            <a:r>
              <a:rPr lang="tr-TR" sz="2000" dirty="0" err="1"/>
              <a:t>to</a:t>
            </a:r>
            <a:r>
              <a:rPr lang="tr-TR" sz="2000" dirty="0"/>
              <a:t> </a:t>
            </a:r>
            <a:r>
              <a:rPr lang="tr-TR" sz="2000" dirty="0" err="1"/>
              <a:t>provide</a:t>
            </a:r>
            <a:r>
              <a:rPr lang="tr-TR" sz="2000" dirty="0"/>
              <a:t> </a:t>
            </a:r>
            <a:r>
              <a:rPr lang="tr-TR" sz="2000" dirty="0" err="1"/>
              <a:t>additional</a:t>
            </a:r>
            <a:r>
              <a:rPr lang="tr-TR" sz="2000" dirty="0"/>
              <a:t> </a:t>
            </a:r>
            <a:r>
              <a:rPr lang="tr-TR" sz="2000" dirty="0" err="1"/>
              <a:t>support</a:t>
            </a:r>
            <a:r>
              <a:rPr lang="tr-TR" sz="2000" dirty="0"/>
              <a:t> </a:t>
            </a:r>
            <a:r>
              <a:rPr lang="tr-TR" sz="2000" dirty="0" err="1"/>
              <a:t>for</a:t>
            </a:r>
            <a:r>
              <a:rPr lang="tr-TR" sz="2000" dirty="0"/>
              <a:t> a </a:t>
            </a:r>
            <a:r>
              <a:rPr lang="tr-TR" sz="2000" dirty="0" err="1"/>
              <a:t>struggling</a:t>
            </a:r>
            <a:r>
              <a:rPr lang="tr-TR" sz="2000" dirty="0"/>
              <a:t> </a:t>
            </a:r>
            <a:r>
              <a:rPr lang="tr-TR" sz="2000" dirty="0" err="1"/>
              <a:t>learner</a:t>
            </a:r>
            <a:r>
              <a:rPr lang="tr-TR" sz="2000" dirty="0"/>
              <a:t> </a:t>
            </a:r>
            <a:r>
              <a:rPr lang="tr-TR" sz="2000" dirty="0" err="1"/>
              <a:t>or</a:t>
            </a:r>
            <a:r>
              <a:rPr lang="tr-TR" sz="2000" dirty="0"/>
              <a:t> </a:t>
            </a:r>
            <a:r>
              <a:rPr lang="tr-TR" sz="2000" dirty="0" err="1"/>
              <a:t>to</a:t>
            </a:r>
            <a:r>
              <a:rPr lang="tr-TR" sz="2000" dirty="0"/>
              <a:t> </a:t>
            </a:r>
            <a:r>
              <a:rPr lang="tr-TR" sz="2000" dirty="0" err="1"/>
              <a:t>encourage</a:t>
            </a:r>
            <a:r>
              <a:rPr lang="tr-TR" sz="2000" dirty="0"/>
              <a:t> an </a:t>
            </a:r>
            <a:r>
              <a:rPr lang="tr-TR" sz="2000" dirty="0" err="1"/>
              <a:t>advanced</a:t>
            </a:r>
            <a:r>
              <a:rPr lang="tr-TR" sz="2000" dirty="0"/>
              <a:t> </a:t>
            </a:r>
            <a:r>
              <a:rPr lang="tr-TR" sz="2000" dirty="0" err="1"/>
              <a:t>learner</a:t>
            </a:r>
            <a:r>
              <a:rPr lang="tr-TR" sz="2000" dirty="0"/>
              <a:t> </a:t>
            </a:r>
            <a:r>
              <a:rPr lang="tr-TR" sz="2000" dirty="0" err="1"/>
              <a:t>to</a:t>
            </a:r>
            <a:r>
              <a:rPr lang="tr-TR" sz="2000" dirty="0"/>
              <a:t> </a:t>
            </a:r>
            <a:r>
              <a:rPr lang="tr-TR" sz="2000" dirty="0" err="1"/>
              <a:t>pursue</a:t>
            </a:r>
            <a:r>
              <a:rPr lang="tr-TR" sz="2000" dirty="0"/>
              <a:t> a </a:t>
            </a:r>
            <a:r>
              <a:rPr lang="tr-TR" sz="2000" dirty="0" err="1"/>
              <a:t>topic</a:t>
            </a:r>
            <a:r>
              <a:rPr lang="tr-TR" sz="2000" dirty="0"/>
              <a:t> in </a:t>
            </a:r>
            <a:r>
              <a:rPr lang="tr-TR" sz="2000" dirty="0" err="1"/>
              <a:t>greater</a:t>
            </a:r>
            <a:r>
              <a:rPr lang="tr-TR" sz="2000" dirty="0"/>
              <a:t> </a:t>
            </a:r>
            <a:r>
              <a:rPr lang="tr-TR" sz="2000" dirty="0" err="1"/>
              <a:t>depth</a:t>
            </a:r>
            <a:r>
              <a:rPr lang="tr-TR" sz="2000" dirty="0"/>
              <a:t>.</a:t>
            </a:r>
          </a:p>
        </p:txBody>
      </p:sp>
    </p:spTree>
    <p:extLst>
      <p:ext uri="{BB962C8B-B14F-4D97-AF65-F5344CB8AC3E}">
        <p14:creationId xmlns:p14="http://schemas.microsoft.com/office/powerpoint/2010/main" val="27902615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Process</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32</a:t>
            </a:fld>
            <a:endParaRPr lang="en-US" dirty="0"/>
          </a:p>
        </p:txBody>
      </p:sp>
      <p:pic>
        <p:nvPicPr>
          <p:cNvPr id="10" name="İçerik Yer Tutucusu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8904" y="1600200"/>
            <a:ext cx="4411464" cy="4551363"/>
          </a:xfrm>
        </p:spPr>
      </p:pic>
      <p:pic>
        <p:nvPicPr>
          <p:cNvPr id="11" name="Resim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1657" y="4607007"/>
            <a:ext cx="3085714" cy="1930159"/>
          </a:xfrm>
          <a:prstGeom prst="rect">
            <a:avLst/>
          </a:prstGeom>
        </p:spPr>
      </p:pic>
      <p:pic>
        <p:nvPicPr>
          <p:cNvPr id="13" name="Resim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0619" y="436283"/>
            <a:ext cx="4522459" cy="2981757"/>
          </a:xfrm>
          <a:prstGeom prst="rect">
            <a:avLst/>
          </a:prstGeom>
        </p:spPr>
      </p:pic>
    </p:spTree>
    <p:extLst>
      <p:ext uri="{BB962C8B-B14F-4D97-AF65-F5344CB8AC3E}">
        <p14:creationId xmlns:p14="http://schemas.microsoft.com/office/powerpoint/2010/main" val="3821387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Sports (</a:t>
            </a:r>
            <a:r>
              <a:rPr lang="tr-TR" dirty="0" err="1" smtClean="0"/>
              <a:t>Macmillan</a:t>
            </a:r>
            <a:r>
              <a:rPr lang="tr-TR" dirty="0" smtClean="0"/>
              <a:t> English)</a:t>
            </a:r>
            <a:endParaRPr lang="tr-TR" dirty="0"/>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2131" y="914400"/>
            <a:ext cx="8821978" cy="5237163"/>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33</a:t>
            </a:fld>
            <a:endParaRPr lang="en-US" dirty="0"/>
          </a:p>
        </p:txBody>
      </p:sp>
    </p:spTree>
    <p:extLst>
      <p:ext uri="{BB962C8B-B14F-4D97-AF65-F5344CB8AC3E}">
        <p14:creationId xmlns:p14="http://schemas.microsoft.com/office/powerpoint/2010/main" val="251163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Writing</a:t>
            </a:r>
            <a:r>
              <a:rPr lang="tr-TR" dirty="0" smtClean="0"/>
              <a:t> Poems</a:t>
            </a:r>
            <a:endParaRPr lang="tr-TR" dirty="0"/>
          </a:p>
        </p:txBody>
      </p:sp>
      <p:sp>
        <p:nvSpPr>
          <p:cNvPr id="3" name="İçerik Yer Tutucusu 2"/>
          <p:cNvSpPr>
            <a:spLocks noGrp="1"/>
          </p:cNvSpPr>
          <p:nvPr>
            <p:ph idx="1"/>
          </p:nvPr>
        </p:nvSpPr>
        <p:spPr/>
        <p:txBody>
          <a:bodyPr/>
          <a:lstStyle/>
          <a:p>
            <a:endParaRPr lang="tr-TR" sz="2400" dirty="0" smtClean="0">
              <a:solidFill>
                <a:srgbClr val="FFC000"/>
              </a:solidFill>
            </a:endParaRPr>
          </a:p>
          <a:p>
            <a:r>
              <a:rPr lang="tr-TR" sz="2400" dirty="0" smtClean="0">
                <a:solidFill>
                  <a:srgbClr val="FFC000"/>
                </a:solidFill>
              </a:rPr>
              <a:t>Help </a:t>
            </a:r>
            <a:r>
              <a:rPr lang="tr-TR" sz="2400" dirty="0" err="1" smtClean="0">
                <a:solidFill>
                  <a:srgbClr val="FFC000"/>
                </a:solidFill>
              </a:rPr>
              <a:t>to</a:t>
            </a:r>
            <a:r>
              <a:rPr lang="tr-TR" sz="2400" dirty="0" smtClean="0">
                <a:solidFill>
                  <a:srgbClr val="FFC000"/>
                </a:solidFill>
              </a:rPr>
              <a:t> </a:t>
            </a:r>
            <a:r>
              <a:rPr lang="tr-TR" sz="2400" dirty="0" err="1" smtClean="0">
                <a:solidFill>
                  <a:srgbClr val="FFC000"/>
                </a:solidFill>
              </a:rPr>
              <a:t>differentiate</a:t>
            </a:r>
            <a:r>
              <a:rPr lang="tr-TR" sz="2400" dirty="0" smtClean="0">
                <a:solidFill>
                  <a:srgbClr val="FFC000"/>
                </a:solidFill>
              </a:rPr>
              <a:t>…..</a:t>
            </a:r>
            <a:endParaRPr lang="tr-TR" sz="2400" dirty="0">
              <a:solidFill>
                <a:srgbClr val="FFC000"/>
              </a:solidFill>
            </a:endParaRPr>
          </a:p>
          <a:p>
            <a:endParaRPr lang="tr-TR" dirty="0" smtClean="0"/>
          </a:p>
          <a:p>
            <a:r>
              <a:rPr lang="tr-TR" sz="3600" dirty="0" smtClean="0"/>
              <a:t>Ready </a:t>
            </a:r>
            <a:r>
              <a:rPr lang="tr-TR" sz="3600" dirty="0" err="1" smtClean="0"/>
              <a:t>shape</a:t>
            </a:r>
            <a:r>
              <a:rPr lang="tr-TR" sz="3600" dirty="0" smtClean="0"/>
              <a:t> </a:t>
            </a:r>
          </a:p>
          <a:p>
            <a:r>
              <a:rPr lang="tr-TR" sz="3600" dirty="0" smtClean="0"/>
              <a:t>Ready </a:t>
            </a:r>
            <a:r>
              <a:rPr lang="tr-TR" sz="3600" dirty="0" err="1" smtClean="0"/>
              <a:t>letters</a:t>
            </a:r>
            <a:endParaRPr lang="tr-TR" sz="3600" dirty="0" smtClean="0"/>
          </a:p>
          <a:p>
            <a:r>
              <a:rPr lang="tr-TR" sz="3600" dirty="0" smtClean="0"/>
              <a:t>Ready </a:t>
            </a:r>
            <a:r>
              <a:rPr lang="tr-TR" sz="3600" dirty="0" err="1" smtClean="0"/>
              <a:t>words</a:t>
            </a:r>
            <a:endParaRPr lang="tr-TR" sz="3600" dirty="0" smtClean="0"/>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34</a:t>
            </a:fld>
            <a:endParaRPr lang="en-US" dirty="0"/>
          </a:p>
        </p:txBody>
      </p:sp>
    </p:spTree>
    <p:extLst>
      <p:ext uri="{BB962C8B-B14F-4D97-AF65-F5344CB8AC3E}">
        <p14:creationId xmlns:p14="http://schemas.microsoft.com/office/powerpoint/2010/main" val="4529543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8" name="İçerik Yer Tutucus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4509" y="1593272"/>
            <a:ext cx="7952509" cy="4860868"/>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35</a:t>
            </a:fld>
            <a:endParaRPr lang="en-US" dirty="0"/>
          </a:p>
        </p:txBody>
      </p:sp>
    </p:spTree>
    <p:extLst>
      <p:ext uri="{BB962C8B-B14F-4D97-AF65-F5344CB8AC3E}">
        <p14:creationId xmlns:p14="http://schemas.microsoft.com/office/powerpoint/2010/main" val="705032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Examples</a:t>
            </a:r>
            <a:r>
              <a:rPr lang="tr-TR" dirty="0" smtClean="0"/>
              <a:t>…..</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40581" y="3865418"/>
            <a:ext cx="3967817" cy="2671747"/>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36</a:t>
            </a:fld>
            <a:endParaRPr lang="en-US" dirty="0"/>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29" y="1463007"/>
            <a:ext cx="5498684" cy="4292830"/>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4799" y="218815"/>
            <a:ext cx="5347855" cy="3549721"/>
          </a:xfrm>
          <a:prstGeom prst="rect">
            <a:avLst/>
          </a:prstGeom>
        </p:spPr>
      </p:pic>
    </p:spTree>
    <p:extLst>
      <p:ext uri="{BB962C8B-B14F-4D97-AF65-F5344CB8AC3E}">
        <p14:creationId xmlns:p14="http://schemas.microsoft.com/office/powerpoint/2010/main" val="16307622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Found</a:t>
            </a:r>
            <a:r>
              <a:rPr lang="tr-TR" dirty="0" smtClean="0"/>
              <a:t> </a:t>
            </a:r>
            <a:r>
              <a:rPr lang="tr-TR" dirty="0" err="1" smtClean="0"/>
              <a:t>poems</a:t>
            </a:r>
            <a:endParaRPr lang="tr-TR" dirty="0"/>
          </a:p>
        </p:txBody>
      </p:sp>
      <p:sp>
        <p:nvSpPr>
          <p:cNvPr id="3" name="İçerik Yer Tutucusu 2"/>
          <p:cNvSpPr>
            <a:spLocks noGrp="1"/>
          </p:cNvSpPr>
          <p:nvPr>
            <p:ph idx="1"/>
          </p:nvPr>
        </p:nvSpPr>
        <p:spPr/>
        <p:txBody>
          <a:bodyPr>
            <a:normAutofit/>
          </a:bodyPr>
          <a:lstStyle/>
          <a:p>
            <a:r>
              <a:rPr lang="en-US" sz="2000" b="0" dirty="0" smtClean="0"/>
              <a:t>A </a:t>
            </a:r>
            <a:r>
              <a:rPr lang="en-US" sz="2000" b="0" dirty="0"/>
              <a:t>found poem doesn’t have to </a:t>
            </a:r>
            <a:r>
              <a:rPr lang="en-US" sz="2000" b="0" dirty="0" smtClean="0"/>
              <a:t>rhyme</a:t>
            </a:r>
            <a:r>
              <a:rPr lang="tr-TR" sz="2000" b="0" dirty="0" smtClean="0"/>
              <a:t> </a:t>
            </a:r>
            <a:r>
              <a:rPr lang="tr-TR" sz="2000" b="0" dirty="0" err="1" smtClean="0"/>
              <a:t>and</a:t>
            </a:r>
            <a:r>
              <a:rPr lang="tr-TR" sz="2000" b="0" dirty="0" smtClean="0"/>
              <a:t> i</a:t>
            </a:r>
            <a:r>
              <a:rPr lang="en-US" sz="2000" b="0" dirty="0" smtClean="0"/>
              <a:t>t </a:t>
            </a:r>
            <a:r>
              <a:rPr lang="en-US" sz="2000" b="0" dirty="0"/>
              <a:t>is most often free verse </a:t>
            </a:r>
            <a:endParaRPr lang="tr-TR" sz="2000" b="0" dirty="0" smtClean="0"/>
          </a:p>
          <a:p>
            <a:endParaRPr lang="tr-TR" sz="2000" b="0" dirty="0" smtClean="0"/>
          </a:p>
          <a:p>
            <a:r>
              <a:rPr lang="en-US" sz="2000" b="0" dirty="0" smtClean="0"/>
              <a:t>Here </a:t>
            </a:r>
            <a:r>
              <a:rPr lang="en-US" sz="2000" b="0" dirty="0"/>
              <a:t>is what you </a:t>
            </a:r>
            <a:r>
              <a:rPr lang="en-US" sz="2000" b="0" i="1" dirty="0"/>
              <a:t>can </a:t>
            </a:r>
            <a:r>
              <a:rPr lang="en-US" sz="2000" b="0" dirty="0"/>
              <a:t>do:</a:t>
            </a:r>
          </a:p>
          <a:p>
            <a:pPr lvl="1"/>
            <a:r>
              <a:rPr lang="en-US" sz="2000" dirty="0"/>
              <a:t>Black out words by deleting them from the writing sample</a:t>
            </a:r>
          </a:p>
          <a:p>
            <a:pPr lvl="1"/>
            <a:r>
              <a:rPr lang="en-US" sz="2000" dirty="0" smtClean="0"/>
              <a:t>Change </a:t>
            </a:r>
            <a:r>
              <a:rPr lang="en-US" sz="2000" dirty="0"/>
              <a:t>punctuation or capitalization</a:t>
            </a:r>
          </a:p>
          <a:p>
            <a:endParaRPr lang="tr-TR" sz="2000" b="0" dirty="0" smtClean="0"/>
          </a:p>
          <a:p>
            <a:r>
              <a:rPr lang="en-US" sz="2000" b="0" dirty="0" smtClean="0"/>
              <a:t>Here </a:t>
            </a:r>
            <a:r>
              <a:rPr lang="en-US" sz="2000" b="0" dirty="0"/>
              <a:t>is what you </a:t>
            </a:r>
            <a:r>
              <a:rPr lang="en-US" sz="2000" b="0" i="1" dirty="0"/>
              <a:t>cannot </a:t>
            </a:r>
            <a:r>
              <a:rPr lang="en-US" sz="2000" b="0" dirty="0"/>
              <a:t>do:</a:t>
            </a:r>
          </a:p>
          <a:p>
            <a:pPr lvl="1"/>
            <a:r>
              <a:rPr lang="en-US" sz="2000" dirty="0"/>
              <a:t>Do not change word order.</a:t>
            </a:r>
          </a:p>
          <a:p>
            <a:pPr lvl="1"/>
            <a:r>
              <a:rPr lang="en-US" sz="2000" dirty="0"/>
              <a:t>Do not add words that are not in the original sample.</a:t>
            </a:r>
          </a:p>
          <a:p>
            <a:endParaRPr lang="tr-TR" sz="20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37</a:t>
            </a:fld>
            <a:endParaRPr lang="en-US" dirty="0"/>
          </a:p>
        </p:txBody>
      </p:sp>
    </p:spTree>
    <p:extLst>
      <p:ext uri="{BB962C8B-B14F-4D97-AF65-F5344CB8AC3E}">
        <p14:creationId xmlns:p14="http://schemas.microsoft.com/office/powerpoint/2010/main" val="12403892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Examples</a:t>
            </a:r>
            <a:r>
              <a:rPr lang="tr-TR" dirty="0" smtClean="0"/>
              <a:t> of </a:t>
            </a:r>
            <a:r>
              <a:rPr lang="tr-TR" dirty="0" err="1" smtClean="0"/>
              <a:t>found</a:t>
            </a:r>
            <a:r>
              <a:rPr lang="tr-TR" dirty="0" smtClean="0"/>
              <a:t> </a:t>
            </a:r>
            <a:r>
              <a:rPr lang="tr-TR" dirty="0" err="1" smtClean="0"/>
              <a:t>poems</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38</a:t>
            </a:fld>
            <a:endParaRPr lang="en-US" dirty="0"/>
          </a:p>
        </p:txBody>
      </p:sp>
      <p:pic>
        <p:nvPicPr>
          <p:cNvPr id="2050" name="Picture 2" descr="http://3.bp.blogspot.com/-hVBb47yZMTY/TZw6osa6YSI/AAAAAAAAAwY/wOzMglHFcwg/s1600/beautiful_leech_by_carrieola-d39y09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4727" y="1205345"/>
            <a:ext cx="6386946" cy="5652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4863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39</a:t>
            </a:fld>
            <a:endParaRPr lang="en-US" dirty="0"/>
          </a:p>
        </p:txBody>
      </p:sp>
      <p:pic>
        <p:nvPicPr>
          <p:cNvPr id="3074" name="Picture 2" descr="https://s-media-cache-ak0.pinimg.com/236x/34/e3/8f/34e38f23e17210c3321a3bf8b5dd4a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429" y="2272145"/>
            <a:ext cx="2247900" cy="35052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s-media-cache-ec0.pinimg.com/736x/50/ac/6c/50ac6cf58597161b054f0d4ccde944e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67318" y="1749063"/>
            <a:ext cx="3057947" cy="4551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28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Differentiation</a:t>
            </a:r>
            <a:r>
              <a:rPr lang="tr-TR" dirty="0" smtClean="0"/>
              <a:t> …</a:t>
            </a:r>
            <a:endParaRPr lang="tr-TR" dirty="0"/>
          </a:p>
        </p:txBody>
      </p:sp>
      <p:sp>
        <p:nvSpPr>
          <p:cNvPr id="3" name="İçerik Yer Tutucusu 2"/>
          <p:cNvSpPr>
            <a:spLocks noGrp="1"/>
          </p:cNvSpPr>
          <p:nvPr>
            <p:ph idx="1"/>
          </p:nvPr>
        </p:nvSpPr>
        <p:spPr/>
        <p:txBody>
          <a:bodyPr/>
          <a:lstStyle/>
          <a:p>
            <a:pPr algn="ctr"/>
            <a:endParaRPr lang="tr-TR" sz="2599" dirty="0"/>
          </a:p>
          <a:p>
            <a:pPr algn="ctr"/>
            <a:endParaRPr lang="tr-TR" sz="2599" dirty="0"/>
          </a:p>
          <a:p>
            <a:pPr algn="ctr"/>
            <a:r>
              <a:rPr lang="tr-TR" sz="2599" i="1" dirty="0">
                <a:solidFill>
                  <a:srgbClr val="7030A0"/>
                </a:solidFill>
              </a:rPr>
              <a:t>«…</a:t>
            </a:r>
            <a:r>
              <a:rPr lang="tr-TR" sz="2599" i="1" dirty="0" err="1">
                <a:solidFill>
                  <a:srgbClr val="7030A0"/>
                </a:solidFill>
              </a:rPr>
              <a:t>alters</a:t>
            </a:r>
            <a:r>
              <a:rPr lang="tr-TR" sz="2599" i="1" dirty="0">
                <a:solidFill>
                  <a:srgbClr val="7030A0"/>
                </a:solidFill>
              </a:rPr>
              <a:t> </a:t>
            </a:r>
            <a:r>
              <a:rPr lang="tr-TR" sz="2599" i="1" dirty="0" err="1">
                <a:solidFill>
                  <a:srgbClr val="7030A0"/>
                </a:solidFill>
              </a:rPr>
              <a:t>the</a:t>
            </a:r>
            <a:r>
              <a:rPr lang="tr-TR" sz="2599" i="1" dirty="0">
                <a:solidFill>
                  <a:srgbClr val="7030A0"/>
                </a:solidFill>
              </a:rPr>
              <a:t> </a:t>
            </a:r>
            <a:r>
              <a:rPr lang="tr-TR" sz="2599" i="1" dirty="0" err="1">
                <a:solidFill>
                  <a:srgbClr val="7030A0"/>
                </a:solidFill>
              </a:rPr>
              <a:t>implementation</a:t>
            </a:r>
            <a:r>
              <a:rPr lang="tr-TR" sz="2599" i="1" dirty="0">
                <a:solidFill>
                  <a:srgbClr val="7030A0"/>
                </a:solidFill>
              </a:rPr>
              <a:t> </a:t>
            </a:r>
            <a:r>
              <a:rPr lang="tr-TR" sz="2599" i="1" dirty="0" err="1">
                <a:solidFill>
                  <a:srgbClr val="7030A0"/>
                </a:solidFill>
              </a:rPr>
              <a:t>and</a:t>
            </a:r>
            <a:r>
              <a:rPr lang="tr-TR" sz="2599" i="1" dirty="0">
                <a:solidFill>
                  <a:srgbClr val="7030A0"/>
                </a:solidFill>
              </a:rPr>
              <a:t> </a:t>
            </a:r>
            <a:r>
              <a:rPr lang="tr-TR" sz="2599" i="1" dirty="0" err="1">
                <a:solidFill>
                  <a:srgbClr val="7030A0"/>
                </a:solidFill>
              </a:rPr>
              <a:t>design</a:t>
            </a:r>
            <a:r>
              <a:rPr lang="tr-TR" sz="2599" i="1" dirty="0">
                <a:solidFill>
                  <a:srgbClr val="7030A0"/>
                </a:solidFill>
              </a:rPr>
              <a:t> of </a:t>
            </a:r>
            <a:r>
              <a:rPr lang="tr-TR" sz="2599" i="1" dirty="0" err="1">
                <a:solidFill>
                  <a:srgbClr val="7030A0"/>
                </a:solidFill>
              </a:rPr>
              <a:t>lessons</a:t>
            </a:r>
            <a:r>
              <a:rPr lang="tr-TR" sz="2599" i="1" dirty="0">
                <a:solidFill>
                  <a:srgbClr val="7030A0"/>
                </a:solidFill>
              </a:rPr>
              <a:t> </a:t>
            </a:r>
            <a:r>
              <a:rPr lang="tr-TR" sz="2599" i="1" dirty="0" err="1">
                <a:solidFill>
                  <a:srgbClr val="7030A0"/>
                </a:solidFill>
              </a:rPr>
              <a:t>and</a:t>
            </a:r>
            <a:r>
              <a:rPr lang="tr-TR" sz="2599" i="1" dirty="0">
                <a:solidFill>
                  <a:srgbClr val="7030A0"/>
                </a:solidFill>
              </a:rPr>
              <a:t> </a:t>
            </a:r>
            <a:r>
              <a:rPr lang="tr-TR" sz="2599" i="1" dirty="0" err="1">
                <a:solidFill>
                  <a:srgbClr val="7030A0"/>
                </a:solidFill>
              </a:rPr>
              <a:t>activities</a:t>
            </a:r>
            <a:r>
              <a:rPr lang="tr-TR" sz="2599" i="1" dirty="0">
                <a:solidFill>
                  <a:srgbClr val="7030A0"/>
                </a:solidFill>
              </a:rPr>
              <a:t> </a:t>
            </a:r>
            <a:r>
              <a:rPr lang="tr-TR" sz="2599" i="1" dirty="0" err="1">
                <a:solidFill>
                  <a:srgbClr val="7030A0"/>
                </a:solidFill>
              </a:rPr>
              <a:t>so</a:t>
            </a:r>
            <a:r>
              <a:rPr lang="tr-TR" sz="2599" i="1" dirty="0">
                <a:solidFill>
                  <a:srgbClr val="7030A0"/>
                </a:solidFill>
              </a:rPr>
              <a:t> </a:t>
            </a:r>
            <a:r>
              <a:rPr lang="tr-TR" sz="2599" i="1" dirty="0" err="1">
                <a:solidFill>
                  <a:srgbClr val="7030A0"/>
                </a:solidFill>
              </a:rPr>
              <a:t>that</a:t>
            </a:r>
            <a:r>
              <a:rPr lang="tr-TR" sz="2599" i="1" dirty="0">
                <a:solidFill>
                  <a:srgbClr val="7030A0"/>
                </a:solidFill>
              </a:rPr>
              <a:t> </a:t>
            </a:r>
            <a:r>
              <a:rPr lang="tr-TR" sz="2599" i="1" dirty="0" err="1">
                <a:solidFill>
                  <a:srgbClr val="7030A0"/>
                </a:solidFill>
              </a:rPr>
              <a:t>the</a:t>
            </a:r>
            <a:r>
              <a:rPr lang="tr-TR" sz="2599" i="1" dirty="0">
                <a:solidFill>
                  <a:srgbClr val="7030A0"/>
                </a:solidFill>
              </a:rPr>
              <a:t> </a:t>
            </a:r>
            <a:r>
              <a:rPr lang="tr-TR" sz="2599" i="1" dirty="0" err="1">
                <a:solidFill>
                  <a:srgbClr val="FF0000"/>
                </a:solidFill>
              </a:rPr>
              <a:t>needs</a:t>
            </a:r>
            <a:r>
              <a:rPr lang="tr-TR" sz="2599" i="1" dirty="0">
                <a:solidFill>
                  <a:srgbClr val="7030A0"/>
                </a:solidFill>
              </a:rPr>
              <a:t> of </a:t>
            </a:r>
            <a:r>
              <a:rPr lang="tr-TR" sz="2599" i="1" dirty="0" err="1">
                <a:solidFill>
                  <a:srgbClr val="7030A0"/>
                </a:solidFill>
              </a:rPr>
              <a:t>all</a:t>
            </a:r>
            <a:r>
              <a:rPr lang="tr-TR" sz="2599" i="1" dirty="0">
                <a:solidFill>
                  <a:srgbClr val="7030A0"/>
                </a:solidFill>
              </a:rPr>
              <a:t> </a:t>
            </a:r>
            <a:r>
              <a:rPr lang="tr-TR" sz="2599" i="1" dirty="0" err="1">
                <a:solidFill>
                  <a:srgbClr val="7030A0"/>
                </a:solidFill>
              </a:rPr>
              <a:t>the</a:t>
            </a:r>
            <a:r>
              <a:rPr lang="tr-TR" sz="2599" i="1" dirty="0">
                <a:solidFill>
                  <a:srgbClr val="7030A0"/>
                </a:solidFill>
              </a:rPr>
              <a:t> </a:t>
            </a:r>
            <a:r>
              <a:rPr lang="tr-TR" sz="2599" i="1" dirty="0" err="1">
                <a:solidFill>
                  <a:srgbClr val="7030A0"/>
                </a:solidFill>
              </a:rPr>
              <a:t>students</a:t>
            </a:r>
            <a:r>
              <a:rPr lang="tr-TR" sz="2599" i="1" dirty="0">
                <a:solidFill>
                  <a:srgbClr val="7030A0"/>
                </a:solidFill>
              </a:rPr>
              <a:t> in </a:t>
            </a:r>
            <a:r>
              <a:rPr lang="tr-TR" sz="2599" i="1" dirty="0" err="1">
                <a:solidFill>
                  <a:srgbClr val="7030A0"/>
                </a:solidFill>
              </a:rPr>
              <a:t>the</a:t>
            </a:r>
            <a:r>
              <a:rPr lang="tr-TR" sz="2599" i="1" dirty="0">
                <a:solidFill>
                  <a:srgbClr val="7030A0"/>
                </a:solidFill>
              </a:rPr>
              <a:t> </a:t>
            </a:r>
            <a:r>
              <a:rPr lang="tr-TR" sz="2599" i="1" dirty="0" err="1">
                <a:solidFill>
                  <a:srgbClr val="7030A0"/>
                </a:solidFill>
              </a:rPr>
              <a:t>classroom</a:t>
            </a:r>
            <a:r>
              <a:rPr lang="tr-TR" sz="2599" i="1" dirty="0">
                <a:solidFill>
                  <a:srgbClr val="7030A0"/>
                </a:solidFill>
              </a:rPr>
              <a:t> can be met»</a:t>
            </a:r>
            <a:r>
              <a:rPr lang="tr-TR" i="1" dirty="0" smtClean="0">
                <a:solidFill>
                  <a:srgbClr val="7030A0"/>
                </a:solidFill>
              </a:rPr>
              <a:t> </a:t>
            </a:r>
            <a:endParaRPr lang="tr-TR" i="1" dirty="0">
              <a:solidFill>
                <a:srgbClr val="7030A0"/>
              </a:solidFill>
            </a:endParaRPr>
          </a:p>
        </p:txBody>
      </p:sp>
    </p:spTree>
    <p:extLst>
      <p:ext uri="{BB962C8B-B14F-4D97-AF65-F5344CB8AC3E}">
        <p14:creationId xmlns:p14="http://schemas.microsoft.com/office/powerpoint/2010/main" val="37842516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p:cNvSpPr>
          <p:nvPr>
            <p:ph type="body" idx="4294967295"/>
          </p:nvPr>
        </p:nvSpPr>
        <p:spPr>
          <a:xfrm>
            <a:off x="702148" y="1399309"/>
            <a:ext cx="7956099" cy="2673927"/>
          </a:xfrm>
          <a:prstGeom prst="rect">
            <a:avLst/>
          </a:prstGeom>
        </p:spPr>
        <p:txBody>
          <a:bodyPr/>
          <a:lstStyle/>
          <a:p>
            <a:pPr defTabSz="457200">
              <a:lnSpc>
                <a:spcPct val="100000"/>
              </a:lnSpc>
              <a:spcBef>
                <a:spcPts val="0"/>
              </a:spcBef>
              <a:defRPr sz="1800">
                <a:solidFill>
                  <a:srgbClr val="000000"/>
                </a:solidFill>
              </a:defRPr>
            </a:pPr>
            <a:endParaRPr sz="2100" dirty="0">
              <a:latin typeface="+mn-lt"/>
              <a:sym typeface="Helvetica"/>
            </a:endParaRPr>
          </a:p>
          <a:p>
            <a:pPr marL="457200" indent="-457200" defTabSz="457200">
              <a:lnSpc>
                <a:spcPct val="100000"/>
              </a:lnSpc>
              <a:spcBef>
                <a:spcPts val="0"/>
              </a:spcBef>
              <a:tabLst>
                <a:tab pos="139700" algn="l"/>
                <a:tab pos="457200" algn="l"/>
              </a:tabLst>
              <a:defRPr sz="1800">
                <a:solidFill>
                  <a:srgbClr val="000000"/>
                </a:solidFill>
              </a:defRPr>
            </a:pPr>
            <a:r>
              <a:rPr sz="2100" dirty="0">
                <a:latin typeface="+mn-lt"/>
                <a:sym typeface="Helvetica"/>
              </a:rPr>
              <a:t>	•	</a:t>
            </a:r>
            <a:r>
              <a:rPr lang="tr-TR" sz="2100" dirty="0" smtClean="0">
                <a:latin typeface="+mn-lt"/>
                <a:sym typeface="Helvetica"/>
              </a:rPr>
              <a:t>How </a:t>
            </a:r>
            <a:r>
              <a:rPr lang="tr-TR" sz="2100" dirty="0" err="1" smtClean="0">
                <a:latin typeface="+mn-lt"/>
                <a:sym typeface="Helvetica"/>
              </a:rPr>
              <a:t>did</a:t>
            </a:r>
            <a:r>
              <a:rPr lang="tr-TR" sz="2100" dirty="0" smtClean="0">
                <a:latin typeface="+mn-lt"/>
                <a:sym typeface="Helvetica"/>
              </a:rPr>
              <a:t> </a:t>
            </a:r>
            <a:r>
              <a:rPr lang="tr-TR" sz="2100" dirty="0" err="1" smtClean="0">
                <a:latin typeface="+mn-lt"/>
                <a:sym typeface="Helvetica"/>
              </a:rPr>
              <a:t>you</a:t>
            </a:r>
            <a:r>
              <a:rPr lang="tr-TR" sz="2100" dirty="0" smtClean="0">
                <a:latin typeface="+mn-lt"/>
                <a:sym typeface="Helvetica"/>
              </a:rPr>
              <a:t> </a:t>
            </a:r>
            <a:r>
              <a:rPr lang="tr-TR" sz="2100" dirty="0" err="1" smtClean="0">
                <a:latin typeface="+mn-lt"/>
                <a:sym typeface="Helvetica"/>
              </a:rPr>
              <a:t>use</a:t>
            </a:r>
            <a:r>
              <a:rPr lang="tr-TR" sz="2100" dirty="0" smtClean="0">
                <a:latin typeface="+mn-lt"/>
                <a:sym typeface="Helvetica"/>
              </a:rPr>
              <a:t> </a:t>
            </a:r>
            <a:r>
              <a:rPr lang="tr-TR" sz="2100" dirty="0" err="1" smtClean="0">
                <a:latin typeface="+mn-lt"/>
                <a:sym typeface="Helvetica"/>
              </a:rPr>
              <a:t>differentiation</a:t>
            </a:r>
            <a:r>
              <a:rPr sz="2100" dirty="0" smtClean="0">
                <a:latin typeface="+mn-lt"/>
                <a:sym typeface="Helvetica"/>
              </a:rPr>
              <a:t>?</a:t>
            </a:r>
            <a:endParaRPr sz="2100" dirty="0">
              <a:latin typeface="+mn-lt"/>
              <a:sym typeface="Helvetica"/>
            </a:endParaRPr>
          </a:p>
          <a:p>
            <a:pPr marL="457200" indent="-457200" defTabSz="457200">
              <a:lnSpc>
                <a:spcPct val="100000"/>
              </a:lnSpc>
              <a:spcBef>
                <a:spcPts val="0"/>
              </a:spcBef>
              <a:tabLst>
                <a:tab pos="139700" algn="l"/>
                <a:tab pos="457200" algn="l"/>
              </a:tabLst>
              <a:defRPr sz="1800">
                <a:solidFill>
                  <a:srgbClr val="000000"/>
                </a:solidFill>
              </a:defRPr>
            </a:pPr>
            <a:r>
              <a:rPr sz="2100" dirty="0">
                <a:latin typeface="+mn-lt"/>
                <a:sym typeface="Helvetica"/>
              </a:rPr>
              <a:t>	•	What was the interaction pattern? (pw, </a:t>
            </a:r>
            <a:r>
              <a:rPr sz="2100" dirty="0" err="1">
                <a:latin typeface="+mn-lt"/>
                <a:sym typeface="Helvetica"/>
              </a:rPr>
              <a:t>gw</a:t>
            </a:r>
            <a:r>
              <a:rPr sz="2100" dirty="0">
                <a:latin typeface="+mn-lt"/>
                <a:sym typeface="Helvetica"/>
              </a:rPr>
              <a:t>, whole class </a:t>
            </a:r>
            <a:r>
              <a:rPr sz="2100" dirty="0" err="1">
                <a:latin typeface="+mn-lt"/>
                <a:sym typeface="Helvetica"/>
              </a:rPr>
              <a:t>etc</a:t>
            </a:r>
            <a:r>
              <a:rPr sz="2100" dirty="0">
                <a:latin typeface="+mn-lt"/>
                <a:sym typeface="Helvetica"/>
              </a:rPr>
              <a:t>)</a:t>
            </a:r>
          </a:p>
          <a:p>
            <a:pPr marL="457200" indent="-457200" defTabSz="457200">
              <a:lnSpc>
                <a:spcPct val="100000"/>
              </a:lnSpc>
              <a:spcBef>
                <a:spcPts val="0"/>
              </a:spcBef>
              <a:tabLst>
                <a:tab pos="139700" algn="l"/>
                <a:tab pos="457200" algn="l"/>
              </a:tabLst>
              <a:defRPr sz="1800">
                <a:solidFill>
                  <a:srgbClr val="000000"/>
                </a:solidFill>
              </a:defRPr>
            </a:pPr>
            <a:r>
              <a:rPr sz="2100" dirty="0">
                <a:latin typeface="+mn-lt"/>
                <a:sym typeface="Helvetica"/>
              </a:rPr>
              <a:t>	•	Could you use this activity in your class? why/ why not? </a:t>
            </a:r>
          </a:p>
        </p:txBody>
      </p:sp>
      <p:sp>
        <p:nvSpPr>
          <p:cNvPr id="189" name="Shape 189"/>
          <p:cNvSpPr>
            <a:spLocks noGrp="1"/>
          </p:cNvSpPr>
          <p:nvPr>
            <p:ph type="title"/>
          </p:nvPr>
        </p:nvSpPr>
        <p:spPr>
          <a:xfrm>
            <a:off x="977106" y="436283"/>
            <a:ext cx="7954965" cy="373992"/>
          </a:xfrm>
          <a:prstGeom prst="rect">
            <a:avLst/>
          </a:prstGeom>
        </p:spPr>
        <p:txBody>
          <a:bodyPr>
            <a:normAutofit/>
          </a:bodyPr>
          <a:lstStyle/>
          <a:p>
            <a:pPr lvl="0">
              <a:defRPr sz="1800" b="0">
                <a:solidFill>
                  <a:srgbClr val="000000"/>
                </a:solidFill>
              </a:defRPr>
            </a:pPr>
            <a:r>
              <a:rPr dirty="0">
                <a:solidFill>
                  <a:srgbClr val="DA1B2C"/>
                </a:solidFill>
              </a:rPr>
              <a:t>Reflection </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2441" y="3928352"/>
            <a:ext cx="2957249" cy="2929648"/>
          </a:xfrm>
          <a:prstGeom prst="rect">
            <a:avLst/>
          </a:prstGeom>
        </p:spPr>
      </p:pic>
    </p:spTree>
    <p:extLst>
      <p:ext uri="{BB962C8B-B14F-4D97-AF65-F5344CB8AC3E}">
        <p14:creationId xmlns:p14="http://schemas.microsoft.com/office/powerpoint/2010/main" val="2037763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dirty="0" err="1" smtClean="0"/>
              <a:t>Products</a:t>
            </a:r>
            <a:endParaRPr lang="tr-TR" sz="3200" dirty="0"/>
          </a:p>
        </p:txBody>
      </p:sp>
      <p:sp>
        <p:nvSpPr>
          <p:cNvPr id="3" name="İçerik Yer Tutucusu 2"/>
          <p:cNvSpPr>
            <a:spLocks noGrp="1"/>
          </p:cNvSpPr>
          <p:nvPr>
            <p:ph idx="1"/>
          </p:nvPr>
        </p:nvSpPr>
        <p:spPr/>
        <p:txBody>
          <a:bodyPr/>
          <a:lstStyle/>
          <a:p>
            <a:pPr lvl="0">
              <a:buFont typeface="Courier New" panose="02070309020205020404" pitchFamily="49" charset="0"/>
              <a:buChar char="o"/>
            </a:pPr>
            <a:r>
              <a:rPr lang="tr-TR" dirty="0" smtClean="0"/>
              <a:t> </a:t>
            </a:r>
            <a:r>
              <a:rPr lang="tr-TR" sz="2800" dirty="0" err="1" smtClean="0"/>
              <a:t>Giving</a:t>
            </a:r>
            <a:r>
              <a:rPr lang="tr-TR" sz="2800" dirty="0" smtClean="0"/>
              <a:t> </a:t>
            </a:r>
            <a:r>
              <a:rPr lang="tr-TR" sz="2800" dirty="0" err="1"/>
              <a:t>students</a:t>
            </a:r>
            <a:r>
              <a:rPr lang="tr-TR" sz="2800" dirty="0"/>
              <a:t> </a:t>
            </a:r>
            <a:r>
              <a:rPr lang="tr-TR" sz="2800" dirty="0" err="1"/>
              <a:t>options</a:t>
            </a:r>
            <a:r>
              <a:rPr lang="tr-TR" sz="2800" dirty="0"/>
              <a:t> of </a:t>
            </a:r>
            <a:r>
              <a:rPr lang="tr-TR" sz="2800" i="1" u="sng" dirty="0">
                <a:solidFill>
                  <a:srgbClr val="FFC000"/>
                </a:solidFill>
              </a:rPr>
              <a:t>how</a:t>
            </a:r>
            <a:r>
              <a:rPr lang="tr-TR" sz="2800" dirty="0"/>
              <a:t> </a:t>
            </a:r>
            <a:r>
              <a:rPr lang="tr-TR" sz="2800" dirty="0" err="1"/>
              <a:t>to</a:t>
            </a:r>
            <a:r>
              <a:rPr lang="tr-TR" sz="2800" dirty="0"/>
              <a:t> </a:t>
            </a:r>
            <a:r>
              <a:rPr lang="tr-TR" sz="2800" dirty="0" err="1"/>
              <a:t>express</a:t>
            </a:r>
            <a:r>
              <a:rPr lang="tr-TR" sz="2800" dirty="0"/>
              <a:t> </a:t>
            </a:r>
            <a:r>
              <a:rPr lang="tr-TR" sz="2800" dirty="0" err="1"/>
              <a:t>required</a:t>
            </a:r>
            <a:r>
              <a:rPr lang="tr-TR" sz="2800" dirty="0"/>
              <a:t> </a:t>
            </a:r>
            <a:r>
              <a:rPr lang="tr-TR" sz="2800" dirty="0" err="1" smtClean="0"/>
              <a:t>written</a:t>
            </a:r>
            <a:r>
              <a:rPr lang="tr-TR" sz="2800" dirty="0" smtClean="0"/>
              <a:t> </a:t>
            </a:r>
            <a:r>
              <a:rPr lang="tr-TR" sz="2800" dirty="0" err="1" smtClean="0"/>
              <a:t>material</a:t>
            </a:r>
            <a:r>
              <a:rPr lang="tr-TR" sz="2800" dirty="0" smtClean="0"/>
              <a:t> (</a:t>
            </a:r>
            <a:r>
              <a:rPr lang="tr-TR" sz="2800" dirty="0" err="1"/>
              <a:t>e.g</a:t>
            </a:r>
            <a:r>
              <a:rPr lang="tr-TR" sz="2800" dirty="0"/>
              <a:t>., </a:t>
            </a:r>
            <a:r>
              <a:rPr lang="tr-TR" sz="2800" dirty="0" err="1" smtClean="0"/>
              <a:t>write</a:t>
            </a:r>
            <a:r>
              <a:rPr lang="tr-TR" sz="2800" dirty="0" smtClean="0"/>
              <a:t> a </a:t>
            </a:r>
            <a:r>
              <a:rPr lang="tr-TR" sz="2800" dirty="0" err="1" smtClean="0"/>
              <a:t>script</a:t>
            </a:r>
            <a:r>
              <a:rPr lang="tr-TR" sz="2800" dirty="0" smtClean="0"/>
              <a:t> </a:t>
            </a:r>
            <a:r>
              <a:rPr lang="tr-TR" sz="2800" dirty="0" err="1" smtClean="0"/>
              <a:t>for</a:t>
            </a:r>
            <a:r>
              <a:rPr lang="tr-TR" sz="2800" dirty="0" smtClean="0"/>
              <a:t> </a:t>
            </a:r>
            <a:r>
              <a:rPr lang="tr-TR" sz="2800" dirty="0"/>
              <a:t>a </a:t>
            </a:r>
            <a:r>
              <a:rPr lang="tr-TR" sz="2800" dirty="0" err="1"/>
              <a:t>puppet</a:t>
            </a:r>
            <a:r>
              <a:rPr lang="tr-TR" sz="2800" dirty="0"/>
              <a:t> </a:t>
            </a:r>
            <a:r>
              <a:rPr lang="tr-TR" sz="2800" dirty="0" err="1"/>
              <a:t>show</a:t>
            </a:r>
            <a:r>
              <a:rPr lang="tr-TR" sz="2800" dirty="0"/>
              <a:t>, </a:t>
            </a:r>
            <a:r>
              <a:rPr lang="tr-TR" sz="2800" dirty="0" err="1"/>
              <a:t>draw</a:t>
            </a:r>
            <a:r>
              <a:rPr lang="tr-TR" sz="2800" dirty="0"/>
              <a:t> </a:t>
            </a:r>
            <a:r>
              <a:rPr lang="tr-TR" sz="2800" dirty="0" err="1" smtClean="0"/>
              <a:t>and</a:t>
            </a:r>
            <a:r>
              <a:rPr lang="tr-TR" sz="2800" dirty="0" smtClean="0"/>
              <a:t> </a:t>
            </a:r>
            <a:r>
              <a:rPr lang="tr-TR" sz="2800" dirty="0" err="1" smtClean="0"/>
              <a:t>write</a:t>
            </a:r>
            <a:r>
              <a:rPr lang="tr-TR" sz="2800" dirty="0" smtClean="0"/>
              <a:t> a poster.</a:t>
            </a:r>
            <a:endParaRPr lang="tr-TR" sz="2800" dirty="0"/>
          </a:p>
          <a:p>
            <a:pPr lvl="0">
              <a:buFont typeface="Courier New" panose="02070309020205020404" pitchFamily="49" charset="0"/>
              <a:buChar char="o"/>
            </a:pPr>
            <a:r>
              <a:rPr lang="tr-TR" sz="2800" dirty="0" err="1"/>
              <a:t>Allowing</a:t>
            </a:r>
            <a:r>
              <a:rPr lang="tr-TR" sz="2800" dirty="0"/>
              <a:t> </a:t>
            </a:r>
            <a:r>
              <a:rPr lang="tr-TR" sz="2800" dirty="0" err="1"/>
              <a:t>students</a:t>
            </a:r>
            <a:r>
              <a:rPr lang="tr-TR" sz="2800" dirty="0"/>
              <a:t> </a:t>
            </a:r>
            <a:r>
              <a:rPr lang="tr-TR" sz="2800" dirty="0" err="1"/>
              <a:t>to</a:t>
            </a:r>
            <a:r>
              <a:rPr lang="tr-TR" sz="2800" dirty="0"/>
              <a:t> </a:t>
            </a:r>
            <a:r>
              <a:rPr lang="tr-TR" sz="2800" dirty="0" err="1"/>
              <a:t>work</a:t>
            </a:r>
            <a:r>
              <a:rPr lang="tr-TR" sz="2800" dirty="0"/>
              <a:t> </a:t>
            </a:r>
            <a:r>
              <a:rPr lang="tr-TR" sz="2800" dirty="0" err="1"/>
              <a:t>alone</a:t>
            </a:r>
            <a:r>
              <a:rPr lang="tr-TR" sz="2800" dirty="0"/>
              <a:t> </a:t>
            </a:r>
            <a:r>
              <a:rPr lang="tr-TR" sz="2800" dirty="0" err="1"/>
              <a:t>or</a:t>
            </a:r>
            <a:r>
              <a:rPr lang="tr-TR" sz="2800" dirty="0"/>
              <a:t> in </a:t>
            </a:r>
            <a:r>
              <a:rPr lang="tr-TR" sz="2800" dirty="0" err="1"/>
              <a:t>small</a:t>
            </a:r>
            <a:r>
              <a:rPr lang="tr-TR" sz="2800" dirty="0"/>
              <a:t> </a:t>
            </a:r>
            <a:r>
              <a:rPr lang="tr-TR" sz="2800" dirty="0" err="1"/>
              <a:t>groups</a:t>
            </a:r>
            <a:r>
              <a:rPr lang="tr-TR" sz="2800" dirty="0"/>
              <a:t> on </a:t>
            </a:r>
            <a:r>
              <a:rPr lang="tr-TR" sz="2800" dirty="0" err="1"/>
              <a:t>their</a:t>
            </a:r>
            <a:r>
              <a:rPr lang="tr-TR" sz="2800" dirty="0"/>
              <a:t> </a:t>
            </a:r>
            <a:r>
              <a:rPr lang="tr-TR" sz="2800" dirty="0" err="1"/>
              <a:t>products</a:t>
            </a:r>
            <a:r>
              <a:rPr lang="tr-TR" sz="2800" dirty="0"/>
              <a:t>; </a:t>
            </a:r>
            <a:r>
              <a:rPr lang="tr-TR" sz="2800" dirty="0" err="1"/>
              <a:t>and</a:t>
            </a:r>
            <a:r>
              <a:rPr lang="tr-TR" sz="2800" dirty="0"/>
              <a:t> </a:t>
            </a:r>
          </a:p>
          <a:p>
            <a:pPr lvl="0">
              <a:buFont typeface="Courier New" panose="02070309020205020404" pitchFamily="49" charset="0"/>
              <a:buChar char="o"/>
            </a:pPr>
            <a:r>
              <a:rPr lang="tr-TR" sz="2800" dirty="0" err="1"/>
              <a:t>Encouraging</a:t>
            </a:r>
            <a:r>
              <a:rPr lang="tr-TR" sz="2800" dirty="0"/>
              <a:t> </a:t>
            </a:r>
            <a:r>
              <a:rPr lang="tr-TR" sz="2800" dirty="0" err="1"/>
              <a:t>students</a:t>
            </a:r>
            <a:r>
              <a:rPr lang="tr-TR" sz="2800" dirty="0"/>
              <a:t> </a:t>
            </a:r>
            <a:r>
              <a:rPr lang="tr-TR" sz="2800" dirty="0" err="1"/>
              <a:t>to</a:t>
            </a:r>
            <a:r>
              <a:rPr lang="tr-TR" sz="2800" dirty="0"/>
              <a:t> </a:t>
            </a:r>
            <a:r>
              <a:rPr lang="tr-TR" sz="2800" dirty="0" err="1"/>
              <a:t>create</a:t>
            </a:r>
            <a:r>
              <a:rPr lang="tr-TR" sz="2800" dirty="0"/>
              <a:t> </a:t>
            </a:r>
            <a:r>
              <a:rPr lang="tr-TR" sz="2800" dirty="0" err="1"/>
              <a:t>their</a:t>
            </a:r>
            <a:r>
              <a:rPr lang="tr-TR" sz="2800" dirty="0"/>
              <a:t> </a:t>
            </a:r>
            <a:r>
              <a:rPr lang="tr-TR" sz="2800" dirty="0" err="1"/>
              <a:t>own</a:t>
            </a:r>
            <a:r>
              <a:rPr lang="tr-TR" sz="2800" dirty="0"/>
              <a:t> </a:t>
            </a:r>
            <a:r>
              <a:rPr lang="tr-TR" sz="2800" dirty="0" err="1"/>
              <a:t>product</a:t>
            </a:r>
            <a:r>
              <a:rPr lang="tr-TR" sz="2800" dirty="0"/>
              <a:t> </a:t>
            </a:r>
            <a:r>
              <a:rPr lang="tr-TR" sz="2800" dirty="0" err="1"/>
              <a:t>assignments</a:t>
            </a:r>
            <a:r>
              <a:rPr lang="tr-TR" sz="2800" dirty="0"/>
              <a:t> </a:t>
            </a:r>
          </a:p>
        </p:txBody>
      </p:sp>
    </p:spTree>
    <p:extLst>
      <p:ext uri="{BB962C8B-B14F-4D97-AF65-F5344CB8AC3E}">
        <p14:creationId xmlns:p14="http://schemas.microsoft.com/office/powerpoint/2010/main" val="1355211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Different</a:t>
            </a:r>
            <a:r>
              <a:rPr lang="tr-TR" dirty="0" smtClean="0"/>
              <a:t> </a:t>
            </a:r>
            <a:r>
              <a:rPr lang="tr-TR" dirty="0" err="1" smtClean="0"/>
              <a:t>ways</a:t>
            </a:r>
            <a:r>
              <a:rPr lang="tr-TR" dirty="0" smtClean="0"/>
              <a:t> of </a:t>
            </a:r>
            <a:r>
              <a:rPr lang="tr-TR" dirty="0" err="1" smtClean="0"/>
              <a:t>learning</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42</a:t>
            </a:fld>
            <a:endParaRPr lang="en-US" dirty="0"/>
          </a:p>
        </p:txBody>
      </p:sp>
      <p:pic>
        <p:nvPicPr>
          <p:cNvPr id="17410" name="Picture 2" descr="http://blogs.edweek.org/teachers/coach_gs_teaching_tips/Learning%20From%20Mistakes.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60292" y="1600200"/>
            <a:ext cx="5980654" cy="4551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26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Different</a:t>
            </a:r>
            <a:r>
              <a:rPr lang="tr-TR" dirty="0" smtClean="0"/>
              <a:t> </a:t>
            </a:r>
            <a:r>
              <a:rPr lang="tr-TR" dirty="0" err="1" smtClean="0"/>
              <a:t>ways</a:t>
            </a:r>
            <a:r>
              <a:rPr lang="tr-TR" dirty="0" smtClean="0"/>
              <a:t> of </a:t>
            </a:r>
            <a:r>
              <a:rPr lang="tr-TR" dirty="0" err="1"/>
              <a:t>l</a:t>
            </a:r>
            <a:r>
              <a:rPr lang="tr-TR" dirty="0" err="1" smtClean="0"/>
              <a:t>earning</a:t>
            </a:r>
            <a:r>
              <a:rPr lang="tr-TR" dirty="0" smtClean="0"/>
              <a:t> </a:t>
            </a:r>
            <a:r>
              <a:rPr lang="tr-TR" dirty="0" err="1" smtClean="0"/>
              <a:t>the</a:t>
            </a:r>
            <a:r>
              <a:rPr lang="tr-TR" dirty="0" smtClean="0"/>
              <a:t> </a:t>
            </a:r>
            <a:r>
              <a:rPr lang="tr-TR" dirty="0" err="1" smtClean="0"/>
              <a:t>same</a:t>
            </a:r>
            <a:r>
              <a:rPr lang="tr-TR" dirty="0" smtClean="0"/>
              <a:t> </a:t>
            </a:r>
            <a:r>
              <a:rPr lang="tr-TR" dirty="0" err="1" smtClean="0"/>
              <a:t>thing</a:t>
            </a:r>
            <a:r>
              <a:rPr lang="tr-TR" dirty="0" smtClean="0"/>
              <a:t>….</a:t>
            </a:r>
            <a:endParaRPr lang="tr-TR" dirty="0"/>
          </a:p>
        </p:txBody>
      </p:sp>
      <p:sp>
        <p:nvSpPr>
          <p:cNvPr id="3" name="İçerik Yer Tutucusu 2"/>
          <p:cNvSpPr>
            <a:spLocks noGrp="1"/>
          </p:cNvSpPr>
          <p:nvPr>
            <p:ph idx="1"/>
          </p:nvPr>
        </p:nvSpPr>
        <p:spPr/>
        <p:txBody>
          <a:bodyPr>
            <a:normAutofit/>
          </a:bodyPr>
          <a:lstStyle/>
          <a:p>
            <a:r>
              <a:rPr lang="tr-TR" sz="3600" dirty="0" smtClean="0"/>
              <a:t>TASK: I can </a:t>
            </a:r>
            <a:r>
              <a:rPr lang="tr-TR" sz="3600" dirty="0" err="1" smtClean="0"/>
              <a:t>describe</a:t>
            </a:r>
            <a:r>
              <a:rPr lang="tr-TR" sz="3600" dirty="0" smtClean="0"/>
              <a:t> </a:t>
            </a:r>
            <a:r>
              <a:rPr lang="tr-TR" sz="3600" dirty="0" err="1" smtClean="0"/>
              <a:t>the</a:t>
            </a:r>
            <a:r>
              <a:rPr lang="tr-TR" sz="3600" dirty="0" smtClean="0"/>
              <a:t> </a:t>
            </a:r>
            <a:r>
              <a:rPr lang="tr-TR" sz="3600" dirty="0" err="1" smtClean="0"/>
              <a:t>theme</a:t>
            </a:r>
            <a:r>
              <a:rPr lang="tr-TR" sz="3600" dirty="0" smtClean="0"/>
              <a:t> </a:t>
            </a:r>
            <a:r>
              <a:rPr lang="tr-TR" sz="3600" dirty="0" err="1" smtClean="0"/>
              <a:t>or</a:t>
            </a:r>
            <a:r>
              <a:rPr lang="tr-TR" sz="3600" dirty="0" smtClean="0"/>
              <a:t> </a:t>
            </a:r>
            <a:r>
              <a:rPr lang="tr-TR" sz="3600" dirty="0" err="1" smtClean="0"/>
              <a:t>message</a:t>
            </a:r>
            <a:r>
              <a:rPr lang="tr-TR" sz="3600" dirty="0" smtClean="0"/>
              <a:t> </a:t>
            </a:r>
            <a:r>
              <a:rPr lang="tr-TR" sz="3600" dirty="0" err="1" smtClean="0"/>
              <a:t>that</a:t>
            </a:r>
            <a:r>
              <a:rPr lang="tr-TR" sz="3600" dirty="0" smtClean="0"/>
              <a:t> </a:t>
            </a:r>
            <a:r>
              <a:rPr lang="tr-TR" sz="3600" dirty="0" err="1" smtClean="0"/>
              <a:t>the</a:t>
            </a:r>
            <a:r>
              <a:rPr lang="tr-TR" sz="3600" dirty="0" smtClean="0"/>
              <a:t> </a:t>
            </a:r>
            <a:r>
              <a:rPr lang="tr-TR" sz="3600" dirty="0" err="1" smtClean="0"/>
              <a:t>writer</a:t>
            </a:r>
            <a:r>
              <a:rPr lang="tr-TR" sz="3600" dirty="0" smtClean="0"/>
              <a:t> </a:t>
            </a:r>
            <a:r>
              <a:rPr lang="tr-TR" sz="3600" dirty="0" err="1" smtClean="0"/>
              <a:t>wants</a:t>
            </a:r>
            <a:r>
              <a:rPr lang="tr-TR" sz="3600" dirty="0" smtClean="0"/>
              <a:t> </a:t>
            </a:r>
            <a:r>
              <a:rPr lang="tr-TR" sz="3600" dirty="0" err="1" smtClean="0"/>
              <a:t>to</a:t>
            </a:r>
            <a:r>
              <a:rPr lang="tr-TR" sz="3600" dirty="0" smtClean="0"/>
              <a:t> </a:t>
            </a:r>
            <a:r>
              <a:rPr lang="tr-TR" sz="3600" dirty="0" err="1" smtClean="0"/>
              <a:t>get</a:t>
            </a:r>
            <a:r>
              <a:rPr lang="tr-TR" sz="3600" dirty="0" smtClean="0"/>
              <a:t> </a:t>
            </a:r>
            <a:r>
              <a:rPr lang="tr-TR" sz="3600" dirty="0" err="1" smtClean="0"/>
              <a:t>over</a:t>
            </a:r>
            <a:r>
              <a:rPr lang="tr-TR" sz="3600" dirty="0" smtClean="0"/>
              <a:t> </a:t>
            </a:r>
            <a:r>
              <a:rPr lang="tr-TR" sz="3600" dirty="0" err="1" smtClean="0"/>
              <a:t>to</a:t>
            </a:r>
            <a:r>
              <a:rPr lang="tr-TR" sz="3600" dirty="0" smtClean="0"/>
              <a:t> </a:t>
            </a:r>
            <a:r>
              <a:rPr lang="tr-TR" sz="3600" dirty="0" err="1" smtClean="0"/>
              <a:t>the</a:t>
            </a:r>
            <a:r>
              <a:rPr lang="tr-TR" sz="3600" dirty="0" smtClean="0"/>
              <a:t> </a:t>
            </a:r>
            <a:r>
              <a:rPr lang="tr-TR" sz="3600" dirty="0" err="1" smtClean="0"/>
              <a:t>reader</a:t>
            </a:r>
            <a:endParaRPr lang="tr-TR" sz="36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43</a:t>
            </a:fld>
            <a:endParaRPr lang="en-US" dirty="0"/>
          </a:p>
        </p:txBody>
      </p:sp>
      <p:pic>
        <p:nvPicPr>
          <p:cNvPr id="8" name="Resim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3124" y="3780992"/>
            <a:ext cx="3019425" cy="2066925"/>
          </a:xfrm>
          <a:prstGeom prst="rect">
            <a:avLst/>
          </a:prstGeom>
        </p:spPr>
      </p:pic>
    </p:spTree>
    <p:extLst>
      <p:ext uri="{BB962C8B-B14F-4D97-AF65-F5344CB8AC3E}">
        <p14:creationId xmlns:p14="http://schemas.microsoft.com/office/powerpoint/2010/main" val="3405623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r>
              <a:rPr lang="tr-TR" sz="4000" i="1" dirty="0" smtClean="0"/>
              <a:t>I can </a:t>
            </a:r>
            <a:r>
              <a:rPr lang="tr-TR" sz="4000" i="1" dirty="0" err="1" smtClean="0"/>
              <a:t>write</a:t>
            </a:r>
            <a:r>
              <a:rPr lang="tr-TR" sz="4000" i="1" dirty="0" smtClean="0"/>
              <a:t> </a:t>
            </a:r>
            <a:r>
              <a:rPr lang="tr-TR" sz="4000" i="1" dirty="0" err="1" smtClean="0"/>
              <a:t>about</a:t>
            </a:r>
            <a:r>
              <a:rPr lang="tr-TR" sz="4000" i="1" dirty="0" smtClean="0"/>
              <a:t> </a:t>
            </a:r>
            <a:r>
              <a:rPr lang="tr-TR" sz="4000" i="1" dirty="0" err="1" smtClean="0"/>
              <a:t>the</a:t>
            </a:r>
            <a:r>
              <a:rPr lang="tr-TR" sz="4000" i="1" dirty="0" smtClean="0"/>
              <a:t> </a:t>
            </a:r>
            <a:r>
              <a:rPr lang="tr-TR" sz="4000" i="1" dirty="0" err="1" smtClean="0"/>
              <a:t>reasons</a:t>
            </a:r>
            <a:r>
              <a:rPr lang="tr-TR" sz="4000" i="1" dirty="0" smtClean="0"/>
              <a:t> </a:t>
            </a:r>
            <a:r>
              <a:rPr lang="tr-TR" sz="4000" i="1" dirty="0" err="1" smtClean="0"/>
              <a:t>for</a:t>
            </a:r>
            <a:r>
              <a:rPr lang="tr-TR" sz="4000" i="1" dirty="0" smtClean="0"/>
              <a:t> </a:t>
            </a:r>
            <a:r>
              <a:rPr lang="tr-TR" sz="4000" i="1" dirty="0" err="1" smtClean="0"/>
              <a:t>rules</a:t>
            </a:r>
            <a:r>
              <a:rPr lang="tr-TR" sz="4000" i="1" dirty="0" smtClean="0"/>
              <a:t> </a:t>
            </a:r>
            <a:r>
              <a:rPr lang="tr-TR" sz="4000" i="1" dirty="0" err="1" smtClean="0"/>
              <a:t>and</a:t>
            </a:r>
            <a:r>
              <a:rPr lang="tr-TR" sz="4000" i="1" dirty="0" smtClean="0"/>
              <a:t> </a:t>
            </a:r>
            <a:r>
              <a:rPr lang="tr-TR" sz="4000" i="1" dirty="0" err="1" smtClean="0"/>
              <a:t>laws</a:t>
            </a:r>
            <a:r>
              <a:rPr lang="tr-TR" sz="4000" i="1" dirty="0" smtClean="0"/>
              <a:t> </a:t>
            </a:r>
            <a:r>
              <a:rPr lang="tr-TR" sz="4000" i="1" dirty="0" err="1" smtClean="0"/>
              <a:t>and</a:t>
            </a:r>
            <a:r>
              <a:rPr lang="tr-TR" sz="4000" i="1" dirty="0" smtClean="0"/>
              <a:t> </a:t>
            </a:r>
            <a:r>
              <a:rPr lang="tr-TR" sz="4000" i="1" dirty="0" err="1" smtClean="0"/>
              <a:t>the</a:t>
            </a:r>
            <a:r>
              <a:rPr lang="tr-TR" sz="4000" i="1" dirty="0" smtClean="0"/>
              <a:t> </a:t>
            </a:r>
            <a:r>
              <a:rPr lang="tr-TR" sz="4000" i="1" dirty="0" err="1" smtClean="0"/>
              <a:t>consequences</a:t>
            </a:r>
            <a:r>
              <a:rPr lang="tr-TR" sz="4000" i="1" dirty="0" smtClean="0"/>
              <a:t> </a:t>
            </a:r>
            <a:r>
              <a:rPr lang="tr-TR" sz="4000" i="1" dirty="0" err="1" smtClean="0"/>
              <a:t>for</a:t>
            </a:r>
            <a:r>
              <a:rPr lang="tr-TR" sz="4000" i="1" dirty="0" smtClean="0"/>
              <a:t> </a:t>
            </a:r>
            <a:r>
              <a:rPr lang="tr-TR" sz="4000" i="1" dirty="0" err="1" smtClean="0"/>
              <a:t>people</a:t>
            </a:r>
            <a:r>
              <a:rPr lang="tr-TR" sz="4000" i="1" dirty="0" smtClean="0"/>
              <a:t> </a:t>
            </a:r>
            <a:r>
              <a:rPr lang="tr-TR" sz="4000" i="1" dirty="0" err="1" smtClean="0"/>
              <a:t>who</a:t>
            </a:r>
            <a:r>
              <a:rPr lang="tr-TR" sz="4000" i="1" dirty="0" smtClean="0"/>
              <a:t> do not </a:t>
            </a:r>
            <a:r>
              <a:rPr lang="tr-TR" sz="4000" i="1" dirty="0" err="1" smtClean="0"/>
              <a:t>obey</a:t>
            </a:r>
            <a:r>
              <a:rPr lang="tr-TR" sz="4000" i="1" dirty="0" smtClean="0"/>
              <a:t> </a:t>
            </a:r>
            <a:r>
              <a:rPr lang="tr-TR" sz="4000" i="1" dirty="0" err="1" smtClean="0"/>
              <a:t>them</a:t>
            </a:r>
            <a:r>
              <a:rPr lang="tr-TR" dirty="0" smtClean="0"/>
              <a:t> </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44</a:t>
            </a:fld>
            <a:endParaRPr lang="en-US" dirty="0"/>
          </a:p>
        </p:txBody>
      </p:sp>
    </p:spTree>
    <p:extLst>
      <p:ext uri="{BB962C8B-B14F-4D97-AF65-F5344CB8AC3E}">
        <p14:creationId xmlns:p14="http://schemas.microsoft.com/office/powerpoint/2010/main" val="12381618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graphicFrame>
        <p:nvGraphicFramePr>
          <p:cNvPr id="6" name="İçerik Yer Tutucusu 5"/>
          <p:cNvGraphicFramePr>
            <a:graphicFrameLocks noGrp="1"/>
          </p:cNvGraphicFramePr>
          <p:nvPr>
            <p:ph idx="1"/>
          </p:nvPr>
        </p:nvGraphicFramePr>
        <p:xfrm>
          <a:off x="973138" y="1558925"/>
          <a:ext cx="7954962" cy="4114800"/>
        </p:xfrm>
        <a:graphic>
          <a:graphicData uri="http://schemas.openxmlformats.org/drawingml/2006/table">
            <a:tbl>
              <a:tblPr firstRow="1" bandRow="1">
                <a:tableStyleId>{5C22544A-7EE6-4342-B048-85BDC9FD1C3A}</a:tableStyleId>
              </a:tblPr>
              <a:tblGrid>
                <a:gridCol w="3977481"/>
                <a:gridCol w="3977481"/>
              </a:tblGrid>
              <a:tr h="370840">
                <a:tc>
                  <a:txBody>
                    <a:bodyPr/>
                    <a:lstStyle/>
                    <a:p>
                      <a:r>
                        <a:rPr lang="tr-TR" dirty="0" smtClean="0">
                          <a:solidFill>
                            <a:srgbClr val="FF0000"/>
                          </a:solidFill>
                        </a:rPr>
                        <a:t>ANALYTICAL</a:t>
                      </a:r>
                      <a:endParaRPr lang="tr-TR" dirty="0">
                        <a:solidFill>
                          <a:srgbClr val="FF0000"/>
                        </a:solidFill>
                      </a:endParaRPr>
                    </a:p>
                  </a:txBody>
                  <a:tcPr/>
                </a:tc>
                <a:tc>
                  <a:txBody>
                    <a:bodyPr/>
                    <a:lstStyle/>
                    <a:p>
                      <a:r>
                        <a:rPr lang="tr-TR" dirty="0" smtClean="0">
                          <a:solidFill>
                            <a:srgbClr val="FF0000"/>
                          </a:solidFill>
                        </a:rPr>
                        <a:t>USE A GRAPHIC ORGANISER TO LIST RULES AND SCHOOL AND CONSEQUENCES WHEN THEY ARE BROKEN</a:t>
                      </a:r>
                      <a:endParaRPr lang="tr-TR" dirty="0">
                        <a:solidFill>
                          <a:srgbClr val="FF0000"/>
                        </a:solidFill>
                      </a:endParaRPr>
                    </a:p>
                  </a:txBody>
                  <a:tcPr/>
                </a:tc>
              </a:tr>
              <a:tr h="370840">
                <a:tc>
                  <a:txBody>
                    <a:bodyPr/>
                    <a:lstStyle/>
                    <a:p>
                      <a:r>
                        <a:rPr lang="tr-TR" dirty="0" smtClean="0">
                          <a:solidFill>
                            <a:srgbClr val="FF0000"/>
                          </a:solidFill>
                        </a:rPr>
                        <a:t>PRACTICAL</a:t>
                      </a:r>
                      <a:endParaRPr lang="tr-TR" dirty="0">
                        <a:solidFill>
                          <a:srgbClr val="FF0000"/>
                        </a:solidFill>
                      </a:endParaRPr>
                    </a:p>
                  </a:txBody>
                  <a:tcPr/>
                </a:tc>
                <a:tc>
                  <a:txBody>
                    <a:bodyPr/>
                    <a:lstStyle/>
                    <a:p>
                      <a:r>
                        <a:rPr lang="tr-TR" dirty="0" smtClean="0">
                          <a:solidFill>
                            <a:srgbClr val="FF0000"/>
                          </a:solidFill>
                        </a:rPr>
                        <a:t>CREATE A SCRIPT FOR A TV SHOW/PLAY THAT WOULD SHOW WHAT LIFE WOULD BE LIKE IF THERE WERE NO LAWS</a:t>
                      </a:r>
                      <a:r>
                        <a:rPr lang="tr-TR" baseline="0" dirty="0" smtClean="0">
                          <a:solidFill>
                            <a:srgbClr val="FF0000"/>
                          </a:solidFill>
                        </a:rPr>
                        <a:t> IN YOUR CITY</a:t>
                      </a:r>
                      <a:endParaRPr lang="tr-TR" dirty="0">
                        <a:solidFill>
                          <a:srgbClr val="FF0000"/>
                        </a:solidFill>
                      </a:endParaRPr>
                    </a:p>
                  </a:txBody>
                  <a:tcPr/>
                </a:tc>
              </a:tr>
              <a:tr h="370840">
                <a:tc>
                  <a:txBody>
                    <a:bodyPr/>
                    <a:lstStyle/>
                    <a:p>
                      <a:r>
                        <a:rPr lang="tr-TR" dirty="0" smtClean="0">
                          <a:solidFill>
                            <a:srgbClr val="FF0000"/>
                          </a:solidFill>
                        </a:rPr>
                        <a:t>CREATIVE</a:t>
                      </a:r>
                      <a:endParaRPr lang="tr-TR" dirty="0">
                        <a:solidFill>
                          <a:srgbClr val="FF0000"/>
                        </a:solidFill>
                      </a:endParaRPr>
                    </a:p>
                  </a:txBody>
                  <a:tcPr/>
                </a:tc>
                <a:tc>
                  <a:txBody>
                    <a:bodyPr/>
                    <a:lstStyle/>
                    <a:p>
                      <a:r>
                        <a:rPr lang="tr-TR" dirty="0" smtClean="0">
                          <a:solidFill>
                            <a:srgbClr val="FF0000"/>
                          </a:solidFill>
                        </a:rPr>
                        <a:t>WRITE A FABLE WITH A MORAL TO SHOW WHAT WOULD HAPPEN IF THERE WERE NO RULES IN A CERTAIN SITUATION</a:t>
                      </a:r>
                      <a:endParaRPr lang="tr-TR" dirty="0">
                        <a:solidFill>
                          <a:srgbClr val="FF0000"/>
                        </a:solidFill>
                      </a:endParaRPr>
                    </a:p>
                  </a:txBody>
                  <a:tcPr/>
                </a:tc>
              </a:tr>
            </a:tbl>
          </a:graphicData>
        </a:graphic>
      </p:graphicFrame>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45</a:t>
            </a:fld>
            <a:endParaRPr lang="en-US" dirty="0"/>
          </a:p>
        </p:txBody>
      </p:sp>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5909" y="1567884"/>
            <a:ext cx="1050853" cy="1050853"/>
          </a:xfrm>
          <a:prstGeom prst="rect">
            <a:avLst/>
          </a:prstGeom>
        </p:spPr>
      </p:pic>
      <p:pic>
        <p:nvPicPr>
          <p:cNvPr id="11" name="Resim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5910" y="2932977"/>
            <a:ext cx="1050853" cy="1050853"/>
          </a:xfrm>
          <a:prstGeom prst="rect">
            <a:avLst/>
          </a:prstGeom>
        </p:spPr>
      </p:pic>
      <p:pic>
        <p:nvPicPr>
          <p:cNvPr id="13" name="Resim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0664" y="4298070"/>
            <a:ext cx="1050853" cy="1050853"/>
          </a:xfrm>
          <a:prstGeom prst="rect">
            <a:avLst/>
          </a:prstGeom>
        </p:spPr>
      </p:pic>
    </p:spTree>
    <p:extLst>
      <p:ext uri="{BB962C8B-B14F-4D97-AF65-F5344CB8AC3E}">
        <p14:creationId xmlns:p14="http://schemas.microsoft.com/office/powerpoint/2010/main" val="42202341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46</a:t>
            </a:fld>
            <a:endParaRPr lang="en-US" dirty="0"/>
          </a:p>
        </p:txBody>
      </p:sp>
      <p:pic>
        <p:nvPicPr>
          <p:cNvPr id="10244" name="Picture 4" descr="http://player.slideplayer.com/16/5183040/data/images/img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3781" y="957983"/>
            <a:ext cx="7606145" cy="4999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5503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47</a:t>
            </a:fld>
            <a:endParaRPr lang="en-US" dirty="0"/>
          </a:p>
        </p:txBody>
      </p:sp>
      <p:pic>
        <p:nvPicPr>
          <p:cNvPr id="12290" name="Picture 2" descr="http://player.slideplayer.com/16/5183040/data/images/img9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926" y="1081135"/>
            <a:ext cx="7778173" cy="5070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44812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a:bodyPr>
          <a:lstStyle/>
          <a:p>
            <a:r>
              <a:rPr lang="tr-TR" sz="4800" dirty="0" smtClean="0"/>
              <a:t>I can </a:t>
            </a:r>
            <a:r>
              <a:rPr lang="tr-TR" sz="4800" dirty="0" err="1" smtClean="0"/>
              <a:t>write</a:t>
            </a:r>
            <a:r>
              <a:rPr lang="tr-TR" sz="4800" dirty="0" smtClean="0"/>
              <a:t> </a:t>
            </a:r>
            <a:r>
              <a:rPr lang="tr-TR" sz="4800" dirty="0" err="1" smtClean="0"/>
              <a:t>about</a:t>
            </a:r>
            <a:r>
              <a:rPr lang="tr-TR" sz="4800" dirty="0" smtClean="0"/>
              <a:t> </a:t>
            </a:r>
            <a:r>
              <a:rPr lang="tr-TR" sz="4800" dirty="0" err="1" smtClean="0"/>
              <a:t>the</a:t>
            </a:r>
            <a:r>
              <a:rPr lang="tr-TR" sz="4800" dirty="0" smtClean="0"/>
              <a:t> main </a:t>
            </a:r>
            <a:r>
              <a:rPr lang="tr-TR" sz="4800" dirty="0" err="1" smtClean="0"/>
              <a:t>events</a:t>
            </a:r>
            <a:r>
              <a:rPr lang="tr-TR" sz="4800" dirty="0" smtClean="0"/>
              <a:t> of a </a:t>
            </a:r>
            <a:r>
              <a:rPr lang="tr-TR" sz="4800" dirty="0" err="1" smtClean="0"/>
              <a:t>chosen</a:t>
            </a:r>
            <a:r>
              <a:rPr lang="tr-TR" sz="4800" dirty="0" smtClean="0"/>
              <a:t> </a:t>
            </a:r>
            <a:r>
              <a:rPr lang="tr-TR" sz="4800" dirty="0" err="1" smtClean="0"/>
              <a:t>book</a:t>
            </a:r>
            <a:endParaRPr lang="tr-TR" sz="48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48</a:t>
            </a:fld>
            <a:endParaRPr lang="en-US" dirty="0"/>
          </a:p>
        </p:txBody>
      </p:sp>
    </p:spTree>
    <p:extLst>
      <p:ext uri="{BB962C8B-B14F-4D97-AF65-F5344CB8AC3E}">
        <p14:creationId xmlns:p14="http://schemas.microsoft.com/office/powerpoint/2010/main" val="8381143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Story</a:t>
            </a:r>
            <a:r>
              <a:rPr lang="tr-TR" dirty="0" smtClean="0"/>
              <a:t> </a:t>
            </a:r>
            <a:r>
              <a:rPr lang="tr-TR" dirty="0" err="1" smtClean="0"/>
              <a:t>events</a:t>
            </a:r>
            <a:r>
              <a:rPr lang="tr-TR" dirty="0" smtClean="0"/>
              <a:t> </a:t>
            </a:r>
            <a:r>
              <a:rPr lang="tr-TR" dirty="0" err="1" smtClean="0"/>
              <a:t>cube</a:t>
            </a:r>
            <a:endParaRPr lang="tr-TR" dirty="0"/>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49</a:t>
            </a:fld>
            <a:endParaRPr lang="en-US" dirty="0"/>
          </a:p>
        </p:txBody>
      </p:sp>
      <p:pic>
        <p:nvPicPr>
          <p:cNvPr id="11266" name="Picture 2" descr="http://player.slideplayer.com/16/5183040/data/images/img9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702" y="1123397"/>
            <a:ext cx="4114800" cy="497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590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1139394" y="969818"/>
            <a:ext cx="7954962" cy="5181745"/>
          </a:xfrm>
        </p:spPr>
        <p:txBody>
          <a:bodyPr>
            <a:normAutofit/>
          </a:bodyPr>
          <a:lstStyle/>
          <a:p>
            <a:r>
              <a:rPr lang="tr-TR" sz="4000" dirty="0"/>
              <a:t>How </a:t>
            </a:r>
            <a:r>
              <a:rPr lang="tr-TR" sz="4000" dirty="0" err="1"/>
              <a:t>are</a:t>
            </a:r>
            <a:r>
              <a:rPr lang="tr-TR" sz="4000" dirty="0"/>
              <a:t> </a:t>
            </a:r>
            <a:r>
              <a:rPr lang="tr-TR" sz="4000" dirty="0" err="1"/>
              <a:t>our</a:t>
            </a:r>
            <a:r>
              <a:rPr lang="tr-TR" sz="4000" dirty="0"/>
              <a:t> </a:t>
            </a:r>
            <a:r>
              <a:rPr lang="tr-TR" sz="4000" dirty="0" err="1" smtClean="0"/>
              <a:t>students</a:t>
            </a:r>
            <a:r>
              <a:rPr lang="tr-TR" sz="4000" dirty="0" smtClean="0"/>
              <a:t> </a:t>
            </a:r>
            <a:r>
              <a:rPr lang="tr-TR" sz="4000" dirty="0" err="1"/>
              <a:t>different</a:t>
            </a:r>
            <a:r>
              <a:rPr lang="tr-TR" sz="4000" dirty="0"/>
              <a:t> </a:t>
            </a:r>
            <a:r>
              <a:rPr lang="tr-TR" sz="4000" dirty="0" err="1"/>
              <a:t>from</a:t>
            </a:r>
            <a:r>
              <a:rPr lang="tr-TR" sz="4000" dirty="0"/>
              <a:t> </a:t>
            </a:r>
            <a:r>
              <a:rPr lang="tr-TR" sz="4000" dirty="0" err="1"/>
              <a:t>one</a:t>
            </a:r>
            <a:r>
              <a:rPr lang="tr-TR" sz="4000" dirty="0"/>
              <a:t> </a:t>
            </a:r>
            <a:r>
              <a:rPr lang="tr-TR" sz="4000" dirty="0" err="1"/>
              <a:t>another</a:t>
            </a:r>
            <a:r>
              <a:rPr lang="tr-TR" sz="4000" dirty="0"/>
              <a:t>?</a:t>
            </a: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a:t>
            </a:fld>
            <a:endParaRPr lang="en-US" dirty="0"/>
          </a:p>
        </p:txBody>
      </p:sp>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3540" y="2631314"/>
            <a:ext cx="5554158" cy="3725363"/>
          </a:xfrm>
          <a:prstGeom prst="rect">
            <a:avLst/>
          </a:prstGeom>
        </p:spPr>
      </p:pic>
    </p:spTree>
    <p:extLst>
      <p:ext uri="{BB962C8B-B14F-4D97-AF65-F5344CB8AC3E}">
        <p14:creationId xmlns:p14="http://schemas.microsoft.com/office/powerpoint/2010/main" val="15540677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50</a:t>
            </a:fld>
            <a:endParaRPr lang="en-US" dirty="0"/>
          </a:p>
        </p:txBody>
      </p:sp>
      <p:pic>
        <p:nvPicPr>
          <p:cNvPr id="19458" name="Picture 2" descr="adapting the learning environment-ის სურათის შედეგ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891" y="1856509"/>
            <a:ext cx="5500254" cy="3927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1533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Learnıng</a:t>
            </a:r>
            <a:r>
              <a:rPr lang="tr-TR" dirty="0" smtClean="0"/>
              <a:t> </a:t>
            </a:r>
            <a:r>
              <a:rPr lang="tr-TR" dirty="0" err="1" smtClean="0"/>
              <a:t>environment</a:t>
            </a:r>
            <a:endParaRPr lang="tr-TR" dirty="0"/>
          </a:p>
        </p:txBody>
      </p:sp>
      <p:sp>
        <p:nvSpPr>
          <p:cNvPr id="3" name="İçerik Yer Tutucusu 2"/>
          <p:cNvSpPr>
            <a:spLocks noGrp="1"/>
          </p:cNvSpPr>
          <p:nvPr>
            <p:ph idx="1"/>
          </p:nvPr>
        </p:nvSpPr>
        <p:spPr/>
        <p:txBody>
          <a:bodyPr>
            <a:normAutofit fontScale="85000" lnSpcReduction="20000"/>
          </a:bodyPr>
          <a:lstStyle/>
          <a:p>
            <a:pPr lvl="0">
              <a:buFont typeface="Courier New" panose="02070309020205020404" pitchFamily="49" charset="0"/>
              <a:buChar char="o"/>
            </a:pPr>
            <a:r>
              <a:rPr lang="tr-TR" sz="2400" dirty="0" err="1"/>
              <a:t>Making</a:t>
            </a:r>
            <a:r>
              <a:rPr lang="tr-TR" sz="2400" dirty="0"/>
              <a:t> sure </a:t>
            </a:r>
            <a:r>
              <a:rPr lang="tr-TR" sz="2400" dirty="0" err="1"/>
              <a:t>there</a:t>
            </a:r>
            <a:r>
              <a:rPr lang="tr-TR" sz="2400" dirty="0"/>
              <a:t> </a:t>
            </a:r>
            <a:r>
              <a:rPr lang="tr-TR" sz="2400" dirty="0" err="1"/>
              <a:t>are</a:t>
            </a:r>
            <a:r>
              <a:rPr lang="tr-TR" sz="2400" dirty="0"/>
              <a:t> </a:t>
            </a:r>
            <a:r>
              <a:rPr lang="tr-TR" sz="2400" dirty="0" err="1"/>
              <a:t>places</a:t>
            </a:r>
            <a:r>
              <a:rPr lang="tr-TR" sz="2400" dirty="0"/>
              <a:t> in </a:t>
            </a:r>
            <a:r>
              <a:rPr lang="tr-TR" sz="2400" dirty="0" err="1"/>
              <a:t>the</a:t>
            </a:r>
            <a:r>
              <a:rPr lang="tr-TR" sz="2400" dirty="0"/>
              <a:t> </a:t>
            </a:r>
            <a:r>
              <a:rPr lang="tr-TR" sz="2400" dirty="0" err="1"/>
              <a:t>room</a:t>
            </a:r>
            <a:r>
              <a:rPr lang="tr-TR" sz="2400" dirty="0"/>
              <a:t> </a:t>
            </a:r>
            <a:r>
              <a:rPr lang="tr-TR" sz="2400" dirty="0" err="1"/>
              <a:t>to</a:t>
            </a:r>
            <a:r>
              <a:rPr lang="tr-TR" sz="2400" dirty="0"/>
              <a:t> </a:t>
            </a:r>
            <a:r>
              <a:rPr lang="tr-TR" sz="2400" dirty="0" err="1"/>
              <a:t>work</a:t>
            </a:r>
            <a:r>
              <a:rPr lang="tr-TR" sz="2400" dirty="0"/>
              <a:t> </a:t>
            </a:r>
            <a:r>
              <a:rPr lang="tr-TR" sz="2400" dirty="0" err="1">
                <a:solidFill>
                  <a:srgbClr val="FFC000"/>
                </a:solidFill>
              </a:rPr>
              <a:t>quietly</a:t>
            </a:r>
            <a:r>
              <a:rPr lang="tr-TR" sz="2400" dirty="0">
                <a:solidFill>
                  <a:srgbClr val="FFC000"/>
                </a:solidFill>
              </a:rPr>
              <a:t> </a:t>
            </a:r>
            <a:r>
              <a:rPr lang="tr-TR" sz="2400" dirty="0" err="1">
                <a:solidFill>
                  <a:srgbClr val="FFC000"/>
                </a:solidFill>
              </a:rPr>
              <a:t>and</a:t>
            </a:r>
            <a:r>
              <a:rPr lang="tr-TR" sz="2400" dirty="0">
                <a:solidFill>
                  <a:srgbClr val="FFC000"/>
                </a:solidFill>
              </a:rPr>
              <a:t> </a:t>
            </a:r>
            <a:r>
              <a:rPr lang="tr-TR" sz="2400" dirty="0" err="1">
                <a:solidFill>
                  <a:srgbClr val="FFC000"/>
                </a:solidFill>
              </a:rPr>
              <a:t>without</a:t>
            </a:r>
            <a:r>
              <a:rPr lang="tr-TR" sz="2400" dirty="0">
                <a:solidFill>
                  <a:srgbClr val="FFC000"/>
                </a:solidFill>
              </a:rPr>
              <a:t> </a:t>
            </a:r>
            <a:r>
              <a:rPr lang="tr-TR" sz="2400" dirty="0" err="1">
                <a:solidFill>
                  <a:srgbClr val="FFC000"/>
                </a:solidFill>
              </a:rPr>
              <a:t>distraction</a:t>
            </a:r>
            <a:r>
              <a:rPr lang="tr-TR" sz="2400" dirty="0">
                <a:solidFill>
                  <a:srgbClr val="FFC000"/>
                </a:solidFill>
              </a:rPr>
              <a:t>, </a:t>
            </a:r>
            <a:r>
              <a:rPr lang="tr-TR" sz="2400" dirty="0"/>
              <a:t>as </a:t>
            </a:r>
            <a:r>
              <a:rPr lang="tr-TR" sz="2400" dirty="0" err="1"/>
              <a:t>well</a:t>
            </a:r>
            <a:r>
              <a:rPr lang="tr-TR" sz="2400" dirty="0"/>
              <a:t> as </a:t>
            </a:r>
            <a:r>
              <a:rPr lang="tr-TR" sz="2400" dirty="0" err="1"/>
              <a:t>places</a:t>
            </a:r>
            <a:r>
              <a:rPr lang="tr-TR" sz="2400" dirty="0"/>
              <a:t> </a:t>
            </a:r>
            <a:r>
              <a:rPr lang="tr-TR" sz="2400" dirty="0" err="1"/>
              <a:t>that</a:t>
            </a:r>
            <a:r>
              <a:rPr lang="tr-TR" sz="2400" dirty="0"/>
              <a:t> </a:t>
            </a:r>
            <a:r>
              <a:rPr lang="tr-TR" sz="2400" dirty="0" err="1"/>
              <a:t>invite</a:t>
            </a:r>
            <a:r>
              <a:rPr lang="tr-TR" sz="2400" dirty="0"/>
              <a:t> </a:t>
            </a:r>
            <a:r>
              <a:rPr lang="tr-TR" sz="2400" dirty="0" err="1"/>
              <a:t>student</a:t>
            </a:r>
            <a:r>
              <a:rPr lang="tr-TR" sz="2400" dirty="0"/>
              <a:t> </a:t>
            </a:r>
            <a:r>
              <a:rPr lang="tr-TR" sz="2400" dirty="0" err="1"/>
              <a:t>collaboration</a:t>
            </a:r>
            <a:r>
              <a:rPr lang="tr-TR" sz="2400" dirty="0"/>
              <a:t>; </a:t>
            </a:r>
          </a:p>
          <a:p>
            <a:pPr lvl="0">
              <a:buFont typeface="Courier New" panose="02070309020205020404" pitchFamily="49" charset="0"/>
              <a:buChar char="o"/>
            </a:pPr>
            <a:r>
              <a:rPr lang="tr-TR" sz="2400" dirty="0" err="1"/>
              <a:t>Providing</a:t>
            </a:r>
            <a:r>
              <a:rPr lang="tr-TR" sz="2400" dirty="0"/>
              <a:t> </a:t>
            </a:r>
            <a:r>
              <a:rPr lang="tr-TR" sz="2400" dirty="0" err="1">
                <a:solidFill>
                  <a:srgbClr val="FFC000"/>
                </a:solidFill>
              </a:rPr>
              <a:t>materials</a:t>
            </a:r>
            <a:r>
              <a:rPr lang="tr-TR" sz="2400" dirty="0"/>
              <a:t> </a:t>
            </a:r>
            <a:r>
              <a:rPr lang="tr-TR" sz="2400" dirty="0" err="1"/>
              <a:t>that</a:t>
            </a:r>
            <a:r>
              <a:rPr lang="tr-TR" sz="2400" dirty="0"/>
              <a:t> </a:t>
            </a:r>
            <a:r>
              <a:rPr lang="tr-TR" sz="2400" dirty="0" err="1"/>
              <a:t>reflect</a:t>
            </a:r>
            <a:r>
              <a:rPr lang="tr-TR" sz="2400" dirty="0"/>
              <a:t> a </a:t>
            </a:r>
            <a:r>
              <a:rPr lang="tr-TR" sz="2400" dirty="0" err="1"/>
              <a:t>variety</a:t>
            </a:r>
            <a:r>
              <a:rPr lang="tr-TR" sz="2400" dirty="0"/>
              <a:t> </a:t>
            </a:r>
            <a:r>
              <a:rPr lang="tr-TR" sz="2400" dirty="0" smtClean="0"/>
              <a:t>of </a:t>
            </a:r>
            <a:r>
              <a:rPr lang="tr-TR" sz="2400" dirty="0" err="1" smtClean="0"/>
              <a:t>home</a:t>
            </a:r>
            <a:r>
              <a:rPr lang="tr-TR" sz="2400" dirty="0" smtClean="0"/>
              <a:t> </a:t>
            </a:r>
            <a:r>
              <a:rPr lang="tr-TR" sz="2400" dirty="0" err="1"/>
              <a:t>settings</a:t>
            </a:r>
            <a:r>
              <a:rPr lang="tr-TR" sz="2400" dirty="0"/>
              <a:t>; </a:t>
            </a:r>
          </a:p>
          <a:p>
            <a:pPr lvl="0">
              <a:buFont typeface="Courier New" panose="02070309020205020404" pitchFamily="49" charset="0"/>
              <a:buChar char="o"/>
            </a:pPr>
            <a:r>
              <a:rPr lang="tr-TR" sz="2400" dirty="0" err="1"/>
              <a:t>Setting</a:t>
            </a:r>
            <a:r>
              <a:rPr lang="tr-TR" sz="2400" dirty="0"/>
              <a:t> </a:t>
            </a:r>
            <a:r>
              <a:rPr lang="tr-TR" sz="2400" dirty="0" err="1"/>
              <a:t>out</a:t>
            </a:r>
            <a:r>
              <a:rPr lang="tr-TR" sz="2400" dirty="0"/>
              <a:t> </a:t>
            </a:r>
            <a:r>
              <a:rPr lang="tr-TR" sz="2400" dirty="0" err="1"/>
              <a:t>clear</a:t>
            </a:r>
            <a:r>
              <a:rPr lang="tr-TR" sz="2400" dirty="0"/>
              <a:t> </a:t>
            </a:r>
            <a:r>
              <a:rPr lang="tr-TR" sz="2400" dirty="0" err="1">
                <a:solidFill>
                  <a:srgbClr val="FFC000"/>
                </a:solidFill>
              </a:rPr>
              <a:t>guidelines</a:t>
            </a:r>
            <a:r>
              <a:rPr lang="tr-TR" sz="2400" dirty="0"/>
              <a:t> </a:t>
            </a:r>
            <a:r>
              <a:rPr lang="tr-TR" sz="2400" dirty="0" err="1"/>
              <a:t>for</a:t>
            </a:r>
            <a:r>
              <a:rPr lang="tr-TR" sz="2400" dirty="0"/>
              <a:t> </a:t>
            </a:r>
            <a:r>
              <a:rPr lang="tr-TR" sz="2400" dirty="0" err="1"/>
              <a:t>independent</a:t>
            </a:r>
            <a:r>
              <a:rPr lang="tr-TR" sz="2400" dirty="0"/>
              <a:t> </a:t>
            </a:r>
            <a:r>
              <a:rPr lang="tr-TR" sz="2400" dirty="0" err="1"/>
              <a:t>work</a:t>
            </a:r>
            <a:r>
              <a:rPr lang="tr-TR" sz="2400" dirty="0"/>
              <a:t> </a:t>
            </a:r>
            <a:r>
              <a:rPr lang="tr-TR" sz="2400" dirty="0" err="1"/>
              <a:t>that</a:t>
            </a:r>
            <a:r>
              <a:rPr lang="tr-TR" sz="2400" dirty="0"/>
              <a:t> </a:t>
            </a:r>
            <a:r>
              <a:rPr lang="tr-TR" sz="2400" dirty="0" err="1"/>
              <a:t>matches</a:t>
            </a:r>
            <a:r>
              <a:rPr lang="tr-TR" sz="2400" dirty="0"/>
              <a:t> </a:t>
            </a:r>
            <a:r>
              <a:rPr lang="tr-TR" sz="2400" dirty="0" err="1"/>
              <a:t>individual</a:t>
            </a:r>
            <a:r>
              <a:rPr lang="tr-TR" sz="2400" dirty="0"/>
              <a:t> </a:t>
            </a:r>
            <a:r>
              <a:rPr lang="tr-TR" sz="2400" dirty="0" err="1"/>
              <a:t>needs</a:t>
            </a:r>
            <a:r>
              <a:rPr lang="tr-TR" sz="2400" dirty="0"/>
              <a:t>; </a:t>
            </a:r>
          </a:p>
          <a:p>
            <a:pPr lvl="0">
              <a:buFont typeface="Courier New" panose="02070309020205020404" pitchFamily="49" charset="0"/>
              <a:buChar char="o"/>
            </a:pPr>
            <a:r>
              <a:rPr lang="tr-TR" sz="2400" dirty="0" err="1"/>
              <a:t>Developing</a:t>
            </a:r>
            <a:r>
              <a:rPr lang="tr-TR" sz="2400" dirty="0">
                <a:solidFill>
                  <a:srgbClr val="FFC000"/>
                </a:solidFill>
              </a:rPr>
              <a:t> </a:t>
            </a:r>
            <a:r>
              <a:rPr lang="tr-TR" sz="2400" dirty="0" err="1">
                <a:solidFill>
                  <a:srgbClr val="FFC000"/>
                </a:solidFill>
              </a:rPr>
              <a:t>routines</a:t>
            </a:r>
            <a:r>
              <a:rPr lang="tr-TR" sz="2400" dirty="0">
                <a:solidFill>
                  <a:srgbClr val="FFC000"/>
                </a:solidFill>
              </a:rPr>
              <a:t> </a:t>
            </a:r>
            <a:r>
              <a:rPr lang="tr-TR" sz="2400" dirty="0" err="1"/>
              <a:t>that</a:t>
            </a:r>
            <a:r>
              <a:rPr lang="tr-TR" sz="2400" dirty="0"/>
              <a:t> </a:t>
            </a:r>
            <a:r>
              <a:rPr lang="tr-TR" sz="2400" dirty="0" err="1"/>
              <a:t>allow</a:t>
            </a:r>
            <a:r>
              <a:rPr lang="tr-TR" sz="2400" dirty="0"/>
              <a:t> </a:t>
            </a:r>
            <a:r>
              <a:rPr lang="tr-TR" sz="2400" dirty="0" err="1"/>
              <a:t>students</a:t>
            </a:r>
            <a:r>
              <a:rPr lang="tr-TR" sz="2400" dirty="0"/>
              <a:t> </a:t>
            </a:r>
            <a:r>
              <a:rPr lang="tr-TR" sz="2400" dirty="0" err="1"/>
              <a:t>to</a:t>
            </a:r>
            <a:r>
              <a:rPr lang="tr-TR" sz="2400" dirty="0"/>
              <a:t> </a:t>
            </a:r>
            <a:r>
              <a:rPr lang="tr-TR" sz="2400" dirty="0" err="1"/>
              <a:t>get</a:t>
            </a:r>
            <a:r>
              <a:rPr lang="tr-TR" sz="2400" dirty="0"/>
              <a:t> </a:t>
            </a:r>
            <a:r>
              <a:rPr lang="tr-TR" sz="2400" dirty="0" err="1"/>
              <a:t>help</a:t>
            </a:r>
            <a:r>
              <a:rPr lang="tr-TR" sz="2400" dirty="0"/>
              <a:t> </a:t>
            </a:r>
            <a:r>
              <a:rPr lang="tr-TR" sz="2400" dirty="0" err="1"/>
              <a:t>when</a:t>
            </a:r>
            <a:r>
              <a:rPr lang="tr-TR" sz="2400" dirty="0"/>
              <a:t> </a:t>
            </a:r>
            <a:r>
              <a:rPr lang="tr-TR" sz="2400" dirty="0" err="1"/>
              <a:t>teachers</a:t>
            </a:r>
            <a:r>
              <a:rPr lang="tr-TR" sz="2400" dirty="0"/>
              <a:t> </a:t>
            </a:r>
            <a:r>
              <a:rPr lang="tr-TR" sz="2400" dirty="0" err="1"/>
              <a:t>are</a:t>
            </a:r>
            <a:r>
              <a:rPr lang="tr-TR" sz="2400" dirty="0"/>
              <a:t> </a:t>
            </a:r>
            <a:r>
              <a:rPr lang="tr-TR" sz="2400" dirty="0" err="1"/>
              <a:t>busy</a:t>
            </a:r>
            <a:r>
              <a:rPr lang="tr-TR" sz="2400" dirty="0"/>
              <a:t> </a:t>
            </a:r>
            <a:r>
              <a:rPr lang="tr-TR" sz="2400" dirty="0" err="1"/>
              <a:t>with</a:t>
            </a:r>
            <a:r>
              <a:rPr lang="tr-TR" sz="2400" dirty="0"/>
              <a:t> </a:t>
            </a:r>
            <a:r>
              <a:rPr lang="tr-TR" sz="2400" dirty="0" err="1"/>
              <a:t>other</a:t>
            </a:r>
            <a:r>
              <a:rPr lang="tr-TR" sz="2400" dirty="0"/>
              <a:t> </a:t>
            </a:r>
            <a:r>
              <a:rPr lang="tr-TR" sz="2400" dirty="0" err="1"/>
              <a:t>students</a:t>
            </a:r>
            <a:r>
              <a:rPr lang="tr-TR" sz="2400" dirty="0"/>
              <a:t> </a:t>
            </a:r>
            <a:r>
              <a:rPr lang="tr-TR" sz="2400" dirty="0" err="1"/>
              <a:t>and</a:t>
            </a:r>
            <a:r>
              <a:rPr lang="tr-TR" sz="2400" dirty="0"/>
              <a:t> </a:t>
            </a:r>
            <a:r>
              <a:rPr lang="tr-TR" sz="2400" dirty="0" err="1"/>
              <a:t>cannot</a:t>
            </a:r>
            <a:r>
              <a:rPr lang="tr-TR" sz="2400" dirty="0"/>
              <a:t> </a:t>
            </a:r>
            <a:r>
              <a:rPr lang="tr-TR" sz="2400" dirty="0" err="1"/>
              <a:t>help</a:t>
            </a:r>
            <a:r>
              <a:rPr lang="tr-TR" sz="2400" dirty="0"/>
              <a:t> </a:t>
            </a:r>
            <a:r>
              <a:rPr lang="tr-TR" sz="2400" dirty="0" err="1"/>
              <a:t>them</a:t>
            </a:r>
            <a:r>
              <a:rPr lang="tr-TR" sz="2400" dirty="0"/>
              <a:t> </a:t>
            </a:r>
            <a:r>
              <a:rPr lang="tr-TR" sz="2400" dirty="0" err="1"/>
              <a:t>immediately</a:t>
            </a:r>
            <a:r>
              <a:rPr lang="tr-TR" sz="2400" dirty="0"/>
              <a:t>; </a:t>
            </a:r>
            <a:r>
              <a:rPr lang="tr-TR" sz="2400" dirty="0" err="1"/>
              <a:t>and</a:t>
            </a:r>
            <a:r>
              <a:rPr lang="tr-TR" sz="2400" dirty="0"/>
              <a:t> </a:t>
            </a:r>
          </a:p>
          <a:p>
            <a:pPr lvl="0">
              <a:buFont typeface="Courier New" panose="02070309020205020404" pitchFamily="49" charset="0"/>
              <a:buChar char="o"/>
            </a:pPr>
            <a:r>
              <a:rPr lang="tr-TR" sz="2400" dirty="0" err="1"/>
              <a:t>Helping</a:t>
            </a:r>
            <a:r>
              <a:rPr lang="tr-TR" sz="2400" dirty="0"/>
              <a:t> </a:t>
            </a:r>
            <a:r>
              <a:rPr lang="tr-TR" sz="2400" dirty="0" err="1"/>
              <a:t>students</a:t>
            </a:r>
            <a:r>
              <a:rPr lang="tr-TR" sz="2400" dirty="0"/>
              <a:t> </a:t>
            </a:r>
            <a:r>
              <a:rPr lang="tr-TR" sz="2400" dirty="0" err="1"/>
              <a:t>understand</a:t>
            </a:r>
            <a:r>
              <a:rPr lang="tr-TR" sz="2400" dirty="0"/>
              <a:t> </a:t>
            </a:r>
            <a:r>
              <a:rPr lang="tr-TR" sz="2400" dirty="0" err="1"/>
              <a:t>that</a:t>
            </a:r>
            <a:r>
              <a:rPr lang="tr-TR" sz="2400" dirty="0"/>
              <a:t> </a:t>
            </a:r>
            <a:r>
              <a:rPr lang="tr-TR" sz="2400" dirty="0" err="1"/>
              <a:t>some</a:t>
            </a:r>
            <a:r>
              <a:rPr lang="tr-TR" sz="2400" dirty="0"/>
              <a:t> </a:t>
            </a:r>
            <a:r>
              <a:rPr lang="tr-TR" sz="2400" dirty="0" err="1"/>
              <a:t>learners</a:t>
            </a:r>
            <a:r>
              <a:rPr lang="tr-TR" sz="2400" dirty="0"/>
              <a:t> </a:t>
            </a:r>
            <a:r>
              <a:rPr lang="tr-TR" sz="2400" dirty="0" err="1"/>
              <a:t>need</a:t>
            </a:r>
            <a:r>
              <a:rPr lang="tr-TR" sz="2400" dirty="0"/>
              <a:t> </a:t>
            </a:r>
            <a:r>
              <a:rPr lang="tr-TR" sz="2400" dirty="0" err="1"/>
              <a:t>to</a:t>
            </a:r>
            <a:r>
              <a:rPr lang="tr-TR" sz="2400" dirty="0"/>
              <a:t> </a:t>
            </a:r>
            <a:r>
              <a:rPr lang="tr-TR" sz="2400" dirty="0" err="1">
                <a:solidFill>
                  <a:srgbClr val="FFC000"/>
                </a:solidFill>
              </a:rPr>
              <a:t>move</a:t>
            </a:r>
            <a:r>
              <a:rPr lang="tr-TR" sz="2400" dirty="0">
                <a:solidFill>
                  <a:srgbClr val="FFC000"/>
                </a:solidFill>
              </a:rPr>
              <a:t> </a:t>
            </a:r>
            <a:r>
              <a:rPr lang="tr-TR" sz="2400" dirty="0" err="1">
                <a:solidFill>
                  <a:srgbClr val="FFC000"/>
                </a:solidFill>
              </a:rPr>
              <a:t>around</a:t>
            </a:r>
            <a:r>
              <a:rPr lang="tr-TR" sz="2400" dirty="0">
                <a:solidFill>
                  <a:srgbClr val="FFC000"/>
                </a:solidFill>
              </a:rPr>
              <a:t> </a:t>
            </a:r>
            <a:r>
              <a:rPr lang="tr-TR" sz="2400" dirty="0" err="1"/>
              <a:t>to</a:t>
            </a:r>
            <a:r>
              <a:rPr lang="tr-TR" sz="2400" dirty="0"/>
              <a:t> </a:t>
            </a:r>
            <a:r>
              <a:rPr lang="tr-TR" sz="2400" dirty="0" err="1"/>
              <a:t>learn</a:t>
            </a:r>
            <a:r>
              <a:rPr lang="tr-TR" sz="2400" dirty="0"/>
              <a:t>, </a:t>
            </a:r>
            <a:r>
              <a:rPr lang="tr-TR" sz="2400" dirty="0" err="1"/>
              <a:t>while</a:t>
            </a:r>
            <a:r>
              <a:rPr lang="tr-TR" sz="2400" dirty="0"/>
              <a:t> </a:t>
            </a:r>
            <a:r>
              <a:rPr lang="tr-TR" sz="2400" dirty="0" err="1"/>
              <a:t>others</a:t>
            </a:r>
            <a:r>
              <a:rPr lang="tr-TR" sz="2400" dirty="0"/>
              <a:t> do </a:t>
            </a:r>
            <a:r>
              <a:rPr lang="tr-TR" sz="2400" dirty="0" err="1"/>
              <a:t>better</a:t>
            </a:r>
            <a:r>
              <a:rPr lang="tr-TR" sz="2400" dirty="0"/>
              <a:t> </a:t>
            </a:r>
            <a:r>
              <a:rPr lang="tr-TR" sz="2400" dirty="0" err="1"/>
              <a:t>sitting</a:t>
            </a:r>
            <a:r>
              <a:rPr lang="tr-TR" sz="2400" dirty="0"/>
              <a:t> </a:t>
            </a:r>
            <a:r>
              <a:rPr lang="tr-TR" sz="2400" dirty="0" err="1"/>
              <a:t>quietly</a:t>
            </a:r>
            <a:r>
              <a:rPr lang="tr-TR" sz="2400" dirty="0"/>
              <a:t> (</a:t>
            </a:r>
            <a:r>
              <a:rPr lang="tr-TR" sz="2400" dirty="0" err="1"/>
              <a:t>Tomlinson</a:t>
            </a:r>
            <a:r>
              <a:rPr lang="tr-TR" sz="2400" dirty="0"/>
              <a:t>, 1995, 1999; </a:t>
            </a:r>
            <a:r>
              <a:rPr lang="tr-TR" sz="2400" dirty="0" err="1"/>
              <a:t>Winebrenner</a:t>
            </a:r>
            <a:r>
              <a:rPr lang="tr-TR" sz="2400" dirty="0"/>
              <a:t>, 1992, 1996). </a:t>
            </a:r>
          </a:p>
          <a:p>
            <a:endParaRPr lang="tr-TR" dirty="0"/>
          </a:p>
        </p:txBody>
      </p:sp>
    </p:spTree>
    <p:extLst>
      <p:ext uri="{BB962C8B-B14F-4D97-AF65-F5344CB8AC3E}">
        <p14:creationId xmlns:p14="http://schemas.microsoft.com/office/powerpoint/2010/main" val="3169957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Make</a:t>
            </a:r>
            <a:r>
              <a:rPr lang="tr-TR" dirty="0" smtClean="0"/>
              <a:t> it </a:t>
            </a:r>
            <a:r>
              <a:rPr lang="tr-TR" dirty="0" err="1" smtClean="0"/>
              <a:t>visual</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52</a:t>
            </a:fld>
            <a:endParaRPr lang="en-US" dirty="0"/>
          </a:p>
        </p:txBody>
      </p:sp>
      <p:sp>
        <p:nvSpPr>
          <p:cNvPr id="7" name="AutoShape 4" descr="visual timetable ESL-ის სურათის შედეგი"/>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488" name="Picture 8" descr="http://4.bp.blogspot.com/_p92h-zwz-yc/S0LNXQiuCzI/AAAAAAAACaQ/8bprWACGqaU/s400/Schedule+powerpoint+fix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076546"/>
            <a:ext cx="7245927" cy="40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0608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sz="2400" dirty="0"/>
              <a:t>Create a language-rich environment</a:t>
            </a:r>
            <a:endParaRPr lang="tr-TR" sz="2400" dirty="0"/>
          </a:p>
        </p:txBody>
      </p:sp>
      <p:sp>
        <p:nvSpPr>
          <p:cNvPr id="3" name="İçerik Yer Tutucusu 2"/>
          <p:cNvSpPr>
            <a:spLocks noGrp="1"/>
          </p:cNvSpPr>
          <p:nvPr>
            <p:ph idx="1"/>
          </p:nvPr>
        </p:nvSpPr>
        <p:spPr/>
        <p:txBody>
          <a:bodyPr>
            <a:normAutofit/>
          </a:bodyPr>
          <a:lstStyle/>
          <a:p>
            <a:pPr marL="342900" indent="-342900">
              <a:buFont typeface="Wingdings" panose="05000000000000000000" pitchFamily="2" charset="2"/>
              <a:buChar char="q"/>
            </a:pPr>
            <a:r>
              <a:rPr lang="en-US" sz="2400" b="0" dirty="0" smtClean="0"/>
              <a:t>English </a:t>
            </a:r>
            <a:r>
              <a:rPr lang="en-US" sz="2400" b="0" dirty="0"/>
              <a:t>language learners will benefit from increased exposure to </a:t>
            </a:r>
            <a:r>
              <a:rPr lang="en-US" sz="2400" b="0" dirty="0">
                <a:solidFill>
                  <a:srgbClr val="FFC000"/>
                </a:solidFill>
              </a:rPr>
              <a:t>print and language</a:t>
            </a:r>
            <a:r>
              <a:rPr lang="en-US" sz="2400" b="0" dirty="0"/>
              <a:t>. A print-rich environment will include access to books and reference materials, labels and posters, and student work on bulletin boards. </a:t>
            </a:r>
            <a:endParaRPr lang="tr-TR" sz="2400" b="0" dirty="0" smtClean="0"/>
          </a:p>
          <a:p>
            <a:pPr marL="342900" indent="-342900">
              <a:buFont typeface="Wingdings" panose="05000000000000000000" pitchFamily="2" charset="2"/>
              <a:buChar char="q"/>
            </a:pPr>
            <a:r>
              <a:rPr lang="en-US" sz="2400" b="0" dirty="0" smtClean="0">
                <a:solidFill>
                  <a:srgbClr val="FFC000"/>
                </a:solidFill>
              </a:rPr>
              <a:t>Word </a:t>
            </a:r>
            <a:r>
              <a:rPr lang="en-US" sz="2400" b="0" dirty="0">
                <a:solidFill>
                  <a:srgbClr val="FFC000"/>
                </a:solidFill>
              </a:rPr>
              <a:t>walls </a:t>
            </a:r>
            <a:r>
              <a:rPr lang="en-US" sz="2400" b="0" dirty="0"/>
              <a:t>are also a great support for ELLs, and may be organized around a number of concepts, including the alphabet and phonetic sounds, new vocabulary words, sight words, grammar rules, conversational phrases, and writing structure</a:t>
            </a:r>
          </a:p>
          <a:p>
            <a:pPr marL="285750" indent="-285750">
              <a:buFont typeface="Wingdings" panose="05000000000000000000" pitchFamily="2" charset="2"/>
              <a:buChar char="q"/>
            </a:pP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53</a:t>
            </a:fld>
            <a:endParaRPr lang="en-US" dirty="0"/>
          </a:p>
        </p:txBody>
      </p:sp>
    </p:spTree>
    <p:extLst>
      <p:ext uri="{BB962C8B-B14F-4D97-AF65-F5344CB8AC3E}">
        <p14:creationId xmlns:p14="http://schemas.microsoft.com/office/powerpoint/2010/main" val="16997949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54</a:t>
            </a:fld>
            <a:endParaRPr lang="en-US" dirty="0"/>
          </a:p>
        </p:txBody>
      </p:sp>
      <p:pic>
        <p:nvPicPr>
          <p:cNvPr id="21506" name="Picture 2" descr="http://www.wikkistix.com/images/educational/wordwall/rwordwall0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2558" y="1395051"/>
            <a:ext cx="3752850" cy="280035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s://chapter3tompkins.files.wordpress.com/2014/02/img_13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869" y="872536"/>
            <a:ext cx="7228645" cy="4788035"/>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https://harrietinbloom.files.wordpress.com/2014/02/tricky-word-wall-flowers-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293" y="3659823"/>
            <a:ext cx="4314825" cy="3329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10731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a:t>
            </a:r>
            <a:r>
              <a:rPr lang="tr-TR" dirty="0" err="1" smtClean="0"/>
              <a:t>factors</a:t>
            </a:r>
            <a:r>
              <a:rPr lang="tr-TR" dirty="0" smtClean="0"/>
              <a:t> </a:t>
            </a:r>
            <a:r>
              <a:rPr lang="tr-TR" dirty="0" err="1" smtClean="0"/>
              <a:t>affect</a:t>
            </a:r>
            <a:r>
              <a:rPr lang="tr-TR" dirty="0" smtClean="0"/>
              <a:t> </a:t>
            </a:r>
            <a:r>
              <a:rPr lang="tr-TR" dirty="0" err="1" smtClean="0"/>
              <a:t>the</a:t>
            </a:r>
            <a:r>
              <a:rPr lang="tr-TR" dirty="0" smtClean="0"/>
              <a:t> </a:t>
            </a:r>
            <a:r>
              <a:rPr lang="tr-TR" dirty="0" err="1" smtClean="0"/>
              <a:t>viability</a:t>
            </a:r>
            <a:r>
              <a:rPr lang="tr-TR" dirty="0" smtClean="0"/>
              <a:t> of </a:t>
            </a:r>
            <a:r>
              <a:rPr lang="tr-TR" dirty="0" err="1" smtClean="0"/>
              <a:t>differentiation</a:t>
            </a:r>
            <a:r>
              <a:rPr lang="tr-TR" dirty="0" smtClean="0"/>
              <a:t>?</a:t>
            </a:r>
            <a:endParaRPr lang="tr-TR" dirty="0"/>
          </a:p>
        </p:txBody>
      </p:sp>
      <p:sp>
        <p:nvSpPr>
          <p:cNvPr id="3" name="İçerik Yer Tutucusu 2"/>
          <p:cNvSpPr>
            <a:spLocks noGrp="1"/>
          </p:cNvSpPr>
          <p:nvPr>
            <p:ph idx="1"/>
          </p:nvPr>
        </p:nvSpPr>
        <p:spPr>
          <a:xfrm>
            <a:off x="831705" y="1648841"/>
            <a:ext cx="7893762" cy="3267408"/>
          </a:xfrm>
        </p:spPr>
        <p:txBody>
          <a:bodyPr>
            <a:normAutofit/>
          </a:bodyPr>
          <a:lstStyle/>
          <a:p>
            <a:pPr>
              <a:buFont typeface="Courier New" panose="02070309020205020404" pitchFamily="49" charset="0"/>
              <a:buChar char="o"/>
            </a:pPr>
            <a:r>
              <a:rPr lang="tr-TR" sz="2400" dirty="0" err="1" smtClean="0"/>
              <a:t>Teachers</a:t>
            </a:r>
            <a:r>
              <a:rPr lang="tr-TR" sz="2400" dirty="0" smtClean="0"/>
              <a:t> </a:t>
            </a:r>
            <a:r>
              <a:rPr lang="tr-TR" sz="2400" dirty="0" err="1" smtClean="0"/>
              <a:t>who</a:t>
            </a:r>
            <a:r>
              <a:rPr lang="tr-TR" sz="2400" dirty="0" smtClean="0"/>
              <a:t> </a:t>
            </a:r>
            <a:r>
              <a:rPr lang="tr-TR" sz="2400" dirty="0" err="1" smtClean="0"/>
              <a:t>are</a:t>
            </a:r>
            <a:r>
              <a:rPr lang="tr-TR" sz="2400" dirty="0" smtClean="0"/>
              <a:t> </a:t>
            </a:r>
            <a:r>
              <a:rPr lang="tr-TR" sz="2400" dirty="0" err="1" smtClean="0"/>
              <a:t>able</a:t>
            </a:r>
            <a:r>
              <a:rPr lang="tr-TR" sz="2400" dirty="0" smtClean="0"/>
              <a:t> </a:t>
            </a:r>
            <a:r>
              <a:rPr lang="tr-TR" sz="2400" dirty="0" err="1" smtClean="0"/>
              <a:t>to</a:t>
            </a:r>
            <a:r>
              <a:rPr lang="tr-TR" sz="2400" dirty="0" smtClean="0"/>
              <a:t> </a:t>
            </a:r>
            <a:r>
              <a:rPr lang="tr-TR" sz="2400" dirty="0" err="1" smtClean="0"/>
              <a:t>successfully</a:t>
            </a:r>
            <a:r>
              <a:rPr lang="tr-TR" sz="2400" dirty="0" smtClean="0"/>
              <a:t> </a:t>
            </a:r>
            <a:r>
              <a:rPr lang="tr-TR" sz="2400" dirty="0" err="1" smtClean="0"/>
              <a:t>differentiate</a:t>
            </a:r>
            <a:r>
              <a:rPr lang="tr-TR" sz="2400" dirty="0" smtClean="0"/>
              <a:t> </a:t>
            </a:r>
            <a:r>
              <a:rPr lang="tr-TR" sz="2400" dirty="0" err="1" smtClean="0"/>
              <a:t>instructıon</a:t>
            </a:r>
            <a:r>
              <a:rPr lang="tr-TR" sz="2400" dirty="0" smtClean="0"/>
              <a:t> </a:t>
            </a:r>
            <a:r>
              <a:rPr lang="tr-TR" sz="2400" dirty="0" err="1" smtClean="0"/>
              <a:t>are</a:t>
            </a:r>
            <a:r>
              <a:rPr lang="tr-TR" sz="2400" dirty="0" smtClean="0"/>
              <a:t> </a:t>
            </a:r>
            <a:r>
              <a:rPr lang="tr-TR" sz="2400" dirty="0" err="1" smtClean="0"/>
              <a:t>first</a:t>
            </a:r>
            <a:r>
              <a:rPr lang="tr-TR" sz="2400" dirty="0" smtClean="0"/>
              <a:t> of </a:t>
            </a:r>
            <a:r>
              <a:rPr lang="tr-TR" sz="2400" dirty="0" err="1" smtClean="0"/>
              <a:t>all</a:t>
            </a:r>
            <a:r>
              <a:rPr lang="tr-TR" sz="2400" dirty="0" smtClean="0"/>
              <a:t> </a:t>
            </a:r>
            <a:r>
              <a:rPr lang="tr-TR" sz="2400" dirty="0" err="1" smtClean="0"/>
              <a:t>sensitive</a:t>
            </a:r>
            <a:r>
              <a:rPr lang="tr-TR" sz="2400" dirty="0" smtClean="0"/>
              <a:t> </a:t>
            </a:r>
            <a:r>
              <a:rPr lang="tr-TR" sz="2400" dirty="0" err="1" smtClean="0"/>
              <a:t>to</a:t>
            </a:r>
            <a:r>
              <a:rPr lang="tr-TR" sz="2400" dirty="0" smtClean="0"/>
              <a:t> </a:t>
            </a:r>
            <a:r>
              <a:rPr lang="tr-TR" sz="2400" dirty="0" err="1" smtClean="0"/>
              <a:t>the</a:t>
            </a:r>
            <a:r>
              <a:rPr lang="tr-TR" sz="2400" dirty="0" smtClean="0"/>
              <a:t> </a:t>
            </a:r>
            <a:r>
              <a:rPr lang="tr-TR" sz="2400" dirty="0" err="1" smtClean="0">
                <a:solidFill>
                  <a:srgbClr val="FFC000"/>
                </a:solidFill>
              </a:rPr>
              <a:t>developmental</a:t>
            </a:r>
            <a:r>
              <a:rPr lang="tr-TR" sz="2400" dirty="0" smtClean="0">
                <a:solidFill>
                  <a:srgbClr val="FFC000"/>
                </a:solidFill>
              </a:rPr>
              <a:t> </a:t>
            </a:r>
            <a:r>
              <a:rPr lang="tr-TR" sz="2400" dirty="0" err="1" smtClean="0">
                <a:solidFill>
                  <a:srgbClr val="FFC000"/>
                </a:solidFill>
              </a:rPr>
              <a:t>differences</a:t>
            </a:r>
            <a:r>
              <a:rPr lang="tr-TR" sz="2400" dirty="0" smtClean="0">
                <a:solidFill>
                  <a:srgbClr val="FFC000"/>
                </a:solidFill>
              </a:rPr>
              <a:t> </a:t>
            </a:r>
            <a:r>
              <a:rPr lang="tr-TR" sz="2400" dirty="0" err="1" smtClean="0"/>
              <a:t>among</a:t>
            </a:r>
            <a:r>
              <a:rPr lang="tr-TR" sz="2400" dirty="0" smtClean="0"/>
              <a:t> </a:t>
            </a:r>
            <a:r>
              <a:rPr lang="tr-TR" sz="2400" dirty="0" err="1" smtClean="0"/>
              <a:t>their</a:t>
            </a:r>
            <a:r>
              <a:rPr lang="tr-TR" sz="2400" dirty="0" smtClean="0"/>
              <a:t> </a:t>
            </a:r>
            <a:r>
              <a:rPr lang="tr-TR" sz="2400" dirty="0" err="1" smtClean="0"/>
              <a:t>children</a:t>
            </a:r>
            <a:endParaRPr lang="tr-TR" sz="2400" dirty="0" smtClean="0"/>
          </a:p>
          <a:p>
            <a:pPr>
              <a:buFont typeface="Courier New" panose="02070309020205020404" pitchFamily="49" charset="0"/>
              <a:buChar char="o"/>
            </a:pPr>
            <a:r>
              <a:rPr lang="tr-TR" sz="2400" dirty="0" err="1" smtClean="0"/>
              <a:t>Regular</a:t>
            </a:r>
            <a:r>
              <a:rPr lang="tr-TR" sz="2400" dirty="0" smtClean="0"/>
              <a:t> </a:t>
            </a:r>
            <a:r>
              <a:rPr lang="tr-TR" sz="2400" dirty="0" err="1" smtClean="0">
                <a:solidFill>
                  <a:srgbClr val="FFC000"/>
                </a:solidFill>
              </a:rPr>
              <a:t>monitoring</a:t>
            </a:r>
            <a:r>
              <a:rPr lang="tr-TR" sz="2400" dirty="0" smtClean="0"/>
              <a:t> in </a:t>
            </a:r>
            <a:r>
              <a:rPr lang="tr-TR" sz="2400" dirty="0" err="1" smtClean="0"/>
              <a:t>order</a:t>
            </a:r>
            <a:r>
              <a:rPr lang="tr-TR" sz="2400" dirty="0" smtClean="0"/>
              <a:t> </a:t>
            </a:r>
            <a:r>
              <a:rPr lang="tr-TR" sz="2400" dirty="0" err="1" smtClean="0"/>
              <a:t>to</a:t>
            </a:r>
            <a:r>
              <a:rPr lang="tr-TR" sz="2400" dirty="0" smtClean="0"/>
              <a:t> </a:t>
            </a:r>
            <a:r>
              <a:rPr lang="tr-TR" sz="2400" dirty="0" err="1" smtClean="0"/>
              <a:t>modify</a:t>
            </a:r>
            <a:endParaRPr lang="tr-TR" sz="2400" dirty="0" smtClean="0"/>
          </a:p>
          <a:p>
            <a:pPr>
              <a:buFont typeface="Courier New" panose="02070309020205020404" pitchFamily="49" charset="0"/>
              <a:buChar char="o"/>
            </a:pPr>
            <a:r>
              <a:rPr lang="tr-TR" sz="2400" dirty="0" err="1" smtClean="0"/>
              <a:t>Assessing</a:t>
            </a:r>
            <a:r>
              <a:rPr lang="tr-TR" sz="2400" dirty="0" smtClean="0"/>
              <a:t> </a:t>
            </a:r>
            <a:r>
              <a:rPr lang="tr-TR" sz="2400" dirty="0" err="1" smtClean="0"/>
              <a:t>and</a:t>
            </a:r>
            <a:r>
              <a:rPr lang="tr-TR" sz="2400" dirty="0" smtClean="0"/>
              <a:t> </a:t>
            </a:r>
            <a:r>
              <a:rPr lang="tr-TR" sz="2400" dirty="0" err="1" smtClean="0"/>
              <a:t>observing</a:t>
            </a:r>
            <a:endParaRPr lang="tr-TR" sz="2400" dirty="0" smtClean="0"/>
          </a:p>
          <a:p>
            <a:pPr>
              <a:buFont typeface="Courier New" panose="02070309020205020404" pitchFamily="49" charset="0"/>
              <a:buChar char="o"/>
            </a:pPr>
            <a:r>
              <a:rPr lang="tr-TR" sz="2400" dirty="0" smtClean="0"/>
              <a:t>Minimize </a:t>
            </a:r>
            <a:r>
              <a:rPr lang="tr-TR" sz="2400" dirty="0" err="1" smtClean="0"/>
              <a:t>whole</a:t>
            </a:r>
            <a:r>
              <a:rPr lang="tr-TR" sz="2400" dirty="0" smtClean="0"/>
              <a:t> </a:t>
            </a:r>
            <a:r>
              <a:rPr lang="tr-TR" sz="2400" dirty="0" err="1" smtClean="0"/>
              <a:t>group</a:t>
            </a:r>
            <a:r>
              <a:rPr lang="tr-TR" sz="2400" dirty="0" smtClean="0"/>
              <a:t> </a:t>
            </a:r>
            <a:r>
              <a:rPr lang="tr-TR" sz="2400" dirty="0" err="1" smtClean="0"/>
              <a:t>instruction</a:t>
            </a:r>
            <a:endParaRPr lang="tr-TR" sz="2400" dirty="0"/>
          </a:p>
        </p:txBody>
      </p:sp>
    </p:spTree>
    <p:extLst>
      <p:ext uri="{BB962C8B-B14F-4D97-AF65-F5344CB8AC3E}">
        <p14:creationId xmlns:p14="http://schemas.microsoft.com/office/powerpoint/2010/main" val="11294934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Why</a:t>
            </a:r>
            <a:r>
              <a:rPr lang="tr-TR" dirty="0" smtClean="0"/>
              <a:t> </a:t>
            </a:r>
            <a:r>
              <a:rPr lang="tr-TR" dirty="0" err="1" smtClean="0"/>
              <a:t>small</a:t>
            </a:r>
            <a:r>
              <a:rPr lang="tr-TR" dirty="0" smtClean="0"/>
              <a:t> </a:t>
            </a:r>
            <a:r>
              <a:rPr lang="tr-TR" dirty="0" err="1" smtClean="0"/>
              <a:t>groups</a:t>
            </a:r>
            <a:r>
              <a:rPr lang="tr-TR" dirty="0" smtClean="0"/>
              <a:t>?</a:t>
            </a:r>
            <a:endParaRPr lang="tr-TR" dirty="0"/>
          </a:p>
        </p:txBody>
      </p:sp>
      <p:sp>
        <p:nvSpPr>
          <p:cNvPr id="3" name="İçerik Yer Tutucusu 2"/>
          <p:cNvSpPr>
            <a:spLocks noGrp="1"/>
          </p:cNvSpPr>
          <p:nvPr>
            <p:ph idx="1"/>
          </p:nvPr>
        </p:nvSpPr>
        <p:spPr/>
        <p:txBody>
          <a:bodyPr>
            <a:normAutofit/>
          </a:bodyPr>
          <a:lstStyle/>
          <a:p>
            <a:pPr>
              <a:buFont typeface="Courier New" panose="02070309020205020404" pitchFamily="49" charset="0"/>
              <a:buChar char="o"/>
            </a:pPr>
            <a:r>
              <a:rPr lang="tr-TR" sz="2800" dirty="0" err="1" smtClean="0"/>
              <a:t>More</a:t>
            </a:r>
            <a:r>
              <a:rPr lang="tr-TR" sz="2800" dirty="0" smtClean="0"/>
              <a:t> </a:t>
            </a:r>
            <a:r>
              <a:rPr lang="tr-TR" sz="2800" dirty="0" err="1" smtClean="0"/>
              <a:t>flexible</a:t>
            </a:r>
            <a:endParaRPr lang="tr-TR" sz="2800" dirty="0" smtClean="0"/>
          </a:p>
          <a:p>
            <a:pPr>
              <a:buFont typeface="Courier New" panose="02070309020205020404" pitchFamily="49" charset="0"/>
              <a:buChar char="o"/>
            </a:pPr>
            <a:r>
              <a:rPr lang="tr-TR" sz="2800" dirty="0" err="1" smtClean="0"/>
              <a:t>Teachers</a:t>
            </a:r>
            <a:r>
              <a:rPr lang="tr-TR" sz="2800" dirty="0" smtClean="0"/>
              <a:t> can </a:t>
            </a:r>
            <a:r>
              <a:rPr lang="tr-TR" sz="2800" dirty="0" err="1" smtClean="0"/>
              <a:t>work</a:t>
            </a:r>
            <a:r>
              <a:rPr lang="tr-TR" sz="2800" dirty="0" smtClean="0"/>
              <a:t> </a:t>
            </a:r>
            <a:r>
              <a:rPr lang="tr-TR" sz="2800" dirty="0" err="1" smtClean="0"/>
              <a:t>within</a:t>
            </a:r>
            <a:r>
              <a:rPr lang="tr-TR" sz="2800" dirty="0" smtClean="0"/>
              <a:t> </a:t>
            </a:r>
            <a:r>
              <a:rPr lang="tr-TR" sz="2800" dirty="0" err="1" smtClean="0"/>
              <a:t>the</a:t>
            </a:r>
            <a:r>
              <a:rPr lang="tr-TR" sz="2800" dirty="0" smtClean="0"/>
              <a:t> </a:t>
            </a:r>
            <a:r>
              <a:rPr lang="tr-TR" sz="2800" dirty="0" err="1" smtClean="0"/>
              <a:t>child’s</a:t>
            </a:r>
            <a:r>
              <a:rPr lang="tr-TR" sz="2800" dirty="0" smtClean="0"/>
              <a:t> optimal </a:t>
            </a:r>
            <a:r>
              <a:rPr lang="tr-TR" sz="2800" dirty="0" err="1" smtClean="0"/>
              <a:t>learning</a:t>
            </a:r>
            <a:r>
              <a:rPr lang="tr-TR" sz="2800" dirty="0" smtClean="0"/>
              <a:t> </a:t>
            </a:r>
            <a:r>
              <a:rPr lang="tr-TR" sz="2800" dirty="0" err="1" smtClean="0"/>
              <a:t>level</a:t>
            </a:r>
            <a:endParaRPr lang="tr-TR" sz="2800" dirty="0" smtClean="0"/>
          </a:p>
          <a:p>
            <a:pPr>
              <a:buFont typeface="Courier New" panose="02070309020205020404" pitchFamily="49" charset="0"/>
              <a:buChar char="o"/>
            </a:pPr>
            <a:r>
              <a:rPr lang="tr-TR" sz="2800" dirty="0" err="1" smtClean="0"/>
              <a:t>Children</a:t>
            </a:r>
            <a:r>
              <a:rPr lang="tr-TR" sz="2800" dirty="0" smtClean="0"/>
              <a:t> </a:t>
            </a:r>
            <a:r>
              <a:rPr lang="tr-TR" sz="2800" dirty="0" err="1" smtClean="0"/>
              <a:t>are</a:t>
            </a:r>
            <a:r>
              <a:rPr lang="tr-TR" sz="2800" dirty="0" smtClean="0"/>
              <a:t> </a:t>
            </a:r>
            <a:r>
              <a:rPr lang="tr-TR" sz="2800" dirty="0" err="1" smtClean="0"/>
              <a:t>more</a:t>
            </a:r>
            <a:r>
              <a:rPr lang="tr-TR" sz="2800" dirty="0" smtClean="0"/>
              <a:t> </a:t>
            </a:r>
            <a:r>
              <a:rPr lang="tr-TR" sz="2800" dirty="0" err="1" smtClean="0"/>
              <a:t>likely</a:t>
            </a:r>
            <a:r>
              <a:rPr lang="tr-TR" sz="2800" dirty="0" smtClean="0"/>
              <a:t> </a:t>
            </a:r>
            <a:r>
              <a:rPr lang="tr-TR" sz="2800" dirty="0" err="1" smtClean="0"/>
              <a:t>to</a:t>
            </a:r>
            <a:r>
              <a:rPr lang="tr-TR" sz="2800" dirty="0" smtClean="0"/>
              <a:t> be </a:t>
            </a:r>
            <a:r>
              <a:rPr lang="tr-TR" sz="2800" dirty="0" err="1" smtClean="0"/>
              <a:t>challenged</a:t>
            </a:r>
            <a:r>
              <a:rPr lang="tr-TR" sz="2800" dirty="0" smtClean="0"/>
              <a:t> </a:t>
            </a:r>
            <a:r>
              <a:rPr lang="tr-TR" sz="2800" dirty="0" err="1" smtClean="0"/>
              <a:t>and</a:t>
            </a:r>
            <a:r>
              <a:rPr lang="tr-TR" sz="2800" dirty="0" smtClean="0"/>
              <a:t> </a:t>
            </a:r>
            <a:r>
              <a:rPr lang="tr-TR" sz="2800" dirty="0" err="1" smtClean="0"/>
              <a:t>less</a:t>
            </a:r>
            <a:r>
              <a:rPr lang="tr-TR" sz="2800" dirty="0" smtClean="0"/>
              <a:t> </a:t>
            </a:r>
            <a:r>
              <a:rPr lang="tr-TR" sz="2800" dirty="0" err="1" smtClean="0"/>
              <a:t>likely</a:t>
            </a:r>
            <a:r>
              <a:rPr lang="tr-TR" sz="2800" dirty="0" smtClean="0"/>
              <a:t> </a:t>
            </a:r>
            <a:r>
              <a:rPr lang="tr-TR" sz="2800" dirty="0" err="1" smtClean="0"/>
              <a:t>to</a:t>
            </a:r>
            <a:r>
              <a:rPr lang="tr-TR" sz="2800" dirty="0" smtClean="0"/>
              <a:t> be </a:t>
            </a:r>
            <a:r>
              <a:rPr lang="tr-TR" sz="2800" dirty="0" err="1" smtClean="0"/>
              <a:t>frustrated</a:t>
            </a:r>
            <a:endParaRPr lang="tr-TR" sz="2800" dirty="0" smtClean="0"/>
          </a:p>
          <a:p>
            <a:pPr>
              <a:buFont typeface="Courier New" panose="02070309020205020404" pitchFamily="49" charset="0"/>
              <a:buChar char="o"/>
            </a:pPr>
            <a:r>
              <a:rPr lang="tr-TR" sz="2800" dirty="0" err="1" smtClean="0"/>
              <a:t>So</a:t>
            </a:r>
            <a:r>
              <a:rPr lang="tr-TR" sz="2800" dirty="0" smtClean="0"/>
              <a:t> </a:t>
            </a:r>
            <a:r>
              <a:rPr lang="tr-TR" sz="2800" dirty="0" err="1" smtClean="0"/>
              <a:t>the</a:t>
            </a:r>
            <a:r>
              <a:rPr lang="tr-TR" sz="2800" dirty="0" smtClean="0"/>
              <a:t> </a:t>
            </a:r>
            <a:r>
              <a:rPr lang="tr-TR" sz="2800" dirty="0" err="1" smtClean="0"/>
              <a:t>child</a:t>
            </a:r>
            <a:r>
              <a:rPr lang="tr-TR" sz="2800" dirty="0" smtClean="0"/>
              <a:t> is met «</a:t>
            </a:r>
            <a:r>
              <a:rPr lang="tr-TR" sz="2800" dirty="0" err="1" smtClean="0">
                <a:solidFill>
                  <a:srgbClr val="FFC000"/>
                </a:solidFill>
              </a:rPr>
              <a:t>where</a:t>
            </a:r>
            <a:r>
              <a:rPr lang="tr-TR" sz="2800" dirty="0" smtClean="0">
                <a:solidFill>
                  <a:srgbClr val="FFC000"/>
                </a:solidFill>
              </a:rPr>
              <a:t> </a:t>
            </a:r>
            <a:r>
              <a:rPr lang="tr-TR" sz="2800" dirty="0" err="1" smtClean="0">
                <a:solidFill>
                  <a:srgbClr val="FFC000"/>
                </a:solidFill>
              </a:rPr>
              <a:t>they</a:t>
            </a:r>
            <a:r>
              <a:rPr lang="tr-TR" sz="2800" dirty="0" smtClean="0">
                <a:solidFill>
                  <a:srgbClr val="FFC000"/>
                </a:solidFill>
              </a:rPr>
              <a:t> </a:t>
            </a:r>
            <a:r>
              <a:rPr lang="tr-TR" sz="2800" dirty="0" err="1" smtClean="0">
                <a:solidFill>
                  <a:srgbClr val="FFC000"/>
                </a:solidFill>
              </a:rPr>
              <a:t>are</a:t>
            </a:r>
            <a:r>
              <a:rPr lang="tr-TR" sz="2800" dirty="0" smtClean="0"/>
              <a:t>» </a:t>
            </a:r>
            <a:r>
              <a:rPr lang="tr-TR" sz="2800" dirty="0" err="1" smtClean="0"/>
              <a:t>currently</a:t>
            </a:r>
            <a:endParaRPr lang="tr-TR" sz="2800" dirty="0"/>
          </a:p>
        </p:txBody>
      </p:sp>
    </p:spTree>
    <p:extLst>
      <p:ext uri="{BB962C8B-B14F-4D97-AF65-F5344CB8AC3E}">
        <p14:creationId xmlns:p14="http://schemas.microsoft.com/office/powerpoint/2010/main" val="892685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Everone</a:t>
            </a:r>
            <a:r>
              <a:rPr lang="tr-TR" dirty="0" smtClean="0"/>
              <a:t> has </a:t>
            </a:r>
            <a:r>
              <a:rPr lang="tr-TR" dirty="0" err="1" smtClean="0"/>
              <a:t>something</a:t>
            </a:r>
            <a:r>
              <a:rPr lang="tr-TR" dirty="0" smtClean="0"/>
              <a:t> </a:t>
            </a:r>
            <a:r>
              <a:rPr lang="tr-TR" dirty="0" err="1" smtClean="0"/>
              <a:t>to</a:t>
            </a:r>
            <a:r>
              <a:rPr lang="tr-TR" dirty="0" smtClean="0"/>
              <a:t> do…</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57</a:t>
            </a:fld>
            <a:endParaRPr lang="en-US" dirty="0"/>
          </a:p>
        </p:txBody>
      </p:sp>
      <p:pic>
        <p:nvPicPr>
          <p:cNvPr id="5122" name="Picture 2" descr="https://s-media-cache-ak0.pinimg.com/736x/e5/98/23/e598234d806d38d8e73727c45dd8c44d.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96290" y="1995053"/>
            <a:ext cx="7093527" cy="3976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5732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58</a:t>
            </a:fld>
            <a:endParaRPr lang="en-US" dirty="0"/>
          </a:p>
        </p:txBody>
      </p:sp>
      <p:pic>
        <p:nvPicPr>
          <p:cNvPr id="1026" name="Picture 2" descr="https://s-media-cache-ak0.pinimg.com/736x/f1/69/9e/f1699e112cac922832766e5d5fc043b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7745" y="1745672"/>
            <a:ext cx="7398328" cy="4558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8449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59</a:t>
            </a:fld>
            <a:endParaRPr lang="en-US"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3138" y="764705"/>
            <a:ext cx="7561262" cy="5345150"/>
          </a:xfrm>
          <a:prstGeom prst="rect">
            <a:avLst/>
          </a:prstGeom>
        </p:spPr>
      </p:pic>
    </p:spTree>
    <p:extLst>
      <p:ext uri="{BB962C8B-B14F-4D97-AF65-F5344CB8AC3E}">
        <p14:creationId xmlns:p14="http://schemas.microsoft.com/office/powerpoint/2010/main" val="547455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How </a:t>
            </a:r>
            <a:r>
              <a:rPr lang="tr-TR" dirty="0" err="1" smtClean="0"/>
              <a:t>are</a:t>
            </a:r>
            <a:r>
              <a:rPr lang="tr-TR" dirty="0" smtClean="0"/>
              <a:t> </a:t>
            </a:r>
            <a:r>
              <a:rPr lang="tr-TR" dirty="0" err="1" smtClean="0"/>
              <a:t>our</a:t>
            </a:r>
            <a:r>
              <a:rPr lang="tr-TR" dirty="0" smtClean="0"/>
              <a:t> </a:t>
            </a:r>
            <a:r>
              <a:rPr lang="tr-TR" dirty="0" err="1" smtClean="0"/>
              <a:t>children</a:t>
            </a:r>
            <a:r>
              <a:rPr lang="tr-TR" dirty="0" smtClean="0"/>
              <a:t> </a:t>
            </a:r>
            <a:r>
              <a:rPr lang="tr-TR" dirty="0" err="1" smtClean="0"/>
              <a:t>different</a:t>
            </a:r>
            <a:r>
              <a:rPr lang="tr-TR" dirty="0" smtClean="0"/>
              <a:t> </a:t>
            </a:r>
            <a:r>
              <a:rPr lang="tr-TR" dirty="0" err="1" smtClean="0"/>
              <a:t>from</a:t>
            </a:r>
            <a:r>
              <a:rPr lang="tr-TR" dirty="0" smtClean="0"/>
              <a:t> </a:t>
            </a:r>
            <a:r>
              <a:rPr lang="tr-TR" dirty="0" err="1" smtClean="0"/>
              <a:t>one</a:t>
            </a:r>
            <a:r>
              <a:rPr lang="tr-TR" dirty="0" smtClean="0"/>
              <a:t> </a:t>
            </a:r>
            <a:r>
              <a:rPr lang="tr-TR" dirty="0" err="1" smtClean="0"/>
              <a:t>another</a:t>
            </a:r>
            <a:r>
              <a:rPr lang="tr-TR" dirty="0" smtClean="0"/>
              <a:t>?</a:t>
            </a:r>
            <a:endParaRPr lang="tr-TR" dirty="0"/>
          </a:p>
        </p:txBody>
      </p:sp>
      <p:sp>
        <p:nvSpPr>
          <p:cNvPr id="3" name="İçerik Yer Tutucusu 2"/>
          <p:cNvSpPr>
            <a:spLocks noGrp="1"/>
          </p:cNvSpPr>
          <p:nvPr>
            <p:ph idx="1"/>
          </p:nvPr>
        </p:nvSpPr>
        <p:spPr>
          <a:xfrm>
            <a:off x="973139" y="1600200"/>
            <a:ext cx="7954962" cy="4551363"/>
          </a:xfrm>
        </p:spPr>
        <p:txBody>
          <a:bodyPr/>
          <a:lstStyle/>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backgrounds</a:t>
            </a:r>
            <a:r>
              <a:rPr lang="tr-TR" sz="2400" dirty="0" smtClean="0">
                <a:solidFill>
                  <a:srgbClr val="7030A0"/>
                </a:solidFill>
              </a:rPr>
              <a:t>/</a:t>
            </a:r>
            <a:r>
              <a:rPr lang="tr-TR" sz="2400" dirty="0" err="1" smtClean="0">
                <a:solidFill>
                  <a:srgbClr val="7030A0"/>
                </a:solidFill>
              </a:rPr>
              <a:t>upbringings</a:t>
            </a:r>
            <a:endParaRPr lang="tr-TR" sz="2400" dirty="0" smtClean="0">
              <a:solidFill>
                <a:srgbClr val="7030A0"/>
              </a:solidFill>
            </a:endParaRPr>
          </a:p>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cultures</a:t>
            </a:r>
            <a:endParaRPr lang="tr-TR" sz="2400" dirty="0" smtClean="0">
              <a:solidFill>
                <a:srgbClr val="7030A0"/>
              </a:solidFill>
            </a:endParaRPr>
          </a:p>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social</a:t>
            </a:r>
            <a:r>
              <a:rPr lang="tr-TR" sz="2400" dirty="0" smtClean="0">
                <a:solidFill>
                  <a:srgbClr val="7030A0"/>
                </a:solidFill>
              </a:rPr>
              <a:t>, </a:t>
            </a:r>
            <a:r>
              <a:rPr lang="tr-TR" sz="2400" dirty="0" err="1" smtClean="0">
                <a:solidFill>
                  <a:srgbClr val="7030A0"/>
                </a:solidFill>
              </a:rPr>
              <a:t>emotional</a:t>
            </a:r>
            <a:r>
              <a:rPr lang="tr-TR" sz="2400" dirty="0" smtClean="0">
                <a:solidFill>
                  <a:srgbClr val="7030A0"/>
                </a:solidFill>
              </a:rPr>
              <a:t> </a:t>
            </a:r>
            <a:r>
              <a:rPr lang="tr-TR" sz="2400" dirty="0" err="1" smtClean="0">
                <a:solidFill>
                  <a:srgbClr val="7030A0"/>
                </a:solidFill>
              </a:rPr>
              <a:t>and</a:t>
            </a:r>
            <a:r>
              <a:rPr lang="tr-TR" sz="2400" dirty="0" smtClean="0">
                <a:solidFill>
                  <a:srgbClr val="7030A0"/>
                </a:solidFill>
              </a:rPr>
              <a:t> </a:t>
            </a:r>
            <a:r>
              <a:rPr lang="tr-TR" sz="2400" dirty="0" err="1" smtClean="0">
                <a:solidFill>
                  <a:srgbClr val="7030A0"/>
                </a:solidFill>
              </a:rPr>
              <a:t>physical</a:t>
            </a:r>
            <a:r>
              <a:rPr lang="tr-TR" sz="2400" dirty="0" smtClean="0">
                <a:solidFill>
                  <a:srgbClr val="7030A0"/>
                </a:solidFill>
              </a:rPr>
              <a:t>        </a:t>
            </a:r>
            <a:r>
              <a:rPr lang="tr-TR" sz="2400" dirty="0" err="1" smtClean="0">
                <a:solidFill>
                  <a:srgbClr val="7030A0"/>
                </a:solidFill>
              </a:rPr>
              <a:t>attributes</a:t>
            </a:r>
            <a:endParaRPr lang="tr-TR" sz="2400" dirty="0" smtClean="0">
              <a:solidFill>
                <a:srgbClr val="7030A0"/>
              </a:solidFill>
            </a:endParaRPr>
          </a:p>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characters</a:t>
            </a:r>
            <a:r>
              <a:rPr lang="tr-TR" sz="2400" dirty="0" smtClean="0">
                <a:solidFill>
                  <a:srgbClr val="7030A0"/>
                </a:solidFill>
              </a:rPr>
              <a:t>/</a:t>
            </a:r>
            <a:r>
              <a:rPr lang="tr-TR" sz="2400" dirty="0" err="1" smtClean="0">
                <a:solidFill>
                  <a:srgbClr val="7030A0"/>
                </a:solidFill>
              </a:rPr>
              <a:t>personalities</a:t>
            </a:r>
            <a:endParaRPr lang="tr-TR" sz="2400" dirty="0" smtClean="0">
              <a:solidFill>
                <a:srgbClr val="7030A0"/>
              </a:solidFill>
            </a:endParaRPr>
          </a:p>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interests</a:t>
            </a:r>
            <a:endParaRPr lang="tr-TR" sz="2400" dirty="0" smtClean="0">
              <a:solidFill>
                <a:srgbClr val="7030A0"/>
              </a:solidFill>
            </a:endParaRPr>
          </a:p>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levels</a:t>
            </a:r>
            <a:r>
              <a:rPr lang="tr-TR" sz="2400" dirty="0" smtClean="0">
                <a:solidFill>
                  <a:srgbClr val="7030A0"/>
                </a:solidFill>
              </a:rPr>
              <a:t> of </a:t>
            </a:r>
            <a:r>
              <a:rPr lang="tr-TR" sz="2400" dirty="0" err="1" smtClean="0">
                <a:solidFill>
                  <a:srgbClr val="7030A0"/>
                </a:solidFill>
              </a:rPr>
              <a:t>readiness</a:t>
            </a:r>
            <a:endParaRPr lang="tr-TR" sz="2400" dirty="0" smtClean="0">
              <a:solidFill>
                <a:srgbClr val="7030A0"/>
              </a:solidFill>
            </a:endParaRPr>
          </a:p>
          <a:p>
            <a:pPr>
              <a:buFont typeface="Courier New" panose="02070309020205020404" pitchFamily="49" charset="0"/>
              <a:buChar char="o"/>
            </a:pPr>
            <a:r>
              <a:rPr lang="tr-TR" sz="2400" dirty="0" err="1" smtClean="0">
                <a:solidFill>
                  <a:srgbClr val="7030A0"/>
                </a:solidFill>
              </a:rPr>
              <a:t>Different</a:t>
            </a:r>
            <a:r>
              <a:rPr lang="tr-TR" sz="2400" dirty="0" smtClean="0">
                <a:solidFill>
                  <a:srgbClr val="7030A0"/>
                </a:solidFill>
              </a:rPr>
              <a:t> </a:t>
            </a:r>
            <a:r>
              <a:rPr lang="tr-TR" sz="2400" dirty="0" err="1" smtClean="0">
                <a:solidFill>
                  <a:srgbClr val="7030A0"/>
                </a:solidFill>
              </a:rPr>
              <a:t>ways</a:t>
            </a:r>
            <a:r>
              <a:rPr lang="tr-TR" sz="2400" dirty="0" smtClean="0">
                <a:solidFill>
                  <a:srgbClr val="7030A0"/>
                </a:solidFill>
              </a:rPr>
              <a:t> of </a:t>
            </a:r>
            <a:r>
              <a:rPr lang="tr-TR" sz="2400" dirty="0" err="1" smtClean="0">
                <a:solidFill>
                  <a:srgbClr val="7030A0"/>
                </a:solidFill>
              </a:rPr>
              <a:t>learning</a:t>
            </a:r>
            <a:r>
              <a:rPr lang="tr-TR" sz="2400" dirty="0" smtClean="0">
                <a:solidFill>
                  <a:srgbClr val="7030A0"/>
                </a:solidFill>
              </a:rPr>
              <a:t>  </a:t>
            </a:r>
          </a:p>
          <a:p>
            <a:pPr>
              <a:buFont typeface="Courier New" panose="02070309020205020404" pitchFamily="49" charset="0"/>
              <a:buChar char="o"/>
            </a:pPr>
            <a:endParaRPr lang="tr-TR" dirty="0"/>
          </a:p>
        </p:txBody>
      </p:sp>
    </p:spTree>
    <p:extLst>
      <p:ext uri="{BB962C8B-B14F-4D97-AF65-F5344CB8AC3E}">
        <p14:creationId xmlns:p14="http://schemas.microsoft.com/office/powerpoint/2010/main" val="19288110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Remember</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60</a:t>
            </a:fld>
            <a:endParaRPr lang="en-US" dirty="0"/>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79417" y="1600200"/>
            <a:ext cx="6262255" cy="4551363"/>
          </a:xfrm>
          <a:prstGeom prst="rect">
            <a:avLst/>
          </a:prstGeom>
        </p:spPr>
      </p:pic>
    </p:spTree>
    <p:extLst>
      <p:ext uri="{BB962C8B-B14F-4D97-AF65-F5344CB8AC3E}">
        <p14:creationId xmlns:p14="http://schemas.microsoft.com/office/powerpoint/2010/main" val="30479132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GB" smtClean="0"/>
              <a:t>NAME PERSON</a:t>
            </a:r>
            <a:endParaRPr lang="en-GB" dirty="0"/>
          </a:p>
        </p:txBody>
      </p:sp>
      <p:sp>
        <p:nvSpPr>
          <p:cNvPr id="8" name="Text Placeholder 7"/>
          <p:cNvSpPr>
            <a:spLocks noGrp="1"/>
          </p:cNvSpPr>
          <p:nvPr>
            <p:ph type="body" sz="quarter" idx="14"/>
          </p:nvPr>
        </p:nvSpPr>
        <p:spPr/>
        <p:txBody>
          <a:bodyPr/>
          <a:lstStyle/>
          <a:p>
            <a:pPr lvl="0"/>
            <a:r>
              <a:rPr lang="en-US" smtClean="0"/>
              <a:t>M +44 (0) 000 000 000</a:t>
            </a:r>
          </a:p>
          <a:p>
            <a:pPr lvl="0"/>
            <a:r>
              <a:rPr lang="en-US" smtClean="0"/>
              <a:t>T +44 (0) 000 000 000</a:t>
            </a:r>
          </a:p>
          <a:p>
            <a:pPr lvl="0"/>
            <a:r>
              <a:rPr lang="en-US" smtClean="0"/>
              <a:t>E name.person@macmillan.com</a:t>
            </a:r>
            <a:endParaRPr lang="en-US" dirty="0"/>
          </a:p>
        </p:txBody>
      </p:sp>
      <p:sp>
        <p:nvSpPr>
          <p:cNvPr id="9" name="Text Placeholder 8"/>
          <p:cNvSpPr>
            <a:spLocks noGrp="1"/>
          </p:cNvSpPr>
          <p:nvPr>
            <p:ph type="body" sz="quarter" idx="15"/>
          </p:nvPr>
        </p:nvSpPr>
        <p:spPr/>
        <p:txBody>
          <a:bodyPr/>
          <a:lstStyle/>
          <a:p>
            <a:r>
              <a:rPr lang="en-GB" dirty="0" smtClean="0"/>
              <a:t>Job Title</a:t>
            </a:r>
            <a:endParaRPr lang="en-GB" dirty="0"/>
          </a:p>
        </p:txBody>
      </p:sp>
      <p:sp>
        <p:nvSpPr>
          <p:cNvPr id="5" name="Round Diagonal Corner Rectangle 4"/>
          <p:cNvSpPr/>
          <p:nvPr/>
        </p:nvSpPr>
        <p:spPr>
          <a:xfrm>
            <a:off x="10056586" y="11430"/>
            <a:ext cx="3253014" cy="1280160"/>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BACK PAGE</a:t>
            </a:r>
          </a:p>
          <a:p>
            <a:pPr>
              <a:spcAft>
                <a:spcPts val="600"/>
              </a:spcAft>
            </a:pPr>
            <a:r>
              <a:rPr lang="en-GB" sz="1050" dirty="0" smtClean="0"/>
              <a:t>Please add the Macmillan Education logo and any additional logos to the logo strip at the bottom of this page as required. </a:t>
            </a:r>
          </a:p>
          <a:p>
            <a:pPr>
              <a:spcAft>
                <a:spcPts val="600"/>
              </a:spcAft>
            </a:pPr>
            <a:endParaRPr lang="en-GB" sz="1050" dirty="0"/>
          </a:p>
        </p:txBody>
      </p:sp>
      <p:pic>
        <p:nvPicPr>
          <p:cNvPr id="6" name="Picture 5"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spTree>
    <p:extLst>
      <p:ext uri="{BB962C8B-B14F-4D97-AF65-F5344CB8AC3E}">
        <p14:creationId xmlns:p14="http://schemas.microsoft.com/office/powerpoint/2010/main" val="2902131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We</a:t>
            </a:r>
            <a:r>
              <a:rPr lang="tr-TR" dirty="0" smtClean="0"/>
              <a:t> do not </a:t>
            </a:r>
            <a:r>
              <a:rPr lang="tr-TR" dirty="0" err="1" smtClean="0"/>
              <a:t>need</a:t>
            </a:r>
            <a:r>
              <a:rPr lang="tr-TR" dirty="0" smtClean="0"/>
              <a:t> </a:t>
            </a:r>
            <a:r>
              <a:rPr lang="tr-TR" dirty="0" err="1" smtClean="0"/>
              <a:t>to</a:t>
            </a:r>
            <a:r>
              <a:rPr lang="tr-TR" dirty="0" smtClean="0"/>
              <a:t> </a:t>
            </a:r>
            <a:r>
              <a:rPr lang="tr-TR" dirty="0" err="1" smtClean="0"/>
              <a:t>label</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7</a:t>
            </a:fld>
            <a:endParaRPr lang="en-US" dirty="0"/>
          </a:p>
        </p:txBody>
      </p:sp>
      <p:pic>
        <p:nvPicPr>
          <p:cNvPr id="6146" name="Picture 2" descr="Cartoon - take a label"/>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16377" y="1600200"/>
            <a:ext cx="6068484" cy="4551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781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However</a:t>
            </a:r>
            <a:r>
              <a:rPr lang="tr-TR" dirty="0" smtClean="0"/>
              <a:t>….</a:t>
            </a:r>
            <a:endParaRPr lang="tr-TR" dirty="0"/>
          </a:p>
        </p:txBody>
      </p:sp>
      <p:sp>
        <p:nvSpPr>
          <p:cNvPr id="3" name="İçerik Yer Tutucusu 2"/>
          <p:cNvSpPr>
            <a:spLocks noGrp="1"/>
          </p:cNvSpPr>
          <p:nvPr>
            <p:ph idx="1"/>
          </p:nvPr>
        </p:nvSpPr>
        <p:spPr>
          <a:xfrm>
            <a:off x="973139" y="1614055"/>
            <a:ext cx="7954962" cy="4551363"/>
          </a:xfrm>
        </p:spPr>
        <p:txBody>
          <a:bodyPr/>
          <a:lstStyle/>
          <a:p>
            <a:pPr algn="ctr"/>
            <a:r>
              <a:rPr lang="tr-TR" sz="1800" dirty="0" err="1" smtClean="0"/>
              <a:t>It</a:t>
            </a:r>
            <a:r>
              <a:rPr lang="tr-TR" sz="1800" dirty="0" smtClean="0"/>
              <a:t> </a:t>
            </a:r>
            <a:r>
              <a:rPr lang="tr-TR" sz="1800" dirty="0" err="1" smtClean="0"/>
              <a:t>seems</a:t>
            </a:r>
            <a:r>
              <a:rPr lang="tr-TR" sz="1800" dirty="0" smtClean="0"/>
              <a:t> </a:t>
            </a:r>
            <a:r>
              <a:rPr lang="tr-TR" sz="1800" dirty="0" err="1" smtClean="0"/>
              <a:t>natural</a:t>
            </a:r>
            <a:r>
              <a:rPr lang="tr-TR" sz="1800" dirty="0" smtClean="0"/>
              <a:t> </a:t>
            </a:r>
            <a:r>
              <a:rPr lang="tr-TR" sz="1800" dirty="0" err="1" smtClean="0"/>
              <a:t>that</a:t>
            </a:r>
            <a:r>
              <a:rPr lang="tr-TR" sz="1800" dirty="0" smtClean="0"/>
              <a:t> </a:t>
            </a:r>
            <a:r>
              <a:rPr lang="tr-TR" sz="1800" dirty="0" err="1" smtClean="0"/>
              <a:t>every</a:t>
            </a:r>
            <a:r>
              <a:rPr lang="tr-TR" sz="1800" dirty="0" smtClean="0"/>
              <a:t> </a:t>
            </a:r>
            <a:r>
              <a:rPr lang="tr-TR" sz="1800" dirty="0" err="1" smtClean="0"/>
              <a:t>child</a:t>
            </a:r>
            <a:r>
              <a:rPr lang="tr-TR" sz="1800" dirty="0" smtClean="0"/>
              <a:t> </a:t>
            </a:r>
            <a:r>
              <a:rPr lang="tr-TR" sz="1800" dirty="0" err="1" smtClean="0"/>
              <a:t>may</a:t>
            </a:r>
            <a:r>
              <a:rPr lang="tr-TR" sz="1800" dirty="0" smtClean="0"/>
              <a:t> </a:t>
            </a:r>
            <a:r>
              <a:rPr lang="tr-TR" sz="1800" dirty="0" err="1" smtClean="0"/>
              <a:t>learn</a:t>
            </a:r>
            <a:r>
              <a:rPr lang="tr-TR" sz="1800" dirty="0" smtClean="0"/>
              <a:t> </a:t>
            </a:r>
            <a:r>
              <a:rPr lang="tr-TR" sz="1800" dirty="0" err="1" smtClean="0"/>
              <a:t>best</a:t>
            </a:r>
            <a:r>
              <a:rPr lang="tr-TR" sz="1800" dirty="0" smtClean="0"/>
              <a:t> in a </a:t>
            </a:r>
            <a:r>
              <a:rPr lang="tr-TR" sz="1800" dirty="0" err="1" smtClean="0">
                <a:solidFill>
                  <a:srgbClr val="FFC000"/>
                </a:solidFill>
              </a:rPr>
              <a:t>different</a:t>
            </a:r>
            <a:r>
              <a:rPr lang="tr-TR" sz="1800" dirty="0" smtClean="0"/>
              <a:t> </a:t>
            </a:r>
            <a:r>
              <a:rPr lang="tr-TR" sz="1800" dirty="0" err="1" smtClean="0"/>
              <a:t>way</a:t>
            </a:r>
            <a:r>
              <a:rPr lang="tr-TR" sz="1800" dirty="0" smtClean="0"/>
              <a:t>…</a:t>
            </a:r>
          </a:p>
          <a:p>
            <a:pPr algn="ctr"/>
            <a:endParaRPr lang="tr-TR" i="1" dirty="0" smtClean="0">
              <a:solidFill>
                <a:srgbClr val="FF0000"/>
              </a:solidFill>
            </a:endParaRPr>
          </a:p>
          <a:p>
            <a:pPr algn="ctr"/>
            <a:r>
              <a:rPr lang="tr-TR" sz="2400" i="1" dirty="0" smtClean="0">
                <a:solidFill>
                  <a:srgbClr val="7030A0"/>
                </a:solidFill>
              </a:rPr>
              <a:t>«</a:t>
            </a:r>
            <a:r>
              <a:rPr lang="en-US" sz="2400" i="1" dirty="0" smtClean="0">
                <a:solidFill>
                  <a:srgbClr val="7030A0"/>
                </a:solidFill>
              </a:rPr>
              <a:t>The </a:t>
            </a:r>
            <a:r>
              <a:rPr lang="en-US" sz="2400" i="1" dirty="0">
                <a:solidFill>
                  <a:srgbClr val="7030A0"/>
                </a:solidFill>
              </a:rPr>
              <a:t>biggest mistake of past centuries in teaching has been to treat all students as if they were variants of the same individual and thus to feel justified in teaching them all the same subjects the same </a:t>
            </a:r>
            <a:r>
              <a:rPr lang="en-US" sz="2400" i="1" dirty="0" smtClean="0">
                <a:solidFill>
                  <a:srgbClr val="7030A0"/>
                </a:solidFill>
              </a:rPr>
              <a:t>way</a:t>
            </a:r>
            <a:r>
              <a:rPr lang="tr-TR" sz="2400" i="1" dirty="0" smtClean="0">
                <a:solidFill>
                  <a:srgbClr val="7030A0"/>
                </a:solidFill>
              </a:rPr>
              <a:t>»</a:t>
            </a:r>
            <a:r>
              <a:rPr lang="en-US" sz="2400" i="1" dirty="0" smtClean="0">
                <a:solidFill>
                  <a:srgbClr val="7030A0"/>
                </a:solidFill>
              </a:rPr>
              <a:t>.</a:t>
            </a:r>
            <a:endParaRPr lang="tr-TR" sz="2400" i="1" dirty="0" smtClean="0">
              <a:solidFill>
                <a:srgbClr val="7030A0"/>
              </a:solidFill>
            </a:endParaRPr>
          </a:p>
          <a:p>
            <a:pPr algn="ctr"/>
            <a:r>
              <a:rPr lang="en-US" sz="2400" i="1" dirty="0" smtClean="0"/>
              <a:t>Howard</a:t>
            </a:r>
            <a:r>
              <a:rPr lang="tr-TR" sz="2400" i="1" dirty="0" smtClean="0"/>
              <a:t> </a:t>
            </a:r>
            <a:r>
              <a:rPr lang="en-US" sz="2400" i="1" dirty="0" err="1" smtClean="0"/>
              <a:t>Gardne</a:t>
            </a:r>
            <a:r>
              <a:rPr lang="tr-TR" sz="2400" i="1" dirty="0" smtClean="0"/>
              <a:t>r</a:t>
            </a:r>
            <a:endParaRPr lang="tr-TR" sz="2400" i="1" dirty="0"/>
          </a:p>
        </p:txBody>
      </p:sp>
    </p:spTree>
    <p:extLst>
      <p:ext uri="{BB962C8B-B14F-4D97-AF65-F5344CB8AC3E}">
        <p14:creationId xmlns:p14="http://schemas.microsoft.com/office/powerpoint/2010/main" val="1013243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However</a:t>
            </a:r>
            <a:r>
              <a:rPr lang="tr-TR" dirty="0" smtClean="0"/>
              <a:t>….</a:t>
            </a:r>
            <a:endParaRPr lang="tr-TR" dirty="0"/>
          </a:p>
        </p:txBody>
      </p:sp>
      <p:pic>
        <p:nvPicPr>
          <p:cNvPr id="5" name="İçerik Yer Tutucusu 4"/>
          <p:cNvPicPr>
            <a:picLocks noGrp="1" noChangeAspect="1"/>
          </p:cNvPicPr>
          <p:nvPr>
            <p:ph idx="1"/>
          </p:nvPr>
        </p:nvPicPr>
        <p:blipFill>
          <a:blip r:embed="rId2"/>
          <a:stretch>
            <a:fillRect/>
          </a:stretch>
        </p:blipFill>
        <p:spPr>
          <a:xfrm>
            <a:off x="3141689" y="2045790"/>
            <a:ext cx="3465719" cy="4037195"/>
          </a:xfrm>
          <a:prstGeom prst="rect">
            <a:avLst/>
          </a:prstGeom>
        </p:spPr>
      </p:pic>
    </p:spTree>
    <p:extLst>
      <p:ext uri="{BB962C8B-B14F-4D97-AF65-F5344CB8AC3E}">
        <p14:creationId xmlns:p14="http://schemas.microsoft.com/office/powerpoint/2010/main" val="570230805"/>
      </p:ext>
    </p:extLst>
  </p:cSld>
  <p:clrMapOvr>
    <a:masterClrMapping/>
  </p:clrMapOvr>
</p:sld>
</file>

<file path=ppt/theme/theme1.xml><?xml version="1.0" encoding="utf-8"?>
<a:theme xmlns:a="http://schemas.openxmlformats.org/drawingml/2006/main" name="MacEd_PPT_LangLearn (1)">
  <a:themeElements>
    <a:clrScheme name="BRG">
      <a:dk1>
        <a:srgbClr val="000000"/>
      </a:dk1>
      <a:lt1>
        <a:sysClr val="window" lastClr="FFFFFF"/>
      </a:lt1>
      <a:dk2>
        <a:srgbClr val="4E4E4E"/>
      </a:dk2>
      <a:lt2>
        <a:srgbClr val="DA1B2C"/>
      </a:lt2>
      <a:accent1>
        <a:srgbClr val="808080"/>
      </a:accent1>
      <a:accent2>
        <a:srgbClr val="959595"/>
      </a:accent2>
      <a:accent3>
        <a:srgbClr val="C8C8C8"/>
      </a:accent3>
      <a:accent4>
        <a:srgbClr val="E6E6E6"/>
      </a:accent4>
      <a:accent5>
        <a:srgbClr val="00B2D3"/>
      </a:accent5>
      <a:accent6>
        <a:srgbClr val="485DAA"/>
      </a:accent6>
      <a:hlink>
        <a:srgbClr val="A23F97"/>
      </a:hlink>
      <a:folHlink>
        <a:srgbClr val="000000"/>
      </a:folHlink>
    </a:clrScheme>
    <a:fontScheme name="BRG">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cEd_PPT_LL" id="{0BD8DACD-2374-431D-B25A-3FB95F9155E8}" vid="{E1827207-D1BA-4989-892B-AE6074702E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MacEd_PPT_LangLearn (1)</Template>
  <TotalTime>341</TotalTime>
  <Words>1163</Words>
  <Application>Microsoft Office PowerPoint</Application>
  <PresentationFormat>Özel</PresentationFormat>
  <Paragraphs>189</Paragraphs>
  <Slides>61</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61</vt:i4>
      </vt:variant>
    </vt:vector>
  </HeadingPairs>
  <TitlesOfParts>
    <vt:vector size="69" baseType="lpstr">
      <vt:lpstr>Arial</vt:lpstr>
      <vt:lpstr>Calibri</vt:lpstr>
      <vt:lpstr>Courier New</vt:lpstr>
      <vt:lpstr>Helvetica</vt:lpstr>
      <vt:lpstr>Verdana</vt:lpstr>
      <vt:lpstr>Wingdings</vt:lpstr>
      <vt:lpstr>Wingdings 2</vt:lpstr>
      <vt:lpstr>MacEd_PPT_LangLearn (1)</vt:lpstr>
      <vt:lpstr>PowerPoint Sunusu</vt:lpstr>
      <vt:lpstr>Differentiation?</vt:lpstr>
      <vt:lpstr>PowerPoint Sunusu</vt:lpstr>
      <vt:lpstr>Differentiation …</vt:lpstr>
      <vt:lpstr>PowerPoint Sunusu</vt:lpstr>
      <vt:lpstr>How are our children different from one another?</vt:lpstr>
      <vt:lpstr>We do not need to label…..</vt:lpstr>
      <vt:lpstr>However….</vt:lpstr>
      <vt:lpstr>However….</vt:lpstr>
      <vt:lpstr>What do you think?</vt:lpstr>
      <vt:lpstr>What can teachers base differentiation on?</vt:lpstr>
      <vt:lpstr>Readiness</vt:lpstr>
      <vt:lpstr>Examples of asking the children….»</vt:lpstr>
      <vt:lpstr>Interest</vt:lpstr>
      <vt:lpstr>PowerPoint Sunusu</vt:lpstr>
      <vt:lpstr>Ask them?</vt:lpstr>
      <vt:lpstr>PowerPoint Sunusu</vt:lpstr>
      <vt:lpstr>PowerPoint Sunusu</vt:lpstr>
      <vt:lpstr>Learning profile</vt:lpstr>
      <vt:lpstr>PowerPoint Sunusu</vt:lpstr>
      <vt:lpstr>Affect</vt:lpstr>
      <vt:lpstr>PowerPoint Sunusu</vt:lpstr>
      <vt:lpstr>Correct or not?</vt:lpstr>
      <vt:lpstr>We can change the student’s point of view</vt:lpstr>
      <vt:lpstr>PowerPoint Sunusu</vt:lpstr>
      <vt:lpstr>Teachers can differentiate at least four classroom elements which can be based on </vt:lpstr>
      <vt:lpstr>Content</vt:lpstr>
      <vt:lpstr>Content</vt:lpstr>
      <vt:lpstr>Graded dictation</vt:lpstr>
      <vt:lpstr>Reflection on dictation</vt:lpstr>
      <vt:lpstr>Process</vt:lpstr>
      <vt:lpstr>Process</vt:lpstr>
      <vt:lpstr>Sports (Macmillan English)</vt:lpstr>
      <vt:lpstr>Writing Poems</vt:lpstr>
      <vt:lpstr>PowerPoint Sunusu</vt:lpstr>
      <vt:lpstr>Examples…..</vt:lpstr>
      <vt:lpstr>Found poems</vt:lpstr>
      <vt:lpstr>Examples of found poems</vt:lpstr>
      <vt:lpstr>PowerPoint Sunusu</vt:lpstr>
      <vt:lpstr>Reflection </vt:lpstr>
      <vt:lpstr>Products</vt:lpstr>
      <vt:lpstr>Different ways of learning….</vt:lpstr>
      <vt:lpstr>Different ways of learning the same thing….</vt:lpstr>
      <vt:lpstr>PowerPoint Sunusu</vt:lpstr>
      <vt:lpstr>PowerPoint Sunusu</vt:lpstr>
      <vt:lpstr>PowerPoint Sunusu</vt:lpstr>
      <vt:lpstr>PowerPoint Sunusu</vt:lpstr>
      <vt:lpstr>PowerPoint Sunusu</vt:lpstr>
      <vt:lpstr>Story events cube</vt:lpstr>
      <vt:lpstr>PowerPoint Sunusu</vt:lpstr>
      <vt:lpstr>Learnıng environment</vt:lpstr>
      <vt:lpstr>Make it visual</vt:lpstr>
      <vt:lpstr>Create a language-rich environment</vt:lpstr>
      <vt:lpstr>PowerPoint Sunusu</vt:lpstr>
      <vt:lpstr>What factors affect the viability of differentiation?</vt:lpstr>
      <vt:lpstr>Why small groups?</vt:lpstr>
      <vt:lpstr>Everone has something to do…</vt:lpstr>
      <vt:lpstr>PowerPoint Sunusu</vt:lpstr>
      <vt:lpstr>PowerPoint Sunusu</vt:lpstr>
      <vt:lpstr>Remember…..</vt:lpstr>
      <vt:lpstr>PowerPoint Sunusu</vt:lpstr>
    </vt:vector>
  </TitlesOfParts>
  <Company>Macmillan Publishing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Jennings, Alison</dc:creator>
  <cp:lastModifiedBy>ACER</cp:lastModifiedBy>
  <cp:revision>40</cp:revision>
  <cp:lastPrinted>2014-05-30T16:42:57Z</cp:lastPrinted>
  <dcterms:created xsi:type="dcterms:W3CDTF">2014-06-23T14:23:54Z</dcterms:created>
  <dcterms:modified xsi:type="dcterms:W3CDTF">2016-07-18T16:51:41Z</dcterms:modified>
</cp:coreProperties>
</file>