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458" r:id="rId2"/>
    <p:sldId id="430" r:id="rId3"/>
    <p:sldId id="385" r:id="rId4"/>
    <p:sldId id="421" r:id="rId5"/>
    <p:sldId id="438" r:id="rId6"/>
    <p:sldId id="437" r:id="rId7"/>
    <p:sldId id="419" r:id="rId8"/>
    <p:sldId id="440" r:id="rId9"/>
    <p:sldId id="442" r:id="rId10"/>
    <p:sldId id="390" r:id="rId11"/>
    <p:sldId id="402" r:id="rId12"/>
    <p:sldId id="391" r:id="rId13"/>
    <p:sldId id="371" r:id="rId14"/>
    <p:sldId id="392" r:id="rId15"/>
    <p:sldId id="404" r:id="rId16"/>
    <p:sldId id="393" r:id="rId17"/>
    <p:sldId id="457" r:id="rId18"/>
    <p:sldId id="454" r:id="rId19"/>
  </p:sldIdLst>
  <p:sldSz cx="9144000" cy="6858000" type="screen4x3"/>
  <p:notesSz cx="6662738" cy="9926638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727"/>
    <a:srgbClr val="D20000"/>
    <a:srgbClr val="850505"/>
    <a:srgbClr val="421E06"/>
    <a:srgbClr val="92001C"/>
    <a:srgbClr val="A80020"/>
    <a:srgbClr val="B793FF"/>
    <a:srgbClr val="BF9FFF"/>
    <a:srgbClr val="CCB3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0" autoAdjust="0"/>
    <p:restoredTop sz="68402" autoAdjust="0"/>
  </p:normalViewPr>
  <p:slideViewPr>
    <p:cSldViewPr snapToGrid="0">
      <p:cViewPr varScale="1">
        <p:scale>
          <a:sx n="51" d="100"/>
          <a:sy n="51" d="100"/>
        </p:scale>
        <p:origin x="19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14093-2CF9-47D6-B559-79F1F8701F57}" type="datetimeFigureOut">
              <a:rPr lang="en-GB" smtClean="0"/>
              <a:t>21/07/2016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77194"/>
            <a:ext cx="533019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101A1-E549-445F-B810-5F8E74BA1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533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95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4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16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061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674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199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250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235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034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2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0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78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0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8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8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1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3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0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0FAB2-C637-4AD2-A175-9663B07FEF51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839FC-93A8-4C9A-A91B-D952E1B547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81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686450"/>
            <a:ext cx="9187910" cy="2239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cs-CZ" sz="5400" b="1" dirty="0" smtClean="0">
                <a:solidFill>
                  <a:srgbClr val="C00000"/>
                </a:solidFill>
                <a:latin typeface="Calibri" panose="020F0502020204030204"/>
              </a:rPr>
              <a:t>Teacher Training Conference</a:t>
            </a:r>
          </a:p>
          <a:p>
            <a:endParaRPr lang="cs-CZ" sz="5400" b="1" dirty="0" smtClean="0">
              <a:solidFill>
                <a:srgbClr val="C00000"/>
              </a:solidFill>
              <a:latin typeface="Calibri" panose="020F0502020204030204"/>
            </a:endParaRPr>
          </a:p>
          <a:p>
            <a:endParaRPr lang="cs-CZ" sz="5400" b="1" dirty="0">
              <a:solidFill>
                <a:srgbClr val="C00000"/>
              </a:solidFill>
              <a:latin typeface="Calibri" panose="020F0502020204030204"/>
            </a:endParaRPr>
          </a:p>
          <a:p>
            <a:r>
              <a:rPr lang="cs-CZ" sz="4400" dirty="0" smtClean="0">
                <a:solidFill>
                  <a:prstClr val="black"/>
                </a:solidFill>
                <a:latin typeface="Calibri" panose="020F0502020204030204"/>
              </a:rPr>
              <a:t>July 2016</a:t>
            </a:r>
          </a:p>
          <a:p>
            <a:endParaRPr lang="cs-CZ" sz="7200" b="1" dirty="0">
              <a:solidFill>
                <a:srgbClr val="C0000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43910" y="6138941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3600" dirty="0">
              <a:solidFill>
                <a:srgbClr val="FFFFE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2678"/>
            <a:ext cx="2581885" cy="10525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tangle 8"/>
          <p:cNvSpPr/>
          <p:nvPr/>
        </p:nvSpPr>
        <p:spPr>
          <a:xfrm>
            <a:off x="6581103" y="5952816"/>
            <a:ext cx="2377227" cy="837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4" descr="http://englishbookgeorgia.com/blogebg/wp-content/uploads/2013/12/english-book-logo-300x9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93" y="5773932"/>
            <a:ext cx="2406646" cy="7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5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1166" y="173397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dirty="0" smtClean="0">
                <a:solidFill>
                  <a:srgbClr val="C00000"/>
                </a:solidFill>
              </a:rPr>
              <a:t>Spice up </a:t>
            </a:r>
            <a:endParaRPr lang="en-GB" sz="6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2334841" y="2567545"/>
            <a:ext cx="41793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b="1" dirty="0" smtClean="0">
                <a:solidFill>
                  <a:schemeClr val="accent6">
                    <a:lumMod val="50000"/>
                  </a:schemeClr>
                </a:solidFill>
              </a:rPr>
              <a:t>GRAMMAR</a:t>
            </a:r>
            <a:endParaRPr lang="en-GB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 descr="http://www.macmillan.com.mx/catalogue/secondary/gateway/(4)_%5bS%5d_student's_book_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19" y="106755"/>
            <a:ext cx="906038" cy="128433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4" t="51842" r="25914" b="3441"/>
          <a:stretch/>
        </p:blipFill>
        <p:spPr>
          <a:xfrm rot="5400000">
            <a:off x="5609814" y="-848134"/>
            <a:ext cx="2257151" cy="423972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5" t="5527" r="12527" b="5858"/>
          <a:stretch/>
        </p:blipFill>
        <p:spPr>
          <a:xfrm rot="5400000">
            <a:off x="2286138" y="-196498"/>
            <a:ext cx="4271965" cy="780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7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1166" y="173397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dirty="0" smtClean="0">
                <a:solidFill>
                  <a:srgbClr val="C00000"/>
                </a:solidFill>
              </a:rPr>
              <a:t>Spice up </a:t>
            </a:r>
            <a:endParaRPr lang="en-GB" sz="6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1305231" y="2567545"/>
            <a:ext cx="623856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b="1" dirty="0" smtClean="0">
                <a:solidFill>
                  <a:schemeClr val="accent2">
                    <a:lumMod val="50000"/>
                  </a:schemeClr>
                </a:solidFill>
              </a:rPr>
              <a:t>PRONUNCIATION</a:t>
            </a:r>
            <a:endParaRPr lang="en-GB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6" descr="http://www.macmillan.com.mx/catalogue/secondary/gateway/(4)_%5bS%5d_student's_book_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19" y="106755"/>
            <a:ext cx="906038" cy="128433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5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0" t="53593" r="8438" b="7563"/>
          <a:stretch/>
        </p:blipFill>
        <p:spPr>
          <a:xfrm rot="5400000">
            <a:off x="-1659849" y="1755029"/>
            <a:ext cx="6065953" cy="2555894"/>
          </a:xfrm>
          <a:prstGeom prst="rect">
            <a:avLst/>
          </a:prstGeom>
        </p:spPr>
      </p:pic>
      <p:pic>
        <p:nvPicPr>
          <p:cNvPr id="7" name="Picture 4" descr="http://cdn.eslbase.com/wp-content/uploads/phonemic-chart-900x4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591945"/>
            <a:ext cx="6121400" cy="412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74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1166" y="173397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dirty="0" smtClean="0">
                <a:solidFill>
                  <a:srgbClr val="C00000"/>
                </a:solidFill>
              </a:rPr>
              <a:t>Spice up </a:t>
            </a:r>
            <a:endParaRPr lang="en-GB" sz="6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2488056" y="2622650"/>
            <a:ext cx="38729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b="1" dirty="0" smtClean="0">
                <a:solidFill>
                  <a:srgbClr val="607727"/>
                </a:solidFill>
              </a:rPr>
              <a:t>LISTENING</a:t>
            </a:r>
            <a:endParaRPr lang="en-GB" sz="6600" b="1" dirty="0">
              <a:solidFill>
                <a:srgbClr val="607727"/>
              </a:solidFill>
            </a:endParaRPr>
          </a:p>
        </p:txBody>
      </p:sp>
      <p:pic>
        <p:nvPicPr>
          <p:cNvPr id="7" name="Picture 6" descr="http://www.macmillan.com.mx/catalogue/secondary/gateway/(4)_%5bS%5d_student's_book_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19" y="106755"/>
            <a:ext cx="906038" cy="128433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5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47683" r="33088" b="7685"/>
          <a:stretch/>
        </p:blipFill>
        <p:spPr>
          <a:xfrm rot="5400000">
            <a:off x="1671352" y="-4986668"/>
            <a:ext cx="5423346" cy="611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http://www.macmillanenglish.com/uploadedImages/wwwmacmillanenglishcom/Content/Jackets/97802304118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8" t="58072" r="29286" b="35181"/>
          <a:stretch/>
        </p:blipFill>
        <p:spPr bwMode="auto">
          <a:xfrm rot="11294672">
            <a:off x="897182" y="3194605"/>
            <a:ext cx="4384679" cy="1241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 rot="548124">
            <a:off x="1046680" y="3207010"/>
            <a:ext cx="41168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Dictogloss</a:t>
            </a:r>
            <a:endParaRPr lang="en-GB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http://www.macmillanenglish.com/uploadedImages/wwwmacmillanenglishcom/Content/Jackets/97802304118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72" r="29286" b="35181"/>
          <a:stretch/>
        </p:blipFill>
        <p:spPr bwMode="auto">
          <a:xfrm rot="10800000">
            <a:off x="-419819" y="-77234"/>
            <a:ext cx="6184411" cy="834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macmillanenglish.com/uploadedImages/wwwmacmillanenglishcom/Content/Jackets/97802304118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72" b="36193"/>
          <a:stretch/>
        </p:blipFill>
        <p:spPr bwMode="auto">
          <a:xfrm>
            <a:off x="1324574" y="-38617"/>
            <a:ext cx="9812985" cy="79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macmillanenglish.com/uploadedImages/wwwmacmillanenglishcom/Content/Jackets/97802304118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2"/>
          <a:stretch/>
        </p:blipFill>
        <p:spPr bwMode="auto">
          <a:xfrm>
            <a:off x="7220969" y="-77234"/>
            <a:ext cx="184244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1226.photobucket.com/albums/ee403/bluepickles/YRH/dictat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647">
            <a:off x="2257543" y="2313053"/>
            <a:ext cx="3739026" cy="100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0.02552 0.7692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3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1166" y="173397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dirty="0" smtClean="0">
                <a:solidFill>
                  <a:srgbClr val="C00000"/>
                </a:solidFill>
              </a:rPr>
              <a:t>Spice up </a:t>
            </a:r>
            <a:endParaRPr lang="en-GB" sz="6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2726775" y="2593943"/>
            <a:ext cx="33954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b="1" dirty="0" smtClean="0">
                <a:solidFill>
                  <a:schemeClr val="accent2">
                    <a:lumMod val="50000"/>
                  </a:schemeClr>
                </a:solidFill>
              </a:rPr>
              <a:t>WRITING</a:t>
            </a:r>
            <a:endParaRPr lang="en-GB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6" descr="http://www.macmillan.com.mx/catalogue/secondary/gateway/(4)_%5bS%5d_student's_book_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19" y="106755"/>
            <a:ext cx="906038" cy="128433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6" t="6060" r="20445" b="48571"/>
          <a:stretch/>
        </p:blipFill>
        <p:spPr>
          <a:xfrm rot="5400000">
            <a:off x="2937275" y="-736166"/>
            <a:ext cx="4307490" cy="672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http://barbequelovers.com/wp-content/uploads/Cinamon5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15" y="-500855"/>
            <a:ext cx="2989629" cy="2243490"/>
          </a:xfrm>
          <a:prstGeom prst="rect">
            <a:avLst/>
          </a:prstGeom>
          <a:noFill/>
          <a:effectLst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" r="60615" b="4419"/>
          <a:stretch/>
        </p:blipFill>
        <p:spPr>
          <a:xfrm rot="5400000">
            <a:off x="1759885" y="-1759883"/>
            <a:ext cx="5624234" cy="914400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" name="Picture 2" descr="http://thumbs.dreamstime.com/z/empty-blank-postcard-template-243705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4"/>
          <a:stretch/>
        </p:blipFill>
        <p:spPr bwMode="auto">
          <a:xfrm>
            <a:off x="4541222" y="4108829"/>
            <a:ext cx="4325459" cy="2451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77969 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https://www.hueber.de/sixcms/media.php/33/gateway_lws_ne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32" y="1601188"/>
            <a:ext cx="6477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5582" y="414642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600" dirty="0" smtClean="0">
                <a:solidFill>
                  <a:srgbClr val="C00000"/>
                </a:solidFill>
              </a:rPr>
              <a:t>Spice </a:t>
            </a:r>
            <a:r>
              <a:rPr lang="cs-CZ" sz="6600" smtClean="0">
                <a:solidFill>
                  <a:srgbClr val="C00000"/>
                </a:solidFill>
              </a:rPr>
              <a:t>up with </a:t>
            </a:r>
            <a:endParaRPr lang="cs-CZ" sz="6600" dirty="0" smtClean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567" y="4612683"/>
            <a:ext cx="7525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>
                <a:solidFill>
                  <a:srgbClr val="44546A">
                    <a:lumMod val="50000"/>
                  </a:srgbClr>
                </a:solidFill>
              </a:rPr>
              <a:t>www.englishbookingeorgia.com</a:t>
            </a:r>
            <a:endParaRPr lang="en-GB" dirty="0">
              <a:solidFill>
                <a:srgbClr val="44546A">
                  <a:lumMod val="50000"/>
                </a:srgbClr>
              </a:solidFill>
            </a:endParaRPr>
          </a:p>
        </p:txBody>
      </p:sp>
      <p:pic>
        <p:nvPicPr>
          <p:cNvPr id="4" name="Picture 2" descr="http://englishbookgeorgia.com/blogebg/wp-content/uploads/2013/12/english-book-logo-300x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48" y="5796850"/>
            <a:ext cx="285750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51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2494" y="783258"/>
            <a:ext cx="8951506" cy="2721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9600" b="1" dirty="0" smtClean="0">
                <a:solidFill>
                  <a:srgbClr val="D20000"/>
                </a:solidFill>
                <a:latin typeface="+mn-lt"/>
              </a:rPr>
              <a:t>SPICE UP YOUR LESSONS</a:t>
            </a:r>
            <a:endParaRPr lang="en-GB" sz="9600" b="1" dirty="0">
              <a:solidFill>
                <a:srgbClr val="D200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" y="5903955"/>
            <a:ext cx="2340310" cy="9540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Rectangle 1"/>
          <p:cNvSpPr/>
          <p:nvPr/>
        </p:nvSpPr>
        <p:spPr>
          <a:xfrm>
            <a:off x="3092591" y="4058192"/>
            <a:ext cx="3151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000" dirty="0">
                <a:solidFill>
                  <a:srgbClr val="421E06"/>
                </a:solidFill>
              </a:rPr>
              <a:t>Daniela Clarke</a:t>
            </a:r>
            <a:endParaRPr lang="en-GB" sz="4000" dirty="0">
              <a:solidFill>
                <a:srgbClr val="421E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1166" y="173397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dirty="0" smtClean="0">
                <a:solidFill>
                  <a:srgbClr val="C00000"/>
                </a:solidFill>
              </a:rPr>
              <a:t>Spice up </a:t>
            </a:r>
            <a:endParaRPr lang="en-GB" sz="6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1925370" y="2567545"/>
            <a:ext cx="49982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b="1" dirty="0" smtClean="0">
                <a:solidFill>
                  <a:srgbClr val="C00000"/>
                </a:solidFill>
              </a:rPr>
              <a:t>VOCABULARY</a:t>
            </a:r>
            <a:endParaRPr lang="en-GB" sz="6600" b="1" dirty="0">
              <a:solidFill>
                <a:srgbClr val="C00000"/>
              </a:solidFill>
            </a:endParaRPr>
          </a:p>
        </p:txBody>
      </p:sp>
      <p:pic>
        <p:nvPicPr>
          <p:cNvPr id="6" name="Picture 6" descr="http://www.macmillan.com.mx/catalogue/secondary/gateway/(4)_%5bS%5d_student's_book_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19" y="106755"/>
            <a:ext cx="906038" cy="128433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1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92" y="318292"/>
            <a:ext cx="1191130" cy="49298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05827" y="145131"/>
            <a:ext cx="7407766" cy="763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84328" y="86634"/>
            <a:ext cx="7407766" cy="763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9" t="46788" r="26659" b="6260"/>
          <a:stretch/>
        </p:blipFill>
        <p:spPr>
          <a:xfrm rot="4666573">
            <a:off x="2835567" y="739031"/>
            <a:ext cx="1436449" cy="658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" y="5863822"/>
            <a:ext cx="2332750" cy="9509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46788" r="41857" b="6260"/>
          <a:stretch/>
        </p:blipFill>
        <p:spPr>
          <a:xfrm rot="5400000">
            <a:off x="3393099" y="1119386"/>
            <a:ext cx="6321421" cy="4301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 descr="https://thedevilledegg.files.wordpress.com/2013/01/chilli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858" y="5632131"/>
            <a:ext cx="1753142" cy="1163606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9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10366" r="69584" b="3219"/>
          <a:stretch/>
        </p:blipFill>
        <p:spPr>
          <a:xfrm rot="5400000">
            <a:off x="2645143" y="-2222063"/>
            <a:ext cx="3835051" cy="91253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00251"/>
            <a:ext cx="3998794" cy="395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7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746" name="Picture 2" descr="Square inside the squre with line comma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5" r="15283"/>
          <a:stretch/>
        </p:blipFill>
        <p:spPr bwMode="auto">
          <a:xfrm>
            <a:off x="507032" y="320880"/>
            <a:ext cx="5380069" cy="531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2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3"/>
          <p:cNvSpPr/>
          <p:nvPr/>
        </p:nvSpPr>
        <p:spPr>
          <a:xfrm>
            <a:off x="2254382" y="1288413"/>
            <a:ext cx="4836883" cy="2601533"/>
          </a:xfrm>
          <a:prstGeom prst="cloudCallout">
            <a:avLst>
              <a:gd name="adj1" fmla="val -64023"/>
              <a:gd name="adj2" fmla="val 15198"/>
            </a:avLst>
          </a:prstGeom>
          <a:gradFill flip="none" rotWithShape="1">
            <a:gsLst>
              <a:gs pos="0">
                <a:schemeClr val="bg1"/>
              </a:gs>
              <a:gs pos="64000">
                <a:srgbClr val="E4DCD8"/>
              </a:gs>
              <a:gs pos="84000">
                <a:srgbClr val="A07F7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 smtClean="0">
                <a:solidFill>
                  <a:schemeClr val="tx1"/>
                </a:solidFill>
              </a:rPr>
              <a:t>PHRASAL VERBS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56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2344" r="51952" b="2248"/>
          <a:stretch/>
        </p:blipFill>
        <p:spPr>
          <a:xfrm rot="5400000">
            <a:off x="1395646" y="-1286464"/>
            <a:ext cx="6053927" cy="862685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332"/>
            <a:ext cx="2197110" cy="895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3861" r="80065" b="51327"/>
          <a:stretch/>
        </p:blipFill>
        <p:spPr>
          <a:xfrm rot="5400000">
            <a:off x="1686713" y="-293662"/>
            <a:ext cx="4668884" cy="7570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410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" b="2497"/>
          <a:stretch/>
        </p:blipFill>
        <p:spPr>
          <a:xfrm rot="5400000">
            <a:off x="-1362967" y="1362966"/>
            <a:ext cx="8348810" cy="56228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31" r="55495" b="2738"/>
          <a:stretch/>
        </p:blipFill>
        <p:spPr>
          <a:xfrm rot="5400000">
            <a:off x="-3040031" y="3040031"/>
            <a:ext cx="13135956" cy="7055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7" t="2475" r="17983" b="64785"/>
          <a:stretch/>
        </p:blipFill>
        <p:spPr>
          <a:xfrm rot="5400000">
            <a:off x="989913" y="399761"/>
            <a:ext cx="5618449" cy="729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0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11419</TotalTime>
  <Words>43</Words>
  <Application>Microsoft Office PowerPoint</Application>
  <PresentationFormat>On-screen Show (4:3)</PresentationFormat>
  <Paragraphs>31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Daniela</dc:creator>
  <cp:lastModifiedBy>Daniela Laura</cp:lastModifiedBy>
  <cp:revision>329</cp:revision>
  <cp:lastPrinted>2013-11-01T11:38:15Z</cp:lastPrinted>
  <dcterms:created xsi:type="dcterms:W3CDTF">2013-09-19T20:37:56Z</dcterms:created>
  <dcterms:modified xsi:type="dcterms:W3CDTF">2016-07-21T08:00:31Z</dcterms:modified>
</cp:coreProperties>
</file>