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  <p:sldMasterId id="2147483702" r:id="rId2"/>
    <p:sldMasterId id="2147483738" r:id="rId3"/>
  </p:sldMasterIdLst>
  <p:notesMasterIdLst>
    <p:notesMasterId r:id="rId20"/>
  </p:notesMasterIdLst>
  <p:sldIdLst>
    <p:sldId id="434" r:id="rId4"/>
    <p:sldId id="339" r:id="rId5"/>
    <p:sldId id="435" r:id="rId6"/>
    <p:sldId id="394" r:id="rId7"/>
    <p:sldId id="400" r:id="rId8"/>
    <p:sldId id="383" r:id="rId9"/>
    <p:sldId id="403" r:id="rId10"/>
    <p:sldId id="374" r:id="rId11"/>
    <p:sldId id="468" r:id="rId12"/>
    <p:sldId id="401" r:id="rId13"/>
    <p:sldId id="471" r:id="rId14"/>
    <p:sldId id="472" r:id="rId15"/>
    <p:sldId id="473" r:id="rId16"/>
    <p:sldId id="402" r:id="rId17"/>
    <p:sldId id="407" r:id="rId18"/>
    <p:sldId id="456" r:id="rId19"/>
  </p:sldIdLst>
  <p:sldSz cx="9144000" cy="6858000" type="screen4x3"/>
  <p:notesSz cx="6662738" cy="99266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769"/>
    <a:srgbClr val="336699"/>
    <a:srgbClr val="000066"/>
    <a:srgbClr val="006666"/>
    <a:srgbClr val="660033"/>
    <a:srgbClr val="216D9B"/>
    <a:srgbClr val="DAE9F4"/>
    <a:srgbClr val="E6B8B0"/>
    <a:srgbClr val="F5DBE1"/>
    <a:srgbClr val="EA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7" autoAdjust="0"/>
    <p:restoredTop sz="27648" autoAdjust="0"/>
  </p:normalViewPr>
  <p:slideViewPr>
    <p:cSldViewPr snapToGrid="0">
      <p:cViewPr varScale="1">
        <p:scale>
          <a:sx n="20" d="100"/>
          <a:sy n="20" d="100"/>
        </p:scale>
        <p:origin x="2454" y="36"/>
      </p:cViewPr>
      <p:guideLst/>
    </p:cSldViewPr>
  </p:slideViewPr>
  <p:outlineViewPr>
    <p:cViewPr>
      <p:scale>
        <a:sx n="33" d="100"/>
        <a:sy n="33" d="100"/>
      </p:scale>
      <p:origin x="0" y="-1305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1F14C-DD08-4B88-9054-A9EB485AB98D}" type="datetimeFigureOut">
              <a:rPr lang="en-GB" smtClean="0"/>
              <a:t>21/07/2016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77194"/>
            <a:ext cx="533019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BB7C2-C2AD-465C-BAA2-E296C9D58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101A1-E549-445F-B810-5F8E74BA1D4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51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767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125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40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83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498F-F13E-4049-BC91-A4E1B8AD0B56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29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5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0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3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99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179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181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18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B7C2-C2AD-465C-BAA2-E296C9D582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11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3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33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0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3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2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1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9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13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92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0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8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4093A-208A-4995-ABFC-14FF662BAC28}" type="datetimeFigureOut">
              <a:rPr lang="en-GB" smtClean="0"/>
              <a:t>21/07/2016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08148-80C8-4C49-94FC-172694EB72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11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980CB-E17D-4A7F-AA45-6A03B34500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987C9-B173-496D-BD66-A30C2D1144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7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686450"/>
            <a:ext cx="9187910" cy="2239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cs-CZ" sz="5400" b="1" dirty="0" smtClean="0">
                <a:solidFill>
                  <a:srgbClr val="C00000"/>
                </a:solidFill>
                <a:latin typeface="Calibri" panose="020F0502020204030204"/>
              </a:rPr>
              <a:t>Teacher Training Conference</a:t>
            </a:r>
          </a:p>
          <a:p>
            <a:endParaRPr lang="cs-CZ" sz="5400" b="1" dirty="0">
              <a:solidFill>
                <a:srgbClr val="C00000"/>
              </a:solidFill>
              <a:latin typeface="Calibri" panose="020F0502020204030204"/>
            </a:endParaRPr>
          </a:p>
          <a:p>
            <a:r>
              <a:rPr lang="cs-CZ" sz="4400" dirty="0" smtClean="0">
                <a:solidFill>
                  <a:prstClr val="black"/>
                </a:solidFill>
                <a:latin typeface="Calibri" panose="020F0502020204030204"/>
              </a:rPr>
              <a:t>July </a:t>
            </a:r>
            <a:r>
              <a:rPr lang="cs-CZ" sz="4400" dirty="0" smtClean="0">
                <a:solidFill>
                  <a:prstClr val="black"/>
                </a:solidFill>
                <a:latin typeface="Calibri" panose="020F0502020204030204"/>
              </a:rPr>
              <a:t>2016</a:t>
            </a:r>
          </a:p>
          <a:p>
            <a:endParaRPr lang="cs-CZ" sz="7200" b="1" dirty="0">
              <a:solidFill>
                <a:srgbClr val="C000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43910" y="6138941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3600" dirty="0">
              <a:solidFill>
                <a:srgbClr val="FFFFE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678"/>
            <a:ext cx="2581885" cy="10525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8"/>
          <p:cNvSpPr/>
          <p:nvPr/>
        </p:nvSpPr>
        <p:spPr>
          <a:xfrm>
            <a:off x="6581103" y="5952816"/>
            <a:ext cx="2377227" cy="837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4" descr="http://englishbookgeorgia.com/blogebg/wp-content/uploads/2013/12/english-book-logo-300x9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93" y="5773932"/>
            <a:ext cx="2406646" cy="7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wallcoo.net/cartoon/abstract_blue_backgrounds_1920x1200/wallpapers/1280x1024/Abstract%20Blue%20backgrounds%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7861" y="-391700"/>
            <a:ext cx="9470886" cy="185212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832" y="1390650"/>
            <a:ext cx="8241792" cy="5022341"/>
          </a:xfrm>
        </p:spPr>
        <p:txBody>
          <a:bodyPr>
            <a:normAutofit/>
          </a:bodyPr>
          <a:lstStyle/>
          <a:p>
            <a:endParaRPr lang="cs-CZ" sz="3600" b="1" dirty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cs-CZ" sz="2800" b="1" dirty="0" smtClean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en-GB" sz="2800" i="1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240" y="-191262"/>
            <a:ext cx="8290560" cy="895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82803" y="1167197"/>
            <a:ext cx="7427590" cy="410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0221"/>
            <a:ext cx="2202287" cy="8977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292485" y="1228362"/>
            <a:ext cx="8778485" cy="4075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9200" b="1" dirty="0" smtClean="0">
                <a:solidFill>
                  <a:schemeClr val="accent5">
                    <a:lumMod val="75000"/>
                  </a:schemeClr>
                </a:solidFill>
              </a:rPr>
              <a:t>While </a:t>
            </a:r>
            <a:r>
              <a:rPr lang="cs-CZ" sz="19200" b="1" dirty="0" smtClean="0"/>
              <a:t>they listen</a:t>
            </a:r>
          </a:p>
          <a:p>
            <a:endParaRPr lang="cs-CZ" sz="14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3600" b="1" dirty="0"/>
              <a:t>	</a:t>
            </a:r>
            <a:r>
              <a:rPr lang="cs-CZ" sz="2400" b="1" dirty="0" smtClean="0"/>
              <a:t>	</a:t>
            </a:r>
            <a:r>
              <a:rPr lang="cs-CZ" sz="2200" b="1" dirty="0" smtClean="0"/>
              <a:t>	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</a:t>
            </a:r>
          </a:p>
          <a:p>
            <a:endParaRPr lang="cs-CZ" sz="2200" b="1" dirty="0" smtClean="0"/>
          </a:p>
          <a:p>
            <a:pPr marL="914400" lvl="2" indent="0">
              <a:buNone/>
            </a:pPr>
            <a:endParaRPr lang="cs-CZ" sz="2200" b="1" dirty="0" smtClean="0"/>
          </a:p>
          <a:p>
            <a:pPr marL="914400" lvl="2" indent="0">
              <a:buNone/>
            </a:pPr>
            <a:endParaRPr lang="cs-CZ" sz="2200" b="1" dirty="0"/>
          </a:p>
          <a:p>
            <a:pPr marL="914400" lvl="2" indent="0">
              <a:buNone/>
            </a:pPr>
            <a:endParaRPr lang="cs-CZ" sz="1400" b="1" dirty="0" smtClean="0"/>
          </a:p>
          <a:p>
            <a:pPr marL="0" indent="0">
              <a:buNone/>
            </a:pPr>
            <a:r>
              <a:rPr lang="cs-CZ" sz="2200" b="1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87224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wallcoo.net/cartoon/abstract_blue_backgrounds_1920x1200/wallpapers/1280x1024/Abstract%20Blue%20backgrounds%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7861" y="-391700"/>
            <a:ext cx="9470886" cy="185212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832" y="1390650"/>
            <a:ext cx="8241792" cy="5022341"/>
          </a:xfrm>
        </p:spPr>
        <p:txBody>
          <a:bodyPr>
            <a:normAutofit/>
          </a:bodyPr>
          <a:lstStyle/>
          <a:p>
            <a:endParaRPr lang="cs-CZ" sz="3600" b="1" dirty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cs-CZ" sz="2800" b="1" dirty="0" smtClean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en-GB" sz="2800" i="1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240" y="-191262"/>
            <a:ext cx="8290560" cy="895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82803" y="1167197"/>
            <a:ext cx="7427590" cy="410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0221"/>
            <a:ext cx="2202287" cy="8977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292485" y="1228362"/>
            <a:ext cx="8778485" cy="4075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5800" b="1" dirty="0" smtClean="0">
                <a:solidFill>
                  <a:schemeClr val="accent5">
                    <a:lumMod val="75000"/>
                  </a:schemeClr>
                </a:solidFill>
              </a:rPr>
              <a:t>Global listening </a:t>
            </a:r>
          </a:p>
          <a:p>
            <a:pPr marL="0" indent="0">
              <a:buNone/>
            </a:pPr>
            <a:r>
              <a:rPr lang="cs-CZ" sz="2200" b="1" dirty="0" smtClean="0"/>
              <a:t>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</a:t>
            </a:r>
          </a:p>
          <a:p>
            <a:endParaRPr lang="cs-CZ" sz="2200" b="1" dirty="0" smtClean="0"/>
          </a:p>
          <a:p>
            <a:pPr marL="914400" lvl="2" indent="0">
              <a:buNone/>
            </a:pPr>
            <a:endParaRPr lang="cs-CZ" sz="2200" b="1" dirty="0" smtClean="0"/>
          </a:p>
          <a:p>
            <a:pPr marL="914400" lvl="2" indent="0">
              <a:buNone/>
            </a:pPr>
            <a:endParaRPr lang="cs-CZ" sz="2200" b="1" dirty="0"/>
          </a:p>
          <a:p>
            <a:pPr marL="914400" lvl="2" indent="0">
              <a:buNone/>
            </a:pPr>
            <a:endParaRPr lang="cs-CZ" sz="1400" b="1" dirty="0" smtClean="0"/>
          </a:p>
          <a:p>
            <a:pPr marL="0" indent="0">
              <a:buNone/>
            </a:pPr>
            <a:r>
              <a:rPr lang="cs-CZ" sz="2200" b="1" dirty="0" smtClean="0"/>
              <a:t>		</a:t>
            </a:r>
          </a:p>
        </p:txBody>
      </p:sp>
      <p:sp>
        <p:nvSpPr>
          <p:cNvPr id="4" name="Rectangle 3"/>
          <p:cNvSpPr/>
          <p:nvPr/>
        </p:nvSpPr>
        <p:spPr>
          <a:xfrm>
            <a:off x="292485" y="2250367"/>
            <a:ext cx="47656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>
                <a:solidFill>
                  <a:schemeClr val="accent5">
                    <a:lumMod val="75000"/>
                  </a:schemeClr>
                </a:solidFill>
              </a:rPr>
              <a:t>Close </a:t>
            </a:r>
            <a:r>
              <a:rPr lang="cs-CZ" sz="6000" b="1" dirty="0" smtClean="0">
                <a:solidFill>
                  <a:schemeClr val="accent5">
                    <a:lumMod val="75000"/>
                  </a:schemeClr>
                </a:solidFill>
              </a:rPr>
              <a:t>listening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8223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0221"/>
            <a:ext cx="2202287" cy="8977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9951" y="782877"/>
            <a:ext cx="6959603" cy="52197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2164" r="8116"/>
          <a:stretch/>
        </p:blipFill>
        <p:spPr>
          <a:xfrm rot="6310722">
            <a:off x="5090762" y="960677"/>
            <a:ext cx="3732283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34896"/>
          <a:stretch/>
        </p:blipFill>
        <p:spPr>
          <a:xfrm>
            <a:off x="-2" y="3532644"/>
            <a:ext cx="8999084" cy="293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https://tienda.macmillan.es/490-home_default/97802304319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3598" r="15353" b="3570"/>
          <a:stretch/>
        </p:blipFill>
        <p:spPr bwMode="auto">
          <a:xfrm>
            <a:off x="7772400" y="138545"/>
            <a:ext cx="1226684" cy="159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0221"/>
            <a:ext cx="2202287" cy="8977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7407" b="6667"/>
          <a:stretch/>
        </p:blipFill>
        <p:spPr>
          <a:xfrm>
            <a:off x="0" y="0"/>
            <a:ext cx="8938446" cy="529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2164" r="8116"/>
          <a:stretch/>
        </p:blipFill>
        <p:spPr>
          <a:xfrm rot="5400000">
            <a:off x="7169007" y="5190878"/>
            <a:ext cx="1695450" cy="146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4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wallcoo.net/cartoon/abstract_blue_backgrounds_1920x1200/wallpapers/1280x1024/Abstract%20Blue%20backgrounds%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7861" y="-391700"/>
            <a:ext cx="9470886" cy="185212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832" y="1390650"/>
            <a:ext cx="8241792" cy="5022341"/>
          </a:xfrm>
        </p:spPr>
        <p:txBody>
          <a:bodyPr>
            <a:normAutofit/>
          </a:bodyPr>
          <a:lstStyle/>
          <a:p>
            <a:endParaRPr lang="cs-CZ" sz="3600" b="1" dirty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cs-CZ" sz="2800" b="1" dirty="0" smtClean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en-GB" sz="2800" i="1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240" y="-191262"/>
            <a:ext cx="8290560" cy="895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82803" y="1167197"/>
            <a:ext cx="7427590" cy="410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0221"/>
            <a:ext cx="2202287" cy="8977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292485" y="1228362"/>
            <a:ext cx="8778485" cy="4075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9200" b="1" dirty="0" smtClean="0">
                <a:solidFill>
                  <a:schemeClr val="accent5">
                    <a:lumMod val="75000"/>
                  </a:schemeClr>
                </a:solidFill>
              </a:rPr>
              <a:t>After </a:t>
            </a:r>
            <a:r>
              <a:rPr lang="cs-CZ" sz="19200" b="1" dirty="0" smtClean="0"/>
              <a:t>they listen</a:t>
            </a:r>
          </a:p>
          <a:p>
            <a:endParaRPr lang="cs-CZ" sz="14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3600" b="1" dirty="0"/>
              <a:t>	</a:t>
            </a:r>
            <a:r>
              <a:rPr lang="cs-CZ" sz="2400" b="1" dirty="0" smtClean="0"/>
              <a:t>	</a:t>
            </a:r>
            <a:r>
              <a:rPr lang="cs-CZ" sz="2200" b="1" dirty="0" smtClean="0"/>
              <a:t>	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</a:t>
            </a:r>
          </a:p>
          <a:p>
            <a:endParaRPr lang="cs-CZ" sz="2200" b="1" dirty="0" smtClean="0"/>
          </a:p>
          <a:p>
            <a:pPr marL="914400" lvl="2" indent="0">
              <a:buNone/>
            </a:pPr>
            <a:endParaRPr lang="cs-CZ" sz="2200" b="1" dirty="0" smtClean="0"/>
          </a:p>
          <a:p>
            <a:pPr marL="914400" lvl="2" indent="0">
              <a:buNone/>
            </a:pPr>
            <a:endParaRPr lang="cs-CZ" sz="2200" b="1" dirty="0"/>
          </a:p>
          <a:p>
            <a:pPr marL="914400" lvl="2" indent="0">
              <a:buNone/>
            </a:pPr>
            <a:endParaRPr lang="cs-CZ" sz="1400" b="1" dirty="0" smtClean="0"/>
          </a:p>
          <a:p>
            <a:pPr marL="0" indent="0">
              <a:buNone/>
            </a:pPr>
            <a:r>
              <a:rPr lang="cs-CZ" sz="2200" b="1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2456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wallcoo.net/cartoon/abstract_blue_backgrounds_1920x1200/wallpapers/1280x1024/Abstract%20Blue%20backgrounds%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7861" y="-391700"/>
            <a:ext cx="9470886" cy="185212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832" y="1390650"/>
            <a:ext cx="8241792" cy="5022341"/>
          </a:xfrm>
        </p:spPr>
        <p:txBody>
          <a:bodyPr>
            <a:normAutofit/>
          </a:bodyPr>
          <a:lstStyle/>
          <a:p>
            <a:endParaRPr lang="cs-CZ" sz="3600" b="1" dirty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cs-CZ" sz="2800" b="1" dirty="0" smtClean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en-GB" sz="2800" i="1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240" y="-191262"/>
            <a:ext cx="8290560" cy="895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82803" y="1167197"/>
            <a:ext cx="7427590" cy="410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0221"/>
            <a:ext cx="2202287" cy="8977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296535" y="1204726"/>
            <a:ext cx="8248781" cy="2230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506" name="Picture 2" descr="http://i1226.photobucket.com/albums/ee403/bluepickles/YRH/dict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6" y="1076423"/>
            <a:ext cx="8332875" cy="223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lh3.googleusercontent.com/uN3I7CbkBQjxTAOZtO1CPqhPYbLMvhHAv-ypGWGpIQND4piYHlxxURBZtqE_ZeupNg=w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78" y="347765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6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" y="5863822"/>
            <a:ext cx="2332750" cy="9509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-3086408" y="2020701"/>
            <a:ext cx="8720698" cy="410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2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" y="5863822"/>
            <a:ext cx="2332750" cy="9509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Rectangle 10"/>
          <p:cNvSpPr/>
          <p:nvPr/>
        </p:nvSpPr>
        <p:spPr>
          <a:xfrm>
            <a:off x="498889" y="1273015"/>
            <a:ext cx="85598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 smtClean="0">
                <a:solidFill>
                  <a:srgbClr val="000000"/>
                </a:solidFill>
              </a:rPr>
              <a:t>Work in pairs. </a:t>
            </a:r>
          </a:p>
          <a:p>
            <a:endParaRPr lang="cs-CZ" sz="4000" dirty="0">
              <a:solidFill>
                <a:srgbClr val="000000"/>
              </a:solidFill>
            </a:endParaRPr>
          </a:p>
          <a:p>
            <a:r>
              <a:rPr lang="cs-CZ" sz="4000" b="1" dirty="0" smtClean="0">
                <a:solidFill>
                  <a:srgbClr val="000000"/>
                </a:solidFill>
              </a:rPr>
              <a:t>A: </a:t>
            </a:r>
            <a:r>
              <a:rPr lang="cs-CZ" sz="4000" b="1" dirty="0">
                <a:solidFill>
                  <a:srgbClr val="000000"/>
                </a:solidFill>
              </a:rPr>
              <a:t>Close your eyes. </a:t>
            </a:r>
            <a:r>
              <a:rPr lang="cs-CZ" sz="4000" b="1" dirty="0" smtClean="0">
                <a:solidFill>
                  <a:srgbClr val="000000"/>
                </a:solidFill>
              </a:rPr>
              <a:t>Listen to </a:t>
            </a:r>
            <a:r>
              <a:rPr lang="cs-CZ" sz="4000" b="1" dirty="0" smtClean="0">
                <a:solidFill>
                  <a:srgbClr val="000000"/>
                </a:solidFill>
              </a:rPr>
              <a:t>B </a:t>
            </a:r>
            <a:r>
              <a:rPr lang="cs-CZ" sz="4000" b="1" dirty="0">
                <a:solidFill>
                  <a:srgbClr val="000000"/>
                </a:solidFill>
              </a:rPr>
              <a:t>and visualise </a:t>
            </a:r>
            <a:r>
              <a:rPr lang="cs-CZ" sz="4000" b="1" dirty="0" smtClean="0">
                <a:solidFill>
                  <a:srgbClr val="000000"/>
                </a:solidFill>
              </a:rPr>
              <a:t>what they </a:t>
            </a:r>
            <a:r>
              <a:rPr lang="cs-CZ" sz="4000" b="1" dirty="0" smtClean="0">
                <a:solidFill>
                  <a:srgbClr val="000000"/>
                </a:solidFill>
              </a:rPr>
              <a:t>are describing</a:t>
            </a:r>
            <a:r>
              <a:rPr lang="cs-CZ" sz="4000" b="1" dirty="0" smtClean="0">
                <a:solidFill>
                  <a:srgbClr val="000000"/>
                </a:solidFill>
              </a:rPr>
              <a:t>. </a:t>
            </a:r>
            <a:endParaRPr lang="cs-CZ" sz="4000" b="1" dirty="0">
              <a:solidFill>
                <a:srgbClr val="000000"/>
              </a:solidFill>
            </a:endParaRPr>
          </a:p>
          <a:p>
            <a:r>
              <a:rPr lang="cs-CZ" sz="4000" b="1" dirty="0">
                <a:solidFill>
                  <a:srgbClr val="000000"/>
                </a:solidFill>
              </a:rPr>
              <a:t>B</a:t>
            </a:r>
            <a:r>
              <a:rPr lang="cs-CZ" sz="4000" b="1" dirty="0" smtClean="0">
                <a:solidFill>
                  <a:srgbClr val="000000"/>
                </a:solidFill>
              </a:rPr>
              <a:t>: Describe the photos in as much detail as possible.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05827" y="145131"/>
            <a:ext cx="7407766" cy="763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4328" y="52406"/>
            <a:ext cx="7407766" cy="763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prstClr val="white"/>
                </a:solidFill>
              </a:rPr>
              <a:t>SPEAKING: Accuracy 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74649" y="69245"/>
            <a:ext cx="7407766" cy="763029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How can I help?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74648" y="69245"/>
            <a:ext cx="8406055" cy="763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smtClean="0">
                <a:solidFill>
                  <a:prstClr val="white"/>
                </a:solidFill>
              </a:rPr>
              <a:t>Martina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74649" y="69245"/>
            <a:ext cx="7407766" cy="763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prstClr val="white"/>
                </a:solidFill>
              </a:rPr>
              <a:t>Promoting fuenc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96893" y="5907026"/>
            <a:ext cx="1061862" cy="8416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6" name="Picture 2" descr="http://www.wallcoo.net/cartoon/abstract_blue_backgrounds_1920x1200/wallpapers/1280x1024/Abstract%20Blue%20backgrounds%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7861" y="-391700"/>
            <a:ext cx="9470886" cy="185212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9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0224" y="5353374"/>
            <a:ext cx="8563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3200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6171" y="6039913"/>
            <a:ext cx="3131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+mj-lt"/>
              </a:rPr>
              <a:t>Daniela Clarke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 descr="http://blog.sourcemetrics.com/wp-content/uploads/2013/01/liste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85" y="2669360"/>
            <a:ext cx="4232588" cy="2816936"/>
          </a:xfrm>
          <a:prstGeom prst="rect">
            <a:avLst/>
          </a:prstGeom>
          <a:noFill/>
          <a:effectLst>
            <a:glow rad="812800">
              <a:schemeClr val="accent5">
                <a:lumMod val="40000"/>
                <a:lumOff val="60000"/>
                <a:alpha val="26000"/>
              </a:schemeClr>
            </a:glow>
            <a:reflection endPos="47000" dir="5400000" sy="-100000" algn="bl" rotWithShape="0"/>
            <a:softEdge rad="571500"/>
          </a:effectLst>
          <a:scene3d>
            <a:camera prst="orthographicFront">
              <a:rot lat="0" lon="2159998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5104" y="126884"/>
            <a:ext cx="8853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THEIR LISTENING SKILLS</a:t>
            </a:r>
            <a:endParaRPr lang="en-GB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3673" y="5438208"/>
            <a:ext cx="38499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Daniela Clarke</a:t>
            </a:r>
            <a:endParaRPr lang="en-GB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832" y="1390650"/>
            <a:ext cx="8241792" cy="5022341"/>
          </a:xfrm>
        </p:spPr>
        <p:txBody>
          <a:bodyPr>
            <a:normAutofit/>
          </a:bodyPr>
          <a:lstStyle/>
          <a:p>
            <a:endParaRPr lang="cs-CZ" sz="3600" b="1" dirty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cs-CZ" sz="2800" b="1" dirty="0" smtClean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en-GB" sz="2800" i="1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0144" y="0"/>
            <a:ext cx="8290560" cy="895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b="1" dirty="0">
              <a:solidFill>
                <a:prstClr val="white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5956180" y="3220961"/>
            <a:ext cx="1800200" cy="69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200" b="1" dirty="0">
              <a:solidFill>
                <a:prstClr val="black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191398" y="5042560"/>
            <a:ext cx="1800200" cy="69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200" b="1" dirty="0">
              <a:solidFill>
                <a:prstClr val="black"/>
              </a:solidFill>
            </a:endParaRPr>
          </a:p>
        </p:txBody>
      </p:sp>
      <p:pic>
        <p:nvPicPr>
          <p:cNvPr id="11" name="Picture 6" descr="http://www.bbc.co.uk/leicester/content/images/2007/11/14/bored_teenager_203x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809" y="2379260"/>
            <a:ext cx="3242900" cy="2572384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0851" y="1759688"/>
            <a:ext cx="2876019" cy="1152116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Predicting what might be said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155" y="1138209"/>
            <a:ext cx="5985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prstClr val="black"/>
                </a:solidFill>
              </a:rPr>
              <a:t>While listening in English, Giorgi is ...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0851" y="3094601"/>
            <a:ext cx="2742451" cy="1557727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Focusing on questions to answer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0851" y="4900082"/>
            <a:ext cx="2323958" cy="1152116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Guessing at unknown lexis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30240" y="5117109"/>
            <a:ext cx="3236897" cy="935089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Rejecting irrelevant information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30240" y="3996605"/>
            <a:ext cx="3212353" cy="1043251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Identifying relevant points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65987" y="1761566"/>
            <a:ext cx="2992876" cy="1152116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Coping with speed and volume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67980" y="1312459"/>
            <a:ext cx="2713321" cy="1152116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Coping with speaker‘s accent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451371" y="1718543"/>
            <a:ext cx="3135430" cy="1080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30240" y="2618214"/>
            <a:ext cx="3236897" cy="1255251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Processing messages as they come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23092" y="4730781"/>
            <a:ext cx="1856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prstClr val="black"/>
                </a:solidFill>
              </a:rPr>
              <a:t>Giorgi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23" name="Nadpis 1"/>
          <p:cNvSpPr>
            <a:spLocks noGrp="1"/>
          </p:cNvSpPr>
          <p:nvPr>
            <p:ph type="title"/>
          </p:nvPr>
        </p:nvSpPr>
        <p:spPr>
          <a:xfrm>
            <a:off x="327902" y="163380"/>
            <a:ext cx="8229600" cy="693877"/>
          </a:xfrm>
        </p:spPr>
        <p:txBody>
          <a:bodyPr>
            <a:noAutofit/>
          </a:bodyPr>
          <a:lstStyle/>
          <a:p>
            <a:r>
              <a:rPr lang="cs-CZ" sz="4400" b="1" dirty="0" smtClean="0">
                <a:solidFill>
                  <a:schemeClr val="accent5">
                    <a:lumMod val="75000"/>
                  </a:schemeClr>
                </a:solidFill>
              </a:rPr>
              <a:t>The LISTENING PROCESS</a:t>
            </a:r>
            <a:endParaRPr lang="cs-CZ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52563" y="4835125"/>
            <a:ext cx="2947392" cy="1736499"/>
          </a:xfrm>
          <a:prstGeom prst="rect">
            <a:avLst/>
          </a:prstGeom>
          <a:gradFill>
            <a:gsLst>
              <a:gs pos="47000">
                <a:schemeClr val="bg1"/>
              </a:gs>
              <a:gs pos="65000">
                <a:srgbClr val="F6F9FC"/>
              </a:gs>
              <a:gs pos="82000">
                <a:schemeClr val="accent1">
                  <a:lumMod val="20000"/>
                  <a:lumOff val="80000"/>
                </a:schemeClr>
              </a:gs>
              <a:gs pos="100000">
                <a:srgbClr val="AAB3AC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44546A">
                    <a:lumMod val="50000"/>
                  </a:srgbClr>
                </a:solidFill>
              </a:rPr>
              <a:t>Coping with grammar, lexis and pronunciation used by speaker</a:t>
            </a:r>
            <a:endParaRPr lang="en-GB" sz="2800" b="1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10" grpId="0" build="p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/>
      <p:bldP spid="21" grpId="0" animBg="1"/>
      <p:bldP spid="22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wallcoo.net/cartoon/abstract_blue_backgrounds_1920x1200/wallpapers/1280x1024/Abstract%20Blue%20backgrounds%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7861" y="-391700"/>
            <a:ext cx="9470886" cy="185212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832" y="1390650"/>
            <a:ext cx="8241792" cy="5022341"/>
          </a:xfrm>
        </p:spPr>
        <p:txBody>
          <a:bodyPr>
            <a:normAutofit/>
          </a:bodyPr>
          <a:lstStyle/>
          <a:p>
            <a:endParaRPr lang="cs-CZ" sz="3600" b="1" dirty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cs-CZ" sz="2800" b="1" dirty="0" smtClean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en-GB" sz="2800" i="1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240" y="-191262"/>
            <a:ext cx="8290560" cy="895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82803" y="1167197"/>
            <a:ext cx="7427590" cy="410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0221"/>
            <a:ext cx="2202287" cy="8977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809851" y="1683876"/>
            <a:ext cx="8778485" cy="4075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9200" b="1" dirty="0" smtClean="0">
                <a:solidFill>
                  <a:schemeClr val="accent5">
                    <a:lumMod val="75000"/>
                  </a:schemeClr>
                </a:solidFill>
              </a:rPr>
              <a:t>Before </a:t>
            </a:r>
            <a:r>
              <a:rPr lang="cs-CZ" sz="19200" b="1" dirty="0" smtClean="0"/>
              <a:t>they listen</a:t>
            </a:r>
          </a:p>
          <a:p>
            <a:endParaRPr lang="cs-CZ" sz="14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19200" b="1" dirty="0" smtClean="0">
                <a:solidFill>
                  <a:schemeClr val="accent5">
                    <a:lumMod val="75000"/>
                  </a:schemeClr>
                </a:solidFill>
              </a:rPr>
              <a:t>Whilst </a:t>
            </a:r>
            <a:r>
              <a:rPr lang="cs-CZ" sz="19200" b="1" dirty="0"/>
              <a:t>they listen </a:t>
            </a:r>
            <a:endParaRPr lang="cs-CZ" sz="19200" b="1" dirty="0" smtClean="0"/>
          </a:p>
          <a:p>
            <a:endParaRPr lang="cs-CZ" sz="19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19200" b="1" dirty="0" smtClean="0">
                <a:solidFill>
                  <a:schemeClr val="accent5">
                    <a:lumMod val="75000"/>
                  </a:schemeClr>
                </a:solidFill>
              </a:rPr>
              <a:t>After </a:t>
            </a:r>
            <a:r>
              <a:rPr lang="cs-CZ" sz="19200" b="1" dirty="0" smtClean="0"/>
              <a:t>they listen</a:t>
            </a:r>
            <a:r>
              <a:rPr lang="cs-CZ" sz="3600" b="1" dirty="0"/>
              <a:t>	</a:t>
            </a:r>
            <a:r>
              <a:rPr lang="cs-CZ" sz="2400" b="1" dirty="0" smtClean="0"/>
              <a:t>	</a:t>
            </a:r>
            <a:r>
              <a:rPr lang="cs-CZ" sz="2200" b="1" dirty="0" smtClean="0"/>
              <a:t>	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</a:t>
            </a:r>
          </a:p>
          <a:p>
            <a:endParaRPr lang="cs-CZ" sz="2200" b="1" dirty="0" smtClean="0"/>
          </a:p>
          <a:p>
            <a:pPr marL="914400" lvl="2" indent="0">
              <a:buNone/>
            </a:pPr>
            <a:endParaRPr lang="cs-CZ" sz="2200" b="1" dirty="0" smtClean="0"/>
          </a:p>
          <a:p>
            <a:pPr marL="914400" lvl="2" indent="0">
              <a:buNone/>
            </a:pPr>
            <a:endParaRPr lang="cs-CZ" sz="2200" b="1" dirty="0"/>
          </a:p>
          <a:p>
            <a:pPr marL="914400" lvl="2" indent="0">
              <a:buNone/>
            </a:pPr>
            <a:endParaRPr lang="cs-CZ" sz="1400" b="1" dirty="0" smtClean="0"/>
          </a:p>
          <a:p>
            <a:pPr marL="0" indent="0">
              <a:buNone/>
            </a:pPr>
            <a:r>
              <a:rPr lang="cs-CZ" sz="2200" b="1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375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wallcoo.net/cartoon/abstract_blue_backgrounds_1920x1200/wallpapers/1280x1024/Abstract%20Blue%20backgrounds%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7861" y="-391700"/>
            <a:ext cx="9470886" cy="185212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832" y="1390650"/>
            <a:ext cx="8241792" cy="5022341"/>
          </a:xfrm>
        </p:spPr>
        <p:txBody>
          <a:bodyPr>
            <a:normAutofit/>
          </a:bodyPr>
          <a:lstStyle/>
          <a:p>
            <a:endParaRPr lang="cs-CZ" sz="3600" b="1" dirty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cs-CZ" sz="2800" b="1" dirty="0" smtClean="0">
              <a:solidFill>
                <a:schemeClr val="tx1"/>
              </a:solidFill>
            </a:endParaRP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en-GB" sz="2800" i="1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240" y="-191262"/>
            <a:ext cx="8290560" cy="895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82803" y="1167197"/>
            <a:ext cx="7427590" cy="410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0221"/>
            <a:ext cx="2202287" cy="8977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292485" y="1228362"/>
            <a:ext cx="8778485" cy="4075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9200" b="1" dirty="0" smtClean="0">
                <a:solidFill>
                  <a:schemeClr val="accent5">
                    <a:lumMod val="75000"/>
                  </a:schemeClr>
                </a:solidFill>
              </a:rPr>
              <a:t>Before </a:t>
            </a:r>
            <a:r>
              <a:rPr lang="cs-CZ" sz="19200" b="1" dirty="0" smtClean="0"/>
              <a:t>they listen</a:t>
            </a:r>
          </a:p>
          <a:p>
            <a:endParaRPr lang="cs-CZ" sz="14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3600" b="1" dirty="0"/>
              <a:t>	</a:t>
            </a:r>
            <a:r>
              <a:rPr lang="cs-CZ" sz="2400" b="1" dirty="0" smtClean="0"/>
              <a:t>	</a:t>
            </a:r>
            <a:r>
              <a:rPr lang="cs-CZ" sz="2200" b="1" dirty="0" smtClean="0"/>
              <a:t>	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	</a:t>
            </a:r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200" b="1" dirty="0" smtClean="0"/>
              <a:t>		</a:t>
            </a:r>
          </a:p>
          <a:p>
            <a:endParaRPr lang="cs-CZ" sz="2200" b="1" dirty="0" smtClean="0"/>
          </a:p>
          <a:p>
            <a:pPr marL="914400" lvl="2" indent="0">
              <a:buNone/>
            </a:pPr>
            <a:endParaRPr lang="cs-CZ" sz="2200" b="1" dirty="0" smtClean="0"/>
          </a:p>
          <a:p>
            <a:pPr marL="914400" lvl="2" indent="0">
              <a:buNone/>
            </a:pPr>
            <a:endParaRPr lang="cs-CZ" sz="2200" b="1" dirty="0"/>
          </a:p>
          <a:p>
            <a:pPr marL="914400" lvl="2" indent="0">
              <a:buNone/>
            </a:pPr>
            <a:endParaRPr lang="cs-CZ" sz="1400" b="1" dirty="0" smtClean="0"/>
          </a:p>
          <a:p>
            <a:pPr marL="0" indent="0">
              <a:buNone/>
            </a:pPr>
            <a:r>
              <a:rPr lang="cs-CZ" sz="2200" b="1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043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7" y="6038974"/>
            <a:ext cx="2009104" cy="8190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Rectangle 6"/>
          <p:cNvSpPr/>
          <p:nvPr/>
        </p:nvSpPr>
        <p:spPr>
          <a:xfrm>
            <a:off x="7678820" y="112475"/>
            <a:ext cx="1203970" cy="696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47464" r="2583" b="2440"/>
          <a:stretch/>
        </p:blipFill>
        <p:spPr>
          <a:xfrm rot="10800000">
            <a:off x="9717" y="0"/>
            <a:ext cx="7263686" cy="54428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/>
          <a:stretch/>
        </p:blipFill>
        <p:spPr>
          <a:xfrm>
            <a:off x="4593335" y="0"/>
            <a:ext cx="4682693" cy="6858000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9" name="Picture 2" descr="http://www.macmillanenglish.com/uploadedImages/wwwmacmillanenglishcom/Content/Courses/Gateway/Gateway_montage.png?n=313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96"/>
          <a:stretch/>
        </p:blipFill>
        <p:spPr bwMode="auto">
          <a:xfrm>
            <a:off x="7502944" y="112475"/>
            <a:ext cx="1543542" cy="219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4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53709" r="45610" b="939"/>
          <a:stretch/>
        </p:blipFill>
        <p:spPr>
          <a:xfrm>
            <a:off x="4865002" y="165183"/>
            <a:ext cx="3839302" cy="545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7" y="6038974"/>
            <a:ext cx="2009104" cy="8190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 2"/>
          <p:cNvSpPr/>
          <p:nvPr/>
        </p:nvSpPr>
        <p:spPr>
          <a:xfrm>
            <a:off x="332318" y="165183"/>
            <a:ext cx="42246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</a:rPr>
              <a:t>Preteach </a:t>
            </a:r>
          </a:p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</a:rPr>
              <a:t>relevant language</a:t>
            </a:r>
            <a:endParaRPr lang="cs-CZ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 txBox="1">
            <a:spLocks/>
          </p:cNvSpPr>
          <p:nvPr/>
        </p:nvSpPr>
        <p:spPr>
          <a:xfrm>
            <a:off x="269823" y="2813717"/>
            <a:ext cx="6427930" cy="139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</a:rPr>
              <a:t>Activate existing knowledge</a:t>
            </a:r>
            <a:endParaRPr lang="cs-CZ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823" y="713545"/>
            <a:ext cx="76701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Personalise the </a:t>
            </a:r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</a:rPr>
              <a:t>topic</a:t>
            </a:r>
            <a:endParaRPr lang="cs-CZ" sz="4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sz="2800" b="1" dirty="0" smtClean="0"/>
              <a:t>	</a:t>
            </a: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645742" y="4529242"/>
            <a:ext cx="3889682" cy="1395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cs-CZ" sz="2800" i="1" kern="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7" y="6038974"/>
            <a:ext cx="2009104" cy="8190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53709" r="45610" b="939"/>
          <a:stretch/>
        </p:blipFill>
        <p:spPr>
          <a:xfrm>
            <a:off x="7241766" y="192318"/>
            <a:ext cx="1611998" cy="228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47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7" y="6038974"/>
            <a:ext cx="2009104" cy="8190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 2"/>
          <p:cNvSpPr/>
          <p:nvPr/>
        </p:nvSpPr>
        <p:spPr>
          <a:xfrm>
            <a:off x="332318" y="165183"/>
            <a:ext cx="4224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</a:rPr>
              <a:t>Make predictions</a:t>
            </a:r>
            <a:endParaRPr lang="cs-CZ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958" r="46945"/>
          <a:stretch/>
        </p:blipFill>
        <p:spPr>
          <a:xfrm rot="5400000">
            <a:off x="1796905" y="-511670"/>
            <a:ext cx="5006208" cy="793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s://tienda.macmillan.es/490-home_default/97802304319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3598" r="15353" b="3570"/>
          <a:stretch/>
        </p:blipFill>
        <p:spPr bwMode="auto">
          <a:xfrm>
            <a:off x="7772400" y="138545"/>
            <a:ext cx="1226684" cy="159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4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4832</TotalTime>
  <Words>159</Words>
  <Application>Microsoft Office PowerPoint</Application>
  <PresentationFormat>On-screen Show (4:3)</PresentationFormat>
  <Paragraphs>124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Arial</vt:lpstr>
      <vt:lpstr>Office Theme</vt:lpstr>
      <vt:lpstr>1_Office Theme</vt:lpstr>
      <vt:lpstr>4_Office Theme</vt:lpstr>
      <vt:lpstr>PowerPoint Presentation</vt:lpstr>
      <vt:lpstr>PowerPoint Presentation</vt:lpstr>
      <vt:lpstr>The LISTENING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I help?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Listening</dc:title>
  <dc:creator>Daniela</dc:creator>
  <cp:lastModifiedBy>Daniela Laura</cp:lastModifiedBy>
  <cp:revision>282</cp:revision>
  <cp:lastPrinted>2016-04-01T12:38:21Z</cp:lastPrinted>
  <dcterms:created xsi:type="dcterms:W3CDTF">2013-09-11T17:13:06Z</dcterms:created>
  <dcterms:modified xsi:type="dcterms:W3CDTF">2016-07-21T07:45:02Z</dcterms:modified>
</cp:coreProperties>
</file>