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628" r:id="rId2"/>
    <p:sldId id="550" r:id="rId3"/>
    <p:sldId id="560" r:id="rId4"/>
    <p:sldId id="349" r:id="rId5"/>
    <p:sldId id="325" r:id="rId6"/>
    <p:sldId id="613" r:id="rId7"/>
    <p:sldId id="614" r:id="rId8"/>
    <p:sldId id="482" r:id="rId9"/>
    <p:sldId id="579" r:id="rId10"/>
    <p:sldId id="425" r:id="rId11"/>
    <p:sldId id="589" r:id="rId12"/>
    <p:sldId id="546" r:id="rId13"/>
    <p:sldId id="564" r:id="rId14"/>
    <p:sldId id="565" r:id="rId15"/>
    <p:sldId id="571" r:id="rId16"/>
    <p:sldId id="573" r:id="rId17"/>
    <p:sldId id="521" r:id="rId18"/>
    <p:sldId id="527" r:id="rId19"/>
    <p:sldId id="462" r:id="rId20"/>
    <p:sldId id="627" r:id="rId21"/>
  </p:sldIdLst>
  <p:sldSz cx="9144000" cy="6858000" type="screen4x3"/>
  <p:notesSz cx="666273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2543"/>
    <a:srgbClr val="B858B1"/>
    <a:srgbClr val="E3AFD8"/>
    <a:srgbClr val="531554"/>
    <a:srgbClr val="CDB7CE"/>
    <a:srgbClr val="EECEE7"/>
    <a:srgbClr val="8C3C86"/>
    <a:srgbClr val="CAA2BF"/>
    <a:srgbClr val="390E3A"/>
    <a:srgbClr val="007F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59" autoAdjust="0"/>
    <p:restoredTop sz="50090" autoAdjust="0"/>
  </p:normalViewPr>
  <p:slideViewPr>
    <p:cSldViewPr snapToGrid="0">
      <p:cViewPr varScale="1">
        <p:scale>
          <a:sx n="37" d="100"/>
          <a:sy n="37" d="100"/>
        </p:scale>
        <p:origin x="2184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3488" y="0"/>
            <a:ext cx="28876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424108-E330-4ABC-BE15-A63C4E1457E8}" type="datetimeFigureOut">
              <a:rPr lang="en-GB" smtClean="0"/>
              <a:t>19/07/2016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766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3488" y="9429750"/>
            <a:ext cx="2887662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5A848-2A70-4C38-AB94-409E25D648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945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887186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4013" y="0"/>
            <a:ext cx="2887186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CFA9D1-6817-41A3-B4D0-5192BDB0D67A}" type="datetimeFigureOut">
              <a:rPr lang="en-GB" smtClean="0"/>
              <a:t>19/07/2016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98550" y="1239838"/>
            <a:ext cx="4465638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274" y="4777194"/>
            <a:ext cx="533019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428584"/>
            <a:ext cx="2887186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4013" y="9428584"/>
            <a:ext cx="2887186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16E055-BAF4-4EFD-BBBA-8B25DB2C4E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885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101A1-E549-445F-B810-5F8E74BA1D4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14115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101A1-E549-445F-B810-5F8E74BA1D4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2234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6E055-BAF4-4EFD-BBBA-8B25DB2C4EA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78740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6E055-BAF4-4EFD-BBBA-8B25DB2C4EA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82384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6E055-BAF4-4EFD-BBBA-8B25DB2C4EAC}" type="slidenum">
              <a:rPr lang="en-GB" smtClean="0">
                <a:solidFill>
                  <a:prstClr val="black"/>
                </a:solidFill>
              </a:rPr>
              <a:pPr/>
              <a:t>15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2560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6E055-BAF4-4EFD-BBBA-8B25DB2C4EAC}" type="slidenum">
              <a:rPr lang="en-GB" smtClean="0">
                <a:solidFill>
                  <a:prstClr val="black"/>
                </a:solidFill>
              </a:rPr>
              <a:pPr/>
              <a:t>16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0557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5498F-F13E-4049-BC91-A4E1B8AD0B56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88581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5498F-F13E-4049-BC91-A4E1B8AD0B56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78236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5498F-F13E-4049-BC91-A4E1B8AD0B56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68039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7679B-A610-46EC-8632-AA5D50525608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168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6E055-BAF4-4EFD-BBBA-8B25DB2C4EA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2197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5498F-F13E-4049-BC91-A4E1B8AD0B56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697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101A1-E549-445F-B810-5F8E74BA1D4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3016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101A1-E549-445F-B810-5F8E74BA1D4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264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5498F-F13E-4049-BC91-A4E1B8AD0B56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92868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B47E2-5CBA-42E3-BAE5-D95AC495B8C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1332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5498F-F13E-4049-BC91-A4E1B8AD0B56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71899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5498F-F13E-4049-BC91-A4E1B8AD0B56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9707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980CB-E17D-4A7F-AA45-6A03B345008B}" type="datetimeFigureOut">
              <a:rPr lang="en-GB" smtClean="0"/>
              <a:t>19/07/2016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987C9-B173-496D-BD66-A30C2D1144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08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980CB-E17D-4A7F-AA45-6A03B345008B}" type="datetimeFigureOut">
              <a:rPr lang="en-GB" smtClean="0"/>
              <a:t>19/07/2016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987C9-B173-496D-BD66-A30C2D1144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883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980CB-E17D-4A7F-AA45-6A03B345008B}" type="datetimeFigureOut">
              <a:rPr lang="en-GB" smtClean="0"/>
              <a:t>19/07/2016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987C9-B173-496D-BD66-A30C2D1144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381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980CB-E17D-4A7F-AA45-6A03B345008B}" type="datetimeFigureOut">
              <a:rPr lang="en-GB" smtClean="0"/>
              <a:t>19/07/2016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987C9-B173-496D-BD66-A30C2D1144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41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980CB-E17D-4A7F-AA45-6A03B345008B}" type="datetimeFigureOut">
              <a:rPr lang="en-GB" smtClean="0"/>
              <a:t>19/07/2016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987C9-B173-496D-BD66-A30C2D1144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30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980CB-E17D-4A7F-AA45-6A03B345008B}" type="datetimeFigureOut">
              <a:rPr lang="en-GB" smtClean="0"/>
              <a:t>19/07/2016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987C9-B173-496D-BD66-A30C2D1144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255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980CB-E17D-4A7F-AA45-6A03B345008B}" type="datetimeFigureOut">
              <a:rPr lang="en-GB" smtClean="0"/>
              <a:t>19/07/2016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987C9-B173-496D-BD66-A30C2D1144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915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980CB-E17D-4A7F-AA45-6A03B345008B}" type="datetimeFigureOut">
              <a:rPr lang="en-GB" smtClean="0"/>
              <a:t>19/07/2016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987C9-B173-496D-BD66-A30C2D1144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596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980CB-E17D-4A7F-AA45-6A03B345008B}" type="datetimeFigureOut">
              <a:rPr lang="en-GB" smtClean="0"/>
              <a:t>19/07/2016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987C9-B173-496D-BD66-A30C2D1144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31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980CB-E17D-4A7F-AA45-6A03B345008B}" type="datetimeFigureOut">
              <a:rPr lang="en-GB" smtClean="0"/>
              <a:t>19/07/2016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987C9-B173-496D-BD66-A30C2D1144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778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980CB-E17D-4A7F-AA45-6A03B345008B}" type="datetimeFigureOut">
              <a:rPr lang="en-GB" smtClean="0"/>
              <a:t>19/07/2016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987C9-B173-496D-BD66-A30C2D1144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224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980CB-E17D-4A7F-AA45-6A03B345008B}" type="datetimeFigureOut">
              <a:rPr lang="en-GB" smtClean="0"/>
              <a:t>19/07/2016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987C9-B173-496D-BD66-A30C2D1144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1462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2686450"/>
            <a:ext cx="9187910" cy="22396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cs-CZ" sz="5400" b="1" dirty="0" smtClean="0">
                <a:solidFill>
                  <a:srgbClr val="C00000"/>
                </a:solidFill>
                <a:latin typeface="+mn-lt"/>
              </a:rPr>
              <a:t>Teacher Training </a:t>
            </a:r>
            <a:r>
              <a:rPr lang="cs-CZ" sz="5400" b="1" dirty="0" smtClean="0">
                <a:solidFill>
                  <a:srgbClr val="C00000"/>
                </a:solidFill>
                <a:latin typeface="+mn-lt"/>
              </a:rPr>
              <a:t>Conference</a:t>
            </a:r>
          </a:p>
          <a:p>
            <a:endParaRPr lang="cs-CZ" sz="5400" b="1" dirty="0" smtClean="0">
              <a:solidFill>
                <a:srgbClr val="C00000"/>
              </a:solidFill>
              <a:latin typeface="+mn-lt"/>
            </a:endParaRPr>
          </a:p>
          <a:p>
            <a:endParaRPr lang="cs-CZ" sz="5400" b="1" dirty="0">
              <a:solidFill>
                <a:srgbClr val="C00000"/>
              </a:solidFill>
              <a:latin typeface="+mn-lt"/>
            </a:endParaRPr>
          </a:p>
          <a:p>
            <a:r>
              <a:rPr lang="cs-CZ" sz="4400" dirty="0" smtClean="0">
                <a:latin typeface="+mn-lt"/>
              </a:rPr>
              <a:t>July </a:t>
            </a:r>
            <a:r>
              <a:rPr lang="cs-CZ" sz="4400" dirty="0" smtClean="0">
                <a:latin typeface="+mn-lt"/>
              </a:rPr>
              <a:t>2016</a:t>
            </a:r>
          </a:p>
          <a:p>
            <a:endParaRPr lang="cs-CZ" sz="7200" b="1" dirty="0">
              <a:solidFill>
                <a:srgbClr val="C00000"/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-43910" y="6138941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GB" sz="3600" dirty="0">
              <a:solidFill>
                <a:srgbClr val="FFFFE5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12678"/>
            <a:ext cx="2581885" cy="105252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9" name="Rectangle 8"/>
          <p:cNvSpPr/>
          <p:nvPr/>
        </p:nvSpPr>
        <p:spPr>
          <a:xfrm>
            <a:off x="6581103" y="5952816"/>
            <a:ext cx="2377227" cy="8375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4" descr="http://englishbookgeorgia.com/blogebg/wp-content/uploads/2013/12/english-book-logo-300x9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393" y="5773932"/>
            <a:ext cx="2406646" cy="730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66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" y="5863822"/>
            <a:ext cx="2332750" cy="95096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Text Placeholder 2"/>
          <p:cNvSpPr txBox="1">
            <a:spLocks/>
          </p:cNvSpPr>
          <p:nvPr/>
        </p:nvSpPr>
        <p:spPr>
          <a:xfrm>
            <a:off x="-3086408" y="2020701"/>
            <a:ext cx="8720698" cy="4109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200" b="1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17394" y="771698"/>
            <a:ext cx="8067173" cy="7630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Teaching</a:t>
            </a:r>
            <a:r>
              <a:rPr lang="cs-CZ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FLUENCY</a:t>
            </a:r>
            <a:r>
              <a:rPr lang="cs-CZ" sz="5400" b="1" dirty="0" smtClean="0">
                <a:solidFill>
                  <a:srgbClr val="007F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GB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84328" y="376830"/>
            <a:ext cx="7407766" cy="7630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50456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" y="5863822"/>
            <a:ext cx="2332750" cy="95096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901521"/>
          </a:xfrm>
          <a:prstGeom prst="rect">
            <a:avLst/>
          </a:prstGeom>
          <a:gradFill flip="none" rotWithShape="1">
            <a:gsLst>
              <a:gs pos="19000">
                <a:srgbClr val="50204E"/>
              </a:gs>
              <a:gs pos="47000">
                <a:srgbClr val="81368E"/>
              </a:gs>
              <a:gs pos="2000">
                <a:srgbClr val="542757"/>
              </a:gs>
              <a:gs pos="0">
                <a:srgbClr val="EAD2EE"/>
              </a:gs>
              <a:gs pos="69000">
                <a:srgbClr val="401543"/>
              </a:gs>
              <a:gs pos="100000">
                <a:srgbClr val="140A14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-3086408" y="2020701"/>
            <a:ext cx="8720698" cy="4109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200" b="1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84328" y="34776"/>
            <a:ext cx="8433595" cy="763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>
                <a:solidFill>
                  <a:schemeClr val="bg1"/>
                </a:solidFill>
              </a:rPr>
              <a:t>Promoting fluency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14" name="Picture 2" descr="http://wallpapercave.com/wp/465myr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34" r="1" b="22152"/>
          <a:stretch/>
        </p:blipFill>
        <p:spPr bwMode="auto">
          <a:xfrm rot="10800000">
            <a:off x="-3171940" y="451914"/>
            <a:ext cx="12754852" cy="100113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" y="5863822"/>
            <a:ext cx="2332750" cy="95096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1" name="Rectangle 10"/>
          <p:cNvSpPr/>
          <p:nvPr/>
        </p:nvSpPr>
        <p:spPr>
          <a:xfrm>
            <a:off x="374756" y="1519949"/>
            <a:ext cx="829473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dirty="0" smtClean="0">
                <a:solidFill>
                  <a:srgbClr val="000000"/>
                </a:solidFill>
              </a:rPr>
              <a:t>Work in pairs. </a:t>
            </a:r>
          </a:p>
          <a:p>
            <a:endParaRPr lang="cs-CZ" sz="4000" dirty="0">
              <a:solidFill>
                <a:srgbClr val="000000"/>
              </a:solidFill>
            </a:endParaRPr>
          </a:p>
          <a:p>
            <a:r>
              <a:rPr lang="cs-CZ" sz="4000" b="1" dirty="0" smtClean="0">
                <a:solidFill>
                  <a:srgbClr val="000000"/>
                </a:solidFill>
              </a:rPr>
              <a:t>Watch the mime. </a:t>
            </a:r>
          </a:p>
          <a:p>
            <a:r>
              <a:rPr lang="cs-CZ" sz="4000" b="1" dirty="0" smtClean="0">
                <a:solidFill>
                  <a:srgbClr val="000000"/>
                </a:solidFill>
              </a:rPr>
              <a:t>A: Tell the first part of the story ...</a:t>
            </a:r>
          </a:p>
          <a:p>
            <a:r>
              <a:rPr lang="cs-CZ" sz="4000" b="1" dirty="0" smtClean="0">
                <a:solidFill>
                  <a:srgbClr val="000000"/>
                </a:solidFill>
              </a:rPr>
              <a:t>Watch the mime.</a:t>
            </a:r>
          </a:p>
          <a:p>
            <a:r>
              <a:rPr lang="cs-CZ" sz="4000" b="1" dirty="0" smtClean="0">
                <a:solidFill>
                  <a:srgbClr val="000000"/>
                </a:solidFill>
              </a:rPr>
              <a:t>B: Tell the next part of the story ... </a:t>
            </a:r>
            <a:endParaRPr lang="cs-CZ" sz="4000" b="1" dirty="0">
              <a:solidFill>
                <a:srgbClr val="000000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05827" y="145131"/>
            <a:ext cx="7407766" cy="7630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901521"/>
          </a:xfrm>
          <a:prstGeom prst="rect">
            <a:avLst/>
          </a:prstGeom>
          <a:gradFill flip="none" rotWithShape="1">
            <a:gsLst>
              <a:gs pos="19000">
                <a:srgbClr val="50204E"/>
              </a:gs>
              <a:gs pos="47000">
                <a:srgbClr val="81368E"/>
              </a:gs>
              <a:gs pos="2000">
                <a:srgbClr val="542757"/>
              </a:gs>
              <a:gs pos="0">
                <a:srgbClr val="EAD2EE"/>
              </a:gs>
              <a:gs pos="69000">
                <a:srgbClr val="401543"/>
              </a:gs>
              <a:gs pos="100000">
                <a:srgbClr val="140A14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84328" y="52406"/>
            <a:ext cx="7407766" cy="763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>
                <a:solidFill>
                  <a:schemeClr val="bg1"/>
                </a:solidFill>
              </a:rPr>
              <a:t>SPEAKING: Accuracy 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-5381" y="-98801"/>
            <a:ext cx="9144000" cy="1019966"/>
          </a:xfrm>
          <a:prstGeom prst="rect">
            <a:avLst/>
          </a:prstGeom>
          <a:gradFill flip="none" rotWithShape="1">
            <a:gsLst>
              <a:gs pos="19000">
                <a:srgbClr val="50204E"/>
              </a:gs>
              <a:gs pos="47000">
                <a:srgbClr val="81368E"/>
              </a:gs>
              <a:gs pos="2000">
                <a:srgbClr val="542757"/>
              </a:gs>
              <a:gs pos="0">
                <a:srgbClr val="EAD2EE"/>
              </a:gs>
              <a:gs pos="69000">
                <a:srgbClr val="401543"/>
              </a:gs>
              <a:gs pos="100000">
                <a:srgbClr val="140A14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274649" y="69245"/>
            <a:ext cx="7407766" cy="763029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How can I help?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0"/>
            <a:ext cx="9144000" cy="901521"/>
          </a:xfrm>
          <a:prstGeom prst="rect">
            <a:avLst/>
          </a:prstGeom>
          <a:gradFill flip="none" rotWithShape="1">
            <a:gsLst>
              <a:gs pos="19000">
                <a:srgbClr val="50204E"/>
              </a:gs>
              <a:gs pos="47000">
                <a:srgbClr val="81368E"/>
              </a:gs>
              <a:gs pos="2000">
                <a:srgbClr val="542757"/>
              </a:gs>
              <a:gs pos="0">
                <a:srgbClr val="EAD2EE"/>
              </a:gs>
              <a:gs pos="69000">
                <a:srgbClr val="401543"/>
              </a:gs>
              <a:gs pos="100000">
                <a:srgbClr val="140A14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274648" y="69245"/>
            <a:ext cx="8406055" cy="763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smtClean="0">
                <a:solidFill>
                  <a:schemeClr val="bg1"/>
                </a:solidFill>
              </a:rPr>
              <a:t>Martina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22" name="Picture 2" descr="http://st2.depositphotos.com/1003813/6428/v/950/depositphotos_64288045-Multicolor-blue-purple-violet-design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5" t="30380" r="26445" b="54754"/>
          <a:stretch/>
        </p:blipFill>
        <p:spPr bwMode="auto">
          <a:xfrm flipV="1">
            <a:off x="-38719" y="-149513"/>
            <a:ext cx="9310735" cy="121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itle 1"/>
          <p:cNvSpPr txBox="1">
            <a:spLocks/>
          </p:cNvSpPr>
          <p:nvPr/>
        </p:nvSpPr>
        <p:spPr>
          <a:xfrm>
            <a:off x="274649" y="69245"/>
            <a:ext cx="7407766" cy="763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>
                <a:solidFill>
                  <a:schemeClr val="bg1"/>
                </a:solidFill>
              </a:rPr>
              <a:t>Promoting fluency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24" name="Picture 4" descr="https://wallpaperscraft.com/image/purple_blue_white_spot_65576_1920x1080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" r="11812" b="9854"/>
          <a:stretch/>
        </p:blipFill>
        <p:spPr bwMode="auto">
          <a:xfrm>
            <a:off x="-497911" y="766023"/>
            <a:ext cx="10229117" cy="618026"/>
          </a:xfrm>
          <a:prstGeom prst="rect">
            <a:avLst/>
          </a:prstGeom>
          <a:noFill/>
          <a:effectLst>
            <a:softEdge rad="152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7996893" y="5907026"/>
            <a:ext cx="1061862" cy="8416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11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160" y="425068"/>
            <a:ext cx="1191130" cy="492984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205827" y="145131"/>
            <a:ext cx="7407766" cy="7630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84328" y="86634"/>
            <a:ext cx="7407766" cy="763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84328" y="34776"/>
            <a:ext cx="8433595" cy="763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" y="5863822"/>
            <a:ext cx="2332750" cy="95096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17394" y="771698"/>
            <a:ext cx="8067173" cy="16579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54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Pushing students to </a:t>
            </a:r>
          </a:p>
          <a:p>
            <a:pPr algn="ctr"/>
            <a:r>
              <a:rPr lang="cs-CZ" sz="5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NEW LANGUAGE </a:t>
            </a:r>
            <a:endParaRPr lang="en-GB" sz="5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682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" y="5863822"/>
            <a:ext cx="2332750" cy="95096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Rectangle 4"/>
          <p:cNvSpPr/>
          <p:nvPr/>
        </p:nvSpPr>
        <p:spPr>
          <a:xfrm>
            <a:off x="213025" y="527291"/>
            <a:ext cx="491314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dirty="0" smtClean="0">
                <a:solidFill>
                  <a:srgbClr val="000000"/>
                </a:solidFill>
              </a:rPr>
              <a:t>Look at the photo. </a:t>
            </a:r>
          </a:p>
          <a:p>
            <a:endParaRPr lang="cs-CZ" sz="4000" dirty="0">
              <a:solidFill>
                <a:srgbClr val="000000"/>
              </a:solidFill>
            </a:endParaRPr>
          </a:p>
          <a:p>
            <a:r>
              <a:rPr lang="cs-CZ" sz="4000" b="1" dirty="0" smtClean="0">
                <a:solidFill>
                  <a:srgbClr val="000000"/>
                </a:solidFill>
              </a:rPr>
              <a:t>What speculations do the reporters make about the event?</a:t>
            </a:r>
            <a:endParaRPr lang="cs-CZ" sz="4000" b="1" dirty="0">
              <a:solidFill>
                <a:srgbClr val="000000"/>
              </a:solidFill>
            </a:endParaRPr>
          </a:p>
        </p:txBody>
      </p:sp>
      <p:pic>
        <p:nvPicPr>
          <p:cNvPr id="9" name="Picture 2" descr="http://www.markbarry.com/images/frontpage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1" t="5055" r="-991" b="3073"/>
          <a:stretch/>
        </p:blipFill>
        <p:spPr bwMode="auto">
          <a:xfrm>
            <a:off x="4811462" y="0"/>
            <a:ext cx="4332538" cy="6814785"/>
          </a:xfrm>
          <a:prstGeom prst="rect">
            <a:avLst/>
          </a:prstGeom>
          <a:noFill/>
          <a:effectLst>
            <a:softEdge rad="152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www.macmillanenglish.com/uploadedImages/wwwmacmillanenglishcom/Content/Jackets/978023045811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778" y="4322868"/>
            <a:ext cx="1553552" cy="2192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92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www.markbarry.com/images/frontpage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1" t="5055" r="-991" b="3073"/>
          <a:stretch/>
        </p:blipFill>
        <p:spPr bwMode="auto">
          <a:xfrm>
            <a:off x="5466387" y="1487089"/>
            <a:ext cx="3387113" cy="5327696"/>
          </a:xfrm>
          <a:prstGeom prst="rect">
            <a:avLst/>
          </a:prstGeom>
          <a:noFill/>
          <a:effectLst>
            <a:softEdge rad="152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" y="5863822"/>
            <a:ext cx="2332750" cy="95096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Rectangle 4"/>
          <p:cNvSpPr/>
          <p:nvPr/>
        </p:nvSpPr>
        <p:spPr>
          <a:xfrm>
            <a:off x="338767" y="266770"/>
            <a:ext cx="78124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b="1" dirty="0" smtClean="0">
                <a:solidFill>
                  <a:srgbClr val="000000"/>
                </a:solidFill>
              </a:rPr>
              <a:t>Why do you think the man did this?</a:t>
            </a:r>
          </a:p>
          <a:p>
            <a:r>
              <a:rPr lang="cs-CZ" sz="4000" b="1" dirty="0" smtClean="0">
                <a:solidFill>
                  <a:srgbClr val="000000"/>
                </a:solidFill>
              </a:rPr>
              <a:t>What happened in the end?</a:t>
            </a:r>
            <a:endParaRPr lang="cs-CZ" sz="4000" b="1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7" t="55810" r="66354" b="6720"/>
          <a:stretch/>
        </p:blipFill>
        <p:spPr>
          <a:xfrm rot="5400000">
            <a:off x="2859594" y="-600788"/>
            <a:ext cx="2938248" cy="86556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489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92" t="5105" r="43606" b="49024"/>
          <a:stretch/>
        </p:blipFill>
        <p:spPr>
          <a:xfrm rot="5400000">
            <a:off x="3400041" y="-3400044"/>
            <a:ext cx="850009" cy="76500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5" r="4117" b="49024"/>
          <a:stretch/>
        </p:blipFill>
        <p:spPr>
          <a:xfrm rot="5400000">
            <a:off x="4556192" y="2269610"/>
            <a:ext cx="6857417" cy="231819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74" t="26793" r="30625" b="51967"/>
          <a:stretch/>
        </p:blipFill>
        <p:spPr>
          <a:xfrm rot="5400000">
            <a:off x="613200" y="560045"/>
            <a:ext cx="5599401" cy="6179325"/>
          </a:xfrm>
          <a:prstGeom prst="rect">
            <a:avLst/>
          </a:prstGeom>
          <a:effectLst>
            <a:softEdge rad="266700"/>
          </a:effectLst>
        </p:spPr>
      </p:pic>
      <p:pic>
        <p:nvPicPr>
          <p:cNvPr id="6" name="Picture 2" descr="http://www.macmillanenglish.com/uploadedImages/wwwmacmillanenglishcom/Content/Courses/Gateway/Gateway_montage.png?n=313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96"/>
          <a:stretch/>
        </p:blipFill>
        <p:spPr bwMode="auto">
          <a:xfrm>
            <a:off x="5120641" y="4476713"/>
            <a:ext cx="1543542" cy="2197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80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92" t="5105" r="43606" b="49024"/>
          <a:stretch/>
        </p:blipFill>
        <p:spPr>
          <a:xfrm rot="5400000">
            <a:off x="3400041" y="-3400044"/>
            <a:ext cx="850009" cy="76500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5" r="4117" b="49024"/>
          <a:stretch/>
        </p:blipFill>
        <p:spPr>
          <a:xfrm rot="5400000">
            <a:off x="4556192" y="2269610"/>
            <a:ext cx="6857417" cy="23181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29" t="26840" r="17515" b="52707"/>
          <a:stretch/>
        </p:blipFill>
        <p:spPr>
          <a:xfrm rot="5400000">
            <a:off x="522723" y="678583"/>
            <a:ext cx="5780353" cy="6350258"/>
          </a:xfrm>
          <a:prstGeom prst="rect">
            <a:avLst/>
          </a:prstGeom>
          <a:effectLst>
            <a:softEdge rad="177800"/>
          </a:effectLst>
        </p:spPr>
      </p:pic>
    </p:spTree>
    <p:extLst>
      <p:ext uri="{BB962C8B-B14F-4D97-AF65-F5344CB8AC3E}">
        <p14:creationId xmlns:p14="http://schemas.microsoft.com/office/powerpoint/2010/main" val="335357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" y="5863822"/>
            <a:ext cx="2332750" cy="95096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Text Placeholder 2"/>
          <p:cNvSpPr txBox="1">
            <a:spLocks/>
          </p:cNvSpPr>
          <p:nvPr/>
        </p:nvSpPr>
        <p:spPr>
          <a:xfrm>
            <a:off x="-3086408" y="2020701"/>
            <a:ext cx="8720698" cy="4109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200" b="1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87507" y="1096162"/>
            <a:ext cx="7317664" cy="7630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5400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Tasks for </a:t>
            </a:r>
            <a:r>
              <a:rPr lang="cs-CZ" sz="5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LISTENERS</a:t>
            </a:r>
            <a:endParaRPr lang="en-GB" sz="5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84328" y="376830"/>
            <a:ext cx="7407766" cy="7630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60383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 txBox="1">
            <a:spLocks/>
          </p:cNvSpPr>
          <p:nvPr/>
        </p:nvSpPr>
        <p:spPr>
          <a:xfrm>
            <a:off x="181725" y="2003767"/>
            <a:ext cx="8720698" cy="4109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200" b="1" dirty="0"/>
          </a:p>
        </p:txBody>
      </p:sp>
      <p:sp>
        <p:nvSpPr>
          <p:cNvPr id="9" name="Rectangle 8"/>
          <p:cNvSpPr/>
          <p:nvPr/>
        </p:nvSpPr>
        <p:spPr>
          <a:xfrm>
            <a:off x="516226" y="2470321"/>
            <a:ext cx="86277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b="1" i="1" dirty="0" smtClean="0"/>
              <a:t>SLIP IN A SENTENCE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cs-CZ" sz="4000" b="1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64" t="4797" r="22528" b="53619"/>
          <a:stretch/>
        </p:blipFill>
        <p:spPr>
          <a:xfrm rot="5400000">
            <a:off x="3335779" y="-3759406"/>
            <a:ext cx="1917277" cy="96991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" y="5863822"/>
            <a:ext cx="2332750" cy="95096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1" name="Picture 2" descr="http://www.macmillanenglish.com/uploadedImages/wwwmacmillanenglishcom/Content/Courses/Gateway/Gateway_montage.png?n=313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96"/>
          <a:stretch/>
        </p:blipFill>
        <p:spPr bwMode="auto">
          <a:xfrm>
            <a:off x="6850965" y="3921044"/>
            <a:ext cx="1875008" cy="2669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66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" y="5863822"/>
            <a:ext cx="2332750" cy="95096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Text Placeholder 2"/>
          <p:cNvSpPr txBox="1">
            <a:spLocks/>
          </p:cNvSpPr>
          <p:nvPr/>
        </p:nvSpPr>
        <p:spPr>
          <a:xfrm>
            <a:off x="-3086408" y="2020701"/>
            <a:ext cx="8720698" cy="4109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200" b="1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71896" y="848892"/>
            <a:ext cx="7317664" cy="7630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IDEAS</a:t>
            </a:r>
            <a:endParaRPr lang="en-GB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15" y="362972"/>
            <a:ext cx="7407766" cy="7630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56116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17169" y="359324"/>
            <a:ext cx="81429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GETTING STUDENTS </a:t>
            </a:r>
          </a:p>
          <a:p>
            <a:pPr algn="ctr"/>
            <a:r>
              <a:rPr lang="cs-CZ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SPEAK</a:t>
            </a:r>
            <a:endParaRPr lang="en-GB" sz="7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4" descr="http://www.k-mag.gr/wp-content/uploads/2013/05/People-talking-on-couc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819" y="2398433"/>
            <a:ext cx="4561443" cy="3039775"/>
          </a:xfrm>
          <a:prstGeom prst="rect">
            <a:avLst/>
          </a:prstGeom>
          <a:noFill/>
          <a:effectLst>
            <a:softEdge rad="571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63673" y="5438208"/>
            <a:ext cx="38499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Daniela Clarke</a:t>
            </a:r>
            <a:endParaRPr lang="en-GB" sz="4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17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93799" y="1515091"/>
            <a:ext cx="759290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Find a photo: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4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of someone you </a:t>
            </a:r>
            <a:r>
              <a:rPr lang="cs-CZ" sz="4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love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4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that you </a:t>
            </a:r>
            <a:r>
              <a:rPr lang="cs-CZ" sz="4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wish wasn‘t taken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4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important</a:t>
            </a:r>
            <a:r>
              <a:rPr lang="cs-CZ" sz="4400" b="1" dirty="0" smtClean="0">
                <a:solidFill>
                  <a:srgbClr val="8C3C86"/>
                </a:solidFill>
                <a:latin typeface="Calibri" panose="020F0502020204030204" pitchFamily="34" charset="0"/>
              </a:rPr>
              <a:t> </a:t>
            </a:r>
            <a:r>
              <a:rPr lang="cs-CZ" sz="4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to you</a:t>
            </a:r>
            <a:endParaRPr lang="en-GB" sz="4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901521"/>
          </a:xfrm>
          <a:prstGeom prst="rect">
            <a:avLst/>
          </a:prstGeom>
          <a:gradFill flip="none" rotWithShape="1">
            <a:gsLst>
              <a:gs pos="19000">
                <a:srgbClr val="50204E"/>
              </a:gs>
              <a:gs pos="47000">
                <a:srgbClr val="81368E"/>
              </a:gs>
              <a:gs pos="2000">
                <a:srgbClr val="542757"/>
              </a:gs>
              <a:gs pos="0">
                <a:srgbClr val="EAD2EE"/>
              </a:gs>
              <a:gs pos="69000">
                <a:srgbClr val="401543"/>
              </a:gs>
              <a:gs pos="100000">
                <a:srgbClr val="140A14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74649" y="69245"/>
            <a:ext cx="7407766" cy="7630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>
                <a:solidFill>
                  <a:schemeClr val="bg1"/>
                </a:solidFill>
              </a:rPr>
              <a:t>Mobile phones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http://wallpapercave.com/wp/465myr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34" r="1" b="22152"/>
          <a:stretch/>
        </p:blipFill>
        <p:spPr bwMode="auto">
          <a:xfrm rot="10800000">
            <a:off x="-3171940" y="451914"/>
            <a:ext cx="12754852" cy="100113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05827" y="145131"/>
            <a:ext cx="7407766" cy="7630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901521"/>
          </a:xfrm>
          <a:prstGeom prst="rect">
            <a:avLst/>
          </a:prstGeom>
          <a:gradFill flip="none" rotWithShape="1">
            <a:gsLst>
              <a:gs pos="19000">
                <a:srgbClr val="50204E"/>
              </a:gs>
              <a:gs pos="47000">
                <a:srgbClr val="81368E"/>
              </a:gs>
              <a:gs pos="2000">
                <a:srgbClr val="542757"/>
              </a:gs>
              <a:gs pos="0">
                <a:srgbClr val="EAD2EE"/>
              </a:gs>
              <a:gs pos="69000">
                <a:srgbClr val="401543"/>
              </a:gs>
              <a:gs pos="100000">
                <a:srgbClr val="140A14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84328" y="52406"/>
            <a:ext cx="7407766" cy="763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>
                <a:solidFill>
                  <a:schemeClr val="bg1"/>
                </a:solidFill>
              </a:rPr>
              <a:t>SPEAKING: Accuracy 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5381" y="-98801"/>
            <a:ext cx="9144000" cy="1019966"/>
          </a:xfrm>
          <a:prstGeom prst="rect">
            <a:avLst/>
          </a:prstGeom>
          <a:gradFill flip="none" rotWithShape="1">
            <a:gsLst>
              <a:gs pos="19000">
                <a:srgbClr val="50204E"/>
              </a:gs>
              <a:gs pos="47000">
                <a:srgbClr val="81368E"/>
              </a:gs>
              <a:gs pos="2000">
                <a:srgbClr val="542757"/>
              </a:gs>
              <a:gs pos="0">
                <a:srgbClr val="EAD2EE"/>
              </a:gs>
              <a:gs pos="69000">
                <a:srgbClr val="401543"/>
              </a:gs>
              <a:gs pos="100000">
                <a:srgbClr val="140A14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74649" y="69245"/>
            <a:ext cx="7407766" cy="7630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smtClean="0">
                <a:solidFill>
                  <a:schemeClr val="bg1"/>
                </a:solidFill>
              </a:rPr>
              <a:t>How can I help?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01521"/>
          </a:xfrm>
          <a:prstGeom prst="rect">
            <a:avLst/>
          </a:prstGeom>
          <a:gradFill flip="none" rotWithShape="1">
            <a:gsLst>
              <a:gs pos="19000">
                <a:srgbClr val="50204E"/>
              </a:gs>
              <a:gs pos="47000">
                <a:srgbClr val="81368E"/>
              </a:gs>
              <a:gs pos="2000">
                <a:srgbClr val="542757"/>
              </a:gs>
              <a:gs pos="0">
                <a:srgbClr val="EAD2EE"/>
              </a:gs>
              <a:gs pos="69000">
                <a:srgbClr val="401543"/>
              </a:gs>
              <a:gs pos="100000">
                <a:srgbClr val="140A14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74648" y="69245"/>
            <a:ext cx="8406055" cy="763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smtClean="0">
                <a:solidFill>
                  <a:schemeClr val="bg1"/>
                </a:solidFill>
              </a:rPr>
              <a:t>Martina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17" name="Picture 2" descr="http://st2.depositphotos.com/1003813/6428/v/950/depositphotos_64288045-Multicolor-blue-purple-violet-desig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5" t="30380" r="26445" b="54754"/>
          <a:stretch/>
        </p:blipFill>
        <p:spPr bwMode="auto">
          <a:xfrm flipV="1">
            <a:off x="-38719" y="-98801"/>
            <a:ext cx="9310735" cy="116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274649" y="69245"/>
            <a:ext cx="7407766" cy="763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>
                <a:solidFill>
                  <a:schemeClr val="bg1"/>
                </a:solidFill>
              </a:rPr>
              <a:t>Use your mobile ...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19" name="Picture 4" descr="https://wallpaperscraft.com/image/purple_blue_white_spot_65576_1920x108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" r="11812" b="9854"/>
          <a:stretch/>
        </p:blipFill>
        <p:spPr bwMode="auto">
          <a:xfrm>
            <a:off x="-497911" y="766023"/>
            <a:ext cx="10229117" cy="618026"/>
          </a:xfrm>
          <a:prstGeom prst="rect">
            <a:avLst/>
          </a:prstGeom>
          <a:noFill/>
          <a:effectLst>
            <a:softEdge rad="152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" y="5863822"/>
            <a:ext cx="2332750" cy="950963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83295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5381" y="-98801"/>
            <a:ext cx="9144000" cy="1019966"/>
          </a:xfrm>
          <a:prstGeom prst="rect">
            <a:avLst/>
          </a:prstGeom>
          <a:gradFill flip="none" rotWithShape="1">
            <a:gsLst>
              <a:gs pos="19000">
                <a:srgbClr val="50204E"/>
              </a:gs>
              <a:gs pos="47000">
                <a:srgbClr val="81368E"/>
              </a:gs>
              <a:gs pos="2000">
                <a:srgbClr val="542757"/>
              </a:gs>
              <a:gs pos="0">
                <a:srgbClr val="EAD2EE"/>
              </a:gs>
              <a:gs pos="69000">
                <a:srgbClr val="401543"/>
              </a:gs>
              <a:gs pos="100000">
                <a:srgbClr val="140A14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-5381" y="1312970"/>
            <a:ext cx="8720698" cy="5558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cs-CZ" sz="2200" b="1" dirty="0">
              <a:solidFill>
                <a:prstClr val="black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31158" y="1185727"/>
            <a:ext cx="8551573" cy="51196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cs-CZ" sz="3600" b="1" dirty="0"/>
          </a:p>
          <a:p>
            <a:pPr marL="0" indent="0" algn="ctr">
              <a:buNone/>
            </a:pPr>
            <a:endParaRPr lang="en-GB" sz="3600" dirty="0"/>
          </a:p>
        </p:txBody>
      </p:sp>
      <p:sp>
        <p:nvSpPr>
          <p:cNvPr id="18" name="Text Placeholder 2"/>
          <p:cNvSpPr txBox="1">
            <a:spLocks/>
          </p:cNvSpPr>
          <p:nvPr/>
        </p:nvSpPr>
        <p:spPr>
          <a:xfrm>
            <a:off x="181725" y="2003767"/>
            <a:ext cx="8720698" cy="4109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cs-CZ" sz="2200" b="1" dirty="0">
              <a:solidFill>
                <a:prstClr val="black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0912"/>
            <a:ext cx="2123282" cy="86557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74649" y="69245"/>
            <a:ext cx="7407766" cy="763029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Key questions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16" name="Picture 2" descr="http://wallpapercave.com/wp/465myr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34" r="1" b="22152"/>
          <a:stretch/>
        </p:blipFill>
        <p:spPr bwMode="auto">
          <a:xfrm rot="10800000">
            <a:off x="-3171940" y="451914"/>
            <a:ext cx="12754852" cy="100113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://www.leibowitzdentalnews.com/wp-content/uploads/2013/01/woman-thinkin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332" y="3074349"/>
            <a:ext cx="3797443" cy="379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loud Callout 13"/>
          <p:cNvSpPr/>
          <p:nvPr/>
        </p:nvSpPr>
        <p:spPr>
          <a:xfrm>
            <a:off x="98572" y="1408262"/>
            <a:ext cx="4979178" cy="3400830"/>
          </a:xfrm>
          <a:prstGeom prst="cloudCallout">
            <a:avLst>
              <a:gd name="adj1" fmla="val 64937"/>
              <a:gd name="adj2" fmla="val 25288"/>
            </a:avLst>
          </a:prstGeom>
          <a:gradFill>
            <a:gsLst>
              <a:gs pos="59000">
                <a:schemeClr val="bg1"/>
              </a:gs>
              <a:gs pos="96000">
                <a:srgbClr val="EECEE7"/>
              </a:gs>
              <a:gs pos="95000">
                <a:srgbClr val="AAB3AC"/>
              </a:gs>
            </a:gsLst>
            <a:path path="shape">
              <a:fillToRect l="50000" t="50000" r="50000" b="50000"/>
            </a:path>
          </a:gra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 smtClean="0">
              <a:solidFill>
                <a:srgbClr val="8C3C86"/>
              </a:solidFill>
            </a:endParaRPr>
          </a:p>
          <a:p>
            <a:pPr algn="ctr"/>
            <a:r>
              <a:rPr lang="cs-CZ" sz="4400" b="1" dirty="0" smtClean="0">
                <a:solidFill>
                  <a:prstClr val="black"/>
                </a:solidFill>
              </a:rPr>
              <a:t>What makes a </a:t>
            </a:r>
            <a:r>
              <a:rPr lang="cs-CZ" sz="4400" b="1" dirty="0" smtClean="0">
                <a:solidFill>
                  <a:srgbClr val="4472C4">
                    <a:lumMod val="75000"/>
                  </a:srgbClr>
                </a:solidFill>
              </a:rPr>
              <a:t>good speaker</a:t>
            </a:r>
            <a:r>
              <a:rPr lang="cs-CZ" sz="4400" b="1" dirty="0" smtClean="0">
                <a:solidFill>
                  <a:prstClr val="black"/>
                </a:solidFill>
              </a:rPr>
              <a:t>?</a:t>
            </a:r>
            <a:endParaRPr lang="cs-CZ" sz="7200" b="1" dirty="0" smtClean="0">
              <a:solidFill>
                <a:prstClr val="black"/>
              </a:solidFill>
            </a:endParaRPr>
          </a:p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996893" y="5907026"/>
            <a:ext cx="1061862" cy="8416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0"/>
            <a:ext cx="9144000" cy="901521"/>
          </a:xfrm>
          <a:prstGeom prst="rect">
            <a:avLst/>
          </a:prstGeom>
          <a:gradFill flip="none" rotWithShape="1">
            <a:gsLst>
              <a:gs pos="19000">
                <a:srgbClr val="50204E"/>
              </a:gs>
              <a:gs pos="47000">
                <a:srgbClr val="81368E"/>
              </a:gs>
              <a:gs pos="2000">
                <a:srgbClr val="542757"/>
              </a:gs>
              <a:gs pos="0">
                <a:srgbClr val="EAD2EE"/>
              </a:gs>
              <a:gs pos="69000">
                <a:srgbClr val="401543"/>
              </a:gs>
              <a:gs pos="100000">
                <a:srgbClr val="140A14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274648" y="69245"/>
            <a:ext cx="8406055" cy="763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smtClean="0">
                <a:solidFill>
                  <a:prstClr val="white"/>
                </a:solidFill>
              </a:rPr>
              <a:t>Martina</a:t>
            </a:r>
            <a:endParaRPr lang="en-GB" b="1" dirty="0">
              <a:solidFill>
                <a:prstClr val="white"/>
              </a:solidFill>
            </a:endParaRPr>
          </a:p>
        </p:txBody>
      </p:sp>
      <p:pic>
        <p:nvPicPr>
          <p:cNvPr id="22" name="Picture 2" descr="http://st2.depositphotos.com/1003813/6428/v/950/depositphotos_64288045-Multicolor-blue-purple-violet-design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5" t="30380" r="26445" b="54754"/>
          <a:stretch/>
        </p:blipFill>
        <p:spPr bwMode="auto">
          <a:xfrm flipV="1">
            <a:off x="-38719" y="-182987"/>
            <a:ext cx="9310735" cy="124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itle 1"/>
          <p:cNvSpPr txBox="1">
            <a:spLocks/>
          </p:cNvSpPr>
          <p:nvPr/>
        </p:nvSpPr>
        <p:spPr>
          <a:xfrm>
            <a:off x="274649" y="69245"/>
            <a:ext cx="7407766" cy="763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>
                <a:solidFill>
                  <a:prstClr val="white"/>
                </a:solidFill>
              </a:rPr>
              <a:t>Key questions</a:t>
            </a:r>
            <a:endParaRPr lang="en-GB" b="1" dirty="0">
              <a:solidFill>
                <a:prstClr val="white"/>
              </a:solidFill>
            </a:endParaRPr>
          </a:p>
        </p:txBody>
      </p:sp>
      <p:pic>
        <p:nvPicPr>
          <p:cNvPr id="24" name="Picture 4" descr="https://wallpaperscraft.com/image/purple_blue_white_spot_65576_1920x1080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" r="11812" b="9854"/>
          <a:stretch/>
        </p:blipFill>
        <p:spPr bwMode="auto">
          <a:xfrm>
            <a:off x="-426749" y="694944"/>
            <a:ext cx="10229117" cy="618026"/>
          </a:xfrm>
          <a:prstGeom prst="rect">
            <a:avLst/>
          </a:prstGeom>
          <a:noFill/>
          <a:effectLst>
            <a:softEdge rad="152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loud Callout 14"/>
          <p:cNvSpPr/>
          <p:nvPr/>
        </p:nvSpPr>
        <p:spPr>
          <a:xfrm>
            <a:off x="3818975" y="304902"/>
            <a:ext cx="4297237" cy="2394053"/>
          </a:xfrm>
          <a:prstGeom prst="cloudCallout">
            <a:avLst>
              <a:gd name="adj1" fmla="val 16201"/>
              <a:gd name="adj2" fmla="val 72371"/>
            </a:avLst>
          </a:prstGeom>
          <a:gradFill>
            <a:gsLst>
              <a:gs pos="59000">
                <a:schemeClr val="bg1"/>
              </a:gs>
              <a:gs pos="89000">
                <a:srgbClr val="EECEE7"/>
              </a:gs>
              <a:gs pos="100000">
                <a:srgbClr val="AAB3AC"/>
              </a:gs>
            </a:gsLst>
            <a:path path="shape">
              <a:fillToRect l="50000" t="50000" r="50000" b="50000"/>
            </a:path>
          </a:gra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 smtClean="0">
              <a:solidFill>
                <a:srgbClr val="8C3C86"/>
              </a:solidFill>
            </a:endParaRPr>
          </a:p>
          <a:p>
            <a:pPr algn="ctr"/>
            <a:r>
              <a:rPr lang="cs-CZ" sz="4400" b="1" dirty="0" smtClean="0">
                <a:solidFill>
                  <a:prstClr val="black"/>
                </a:solidFill>
              </a:rPr>
              <a:t>How can I  </a:t>
            </a:r>
            <a:r>
              <a:rPr lang="cs-CZ" sz="4400" b="1" dirty="0" smtClean="0">
                <a:solidFill>
                  <a:srgbClr val="4472C4">
                    <a:lumMod val="75000"/>
                  </a:srgbClr>
                </a:solidFill>
              </a:rPr>
              <a:t>help</a:t>
            </a:r>
            <a:r>
              <a:rPr lang="cs-CZ" sz="4400" b="1" dirty="0" smtClean="0">
                <a:solidFill>
                  <a:prstClr val="black"/>
                </a:solidFill>
              </a:rPr>
              <a:t>?</a:t>
            </a:r>
            <a:endParaRPr lang="cs-CZ" sz="7200" b="1" dirty="0" smtClean="0">
              <a:solidFill>
                <a:prstClr val="black"/>
              </a:solidFill>
            </a:endParaRPr>
          </a:p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84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0616" y="1617943"/>
            <a:ext cx="867411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4400" dirty="0" smtClean="0">
                <a:solidFill>
                  <a:srgbClr val="000000"/>
                </a:solidFill>
              </a:rPr>
              <a:t>Unclear focus of activity - </a:t>
            </a:r>
            <a:r>
              <a:rPr lang="cs-CZ" sz="4400" b="1" dirty="0" smtClean="0">
                <a:solidFill>
                  <a:srgbClr val="000000"/>
                </a:solidFill>
              </a:rPr>
              <a:t>accuracy </a:t>
            </a:r>
            <a:r>
              <a:rPr lang="cs-CZ" sz="4400" dirty="0" smtClean="0">
                <a:solidFill>
                  <a:srgbClr val="000000"/>
                </a:solidFill>
              </a:rPr>
              <a:t>or</a:t>
            </a:r>
            <a:r>
              <a:rPr lang="cs-CZ" sz="4400" b="1" dirty="0" smtClean="0">
                <a:solidFill>
                  <a:srgbClr val="000000"/>
                </a:solidFill>
              </a:rPr>
              <a:t> fluency</a:t>
            </a:r>
            <a:r>
              <a:rPr lang="cs-CZ" sz="4400" dirty="0">
                <a:solidFill>
                  <a:srgbClr val="000000"/>
                </a:solidFill>
              </a:rPr>
              <a:t> </a:t>
            </a:r>
            <a:r>
              <a:rPr lang="cs-CZ" sz="4400" dirty="0" smtClean="0">
                <a:solidFill>
                  <a:srgbClr val="000000"/>
                </a:solidFill>
              </a:rPr>
              <a:t>- students just speak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4400" dirty="0">
                <a:solidFill>
                  <a:srgbClr val="000000"/>
                </a:solidFill>
              </a:rPr>
              <a:t>No </a:t>
            </a:r>
            <a:r>
              <a:rPr lang="en-GB" sz="4400" b="1" dirty="0" smtClean="0">
                <a:solidFill>
                  <a:srgbClr val="000000"/>
                </a:solidFill>
              </a:rPr>
              <a:t>teacher </a:t>
            </a:r>
            <a:r>
              <a:rPr lang="en-GB" sz="4400" b="1" dirty="0">
                <a:solidFill>
                  <a:srgbClr val="000000"/>
                </a:solidFill>
              </a:rPr>
              <a:t>aim</a:t>
            </a:r>
            <a:r>
              <a:rPr lang="cs-CZ" sz="4400" b="1" dirty="0" smtClean="0">
                <a:solidFill>
                  <a:srgbClr val="000000"/>
                </a:solidFill>
              </a:rPr>
              <a:t>s </a:t>
            </a:r>
            <a:endParaRPr lang="cs-CZ" sz="4400" b="1" dirty="0">
              <a:solidFill>
                <a:srgbClr val="0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4400" dirty="0" smtClean="0">
                <a:solidFill>
                  <a:srgbClr val="000000"/>
                </a:solidFill>
              </a:rPr>
              <a:t>No </a:t>
            </a:r>
            <a:r>
              <a:rPr lang="cs-CZ" sz="4400" dirty="0">
                <a:solidFill>
                  <a:srgbClr val="000000"/>
                </a:solidFill>
              </a:rPr>
              <a:t>help with </a:t>
            </a:r>
            <a:r>
              <a:rPr lang="cs-CZ" sz="4400" b="1" dirty="0">
                <a:solidFill>
                  <a:srgbClr val="000000"/>
                </a:solidFill>
              </a:rPr>
              <a:t>‘ideas‘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" y="5863822"/>
            <a:ext cx="2332750" cy="95096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7" name="Rectangle 16"/>
          <p:cNvSpPr/>
          <p:nvPr/>
        </p:nvSpPr>
        <p:spPr>
          <a:xfrm>
            <a:off x="-5381" y="-98801"/>
            <a:ext cx="9144000" cy="1019966"/>
          </a:xfrm>
          <a:prstGeom prst="rect">
            <a:avLst/>
          </a:prstGeom>
          <a:gradFill flip="none" rotWithShape="1">
            <a:gsLst>
              <a:gs pos="19000">
                <a:srgbClr val="50204E"/>
              </a:gs>
              <a:gs pos="47000">
                <a:srgbClr val="81368E"/>
              </a:gs>
              <a:gs pos="2000">
                <a:srgbClr val="542757"/>
              </a:gs>
              <a:gs pos="0">
                <a:srgbClr val="EAD2EE"/>
              </a:gs>
              <a:gs pos="69000">
                <a:srgbClr val="401543"/>
              </a:gs>
              <a:gs pos="100000">
                <a:srgbClr val="140A14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274649" y="69245"/>
            <a:ext cx="7407766" cy="763029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How can I help?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901521"/>
          </a:xfrm>
          <a:prstGeom prst="rect">
            <a:avLst/>
          </a:prstGeom>
          <a:gradFill flip="none" rotWithShape="1">
            <a:gsLst>
              <a:gs pos="19000">
                <a:srgbClr val="50204E"/>
              </a:gs>
              <a:gs pos="47000">
                <a:srgbClr val="81368E"/>
              </a:gs>
              <a:gs pos="2000">
                <a:srgbClr val="542757"/>
              </a:gs>
              <a:gs pos="0">
                <a:srgbClr val="EAD2EE"/>
              </a:gs>
              <a:gs pos="69000">
                <a:srgbClr val="401543"/>
              </a:gs>
              <a:gs pos="100000">
                <a:srgbClr val="140A14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274648" y="69245"/>
            <a:ext cx="8406055" cy="763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smtClean="0">
                <a:solidFill>
                  <a:prstClr val="white"/>
                </a:solidFill>
              </a:rPr>
              <a:t>Martina</a:t>
            </a:r>
            <a:endParaRPr lang="en-GB" b="1" dirty="0">
              <a:solidFill>
                <a:prstClr val="white"/>
              </a:solidFill>
            </a:endParaRPr>
          </a:p>
        </p:txBody>
      </p:sp>
      <p:pic>
        <p:nvPicPr>
          <p:cNvPr id="21" name="Picture 2" descr="http://st2.depositphotos.com/1003813/6428/v/950/depositphotos_64288045-Multicolor-blue-purple-violet-desig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5" t="30380" r="26445" b="54754"/>
          <a:stretch/>
        </p:blipFill>
        <p:spPr bwMode="auto">
          <a:xfrm flipV="1">
            <a:off x="-38719" y="-98801"/>
            <a:ext cx="9310735" cy="116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274649" y="69245"/>
            <a:ext cx="7407766" cy="763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>
                <a:solidFill>
                  <a:prstClr val="white"/>
                </a:solidFill>
              </a:rPr>
              <a:t>Areas for improvement</a:t>
            </a:r>
            <a:endParaRPr lang="en-GB" b="1" dirty="0">
              <a:solidFill>
                <a:prstClr val="white"/>
              </a:solidFill>
            </a:endParaRPr>
          </a:p>
        </p:txBody>
      </p:sp>
      <p:pic>
        <p:nvPicPr>
          <p:cNvPr id="23" name="Picture 4" descr="https://wallpaperscraft.com/image/purple_blue_white_spot_65576_1920x108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" r="11812" b="9854"/>
          <a:stretch/>
        </p:blipFill>
        <p:spPr bwMode="auto">
          <a:xfrm>
            <a:off x="-497911" y="766023"/>
            <a:ext cx="10229117" cy="618026"/>
          </a:xfrm>
          <a:prstGeom prst="rect">
            <a:avLst/>
          </a:prstGeom>
          <a:noFill/>
          <a:effectLst>
            <a:softEdge rad="152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39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092" y="318292"/>
            <a:ext cx="1191130" cy="492984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205827" y="145131"/>
            <a:ext cx="7407766" cy="7630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84328" y="86634"/>
            <a:ext cx="7407766" cy="763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9473" y="1498028"/>
            <a:ext cx="895429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4400" dirty="0" smtClean="0">
                <a:solidFill>
                  <a:srgbClr val="000000"/>
                </a:solidFill>
              </a:rPr>
              <a:t>Ineffective </a:t>
            </a:r>
            <a:r>
              <a:rPr lang="cs-CZ" sz="4400" b="1" dirty="0">
                <a:solidFill>
                  <a:srgbClr val="000000"/>
                </a:solidFill>
              </a:rPr>
              <a:t>error correction</a:t>
            </a:r>
            <a:endParaRPr lang="en-GB" sz="4400" b="1" dirty="0">
              <a:solidFill>
                <a:srgbClr val="0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4400" dirty="0" smtClean="0">
                <a:solidFill>
                  <a:srgbClr val="000000"/>
                </a:solidFill>
              </a:rPr>
              <a:t>Students not </a:t>
            </a:r>
            <a:r>
              <a:rPr lang="cs-CZ" sz="4400" b="1" dirty="0" smtClean="0">
                <a:solidFill>
                  <a:srgbClr val="000000"/>
                </a:solidFill>
              </a:rPr>
              <a:t>pushed enough to </a:t>
            </a:r>
            <a:r>
              <a:rPr lang="cs-CZ" sz="4400" b="1" dirty="0">
                <a:solidFill>
                  <a:srgbClr val="000000"/>
                </a:solidFill>
              </a:rPr>
              <a:t>use new language</a:t>
            </a:r>
            <a:r>
              <a:rPr lang="cs-CZ" sz="4400" dirty="0">
                <a:solidFill>
                  <a:srgbClr val="000000"/>
                </a:solidFill>
              </a:rPr>
              <a:t> in </a:t>
            </a:r>
            <a:r>
              <a:rPr lang="cs-CZ" sz="4400" dirty="0" smtClean="0">
                <a:solidFill>
                  <a:srgbClr val="000000"/>
                </a:solidFill>
              </a:rPr>
              <a:t>speaking activities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4400" dirty="0" smtClean="0">
                <a:solidFill>
                  <a:srgbClr val="000000"/>
                </a:solidFill>
              </a:rPr>
              <a:t>Underchallenged </a:t>
            </a:r>
            <a:r>
              <a:rPr lang="cs-CZ" sz="4400" dirty="0">
                <a:solidFill>
                  <a:srgbClr val="000000"/>
                </a:solidFill>
              </a:rPr>
              <a:t>students: no </a:t>
            </a:r>
            <a:r>
              <a:rPr lang="cs-CZ" sz="4400" b="1" dirty="0">
                <a:solidFill>
                  <a:srgbClr val="000000"/>
                </a:solidFill>
              </a:rPr>
              <a:t>task given to ‘listeners‘</a:t>
            </a:r>
            <a:endParaRPr lang="en-GB" sz="4400" b="1" dirty="0">
              <a:solidFill>
                <a:srgbClr val="0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4000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901521"/>
          </a:xfrm>
          <a:prstGeom prst="rect">
            <a:avLst/>
          </a:prstGeom>
          <a:gradFill flip="none" rotWithShape="1">
            <a:gsLst>
              <a:gs pos="19000">
                <a:srgbClr val="50204E"/>
              </a:gs>
              <a:gs pos="47000">
                <a:srgbClr val="81368E"/>
              </a:gs>
              <a:gs pos="2000">
                <a:srgbClr val="542757"/>
              </a:gs>
              <a:gs pos="0">
                <a:srgbClr val="EAD2EE"/>
              </a:gs>
              <a:gs pos="69000">
                <a:srgbClr val="401543"/>
              </a:gs>
              <a:gs pos="100000">
                <a:srgbClr val="140A14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84328" y="34776"/>
            <a:ext cx="8433595" cy="763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>
                <a:solidFill>
                  <a:schemeClr val="bg1"/>
                </a:solidFill>
              </a:rPr>
              <a:t>Areas for improvement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" y="5863822"/>
            <a:ext cx="2332750" cy="95096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Picture 2" descr="http://wallpapercave.com/wp/465myre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34" r="1" b="22152"/>
          <a:stretch/>
        </p:blipFill>
        <p:spPr bwMode="auto">
          <a:xfrm rot="10800000">
            <a:off x="-3396793" y="407591"/>
            <a:ext cx="12754852" cy="100113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-5381" y="-98801"/>
            <a:ext cx="9144000" cy="1019966"/>
          </a:xfrm>
          <a:prstGeom prst="rect">
            <a:avLst/>
          </a:prstGeom>
          <a:gradFill flip="none" rotWithShape="1">
            <a:gsLst>
              <a:gs pos="19000">
                <a:srgbClr val="50204E"/>
              </a:gs>
              <a:gs pos="47000">
                <a:srgbClr val="81368E"/>
              </a:gs>
              <a:gs pos="2000">
                <a:srgbClr val="542757"/>
              </a:gs>
              <a:gs pos="0">
                <a:srgbClr val="EAD2EE"/>
              </a:gs>
              <a:gs pos="69000">
                <a:srgbClr val="401543"/>
              </a:gs>
              <a:gs pos="100000">
                <a:srgbClr val="140A14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274649" y="69245"/>
            <a:ext cx="7407766" cy="763029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How can I help?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901521"/>
          </a:xfrm>
          <a:prstGeom prst="rect">
            <a:avLst/>
          </a:prstGeom>
          <a:gradFill flip="none" rotWithShape="1">
            <a:gsLst>
              <a:gs pos="19000">
                <a:srgbClr val="50204E"/>
              </a:gs>
              <a:gs pos="47000">
                <a:srgbClr val="81368E"/>
              </a:gs>
              <a:gs pos="2000">
                <a:srgbClr val="542757"/>
              </a:gs>
              <a:gs pos="0">
                <a:srgbClr val="EAD2EE"/>
              </a:gs>
              <a:gs pos="69000">
                <a:srgbClr val="401543"/>
              </a:gs>
              <a:gs pos="100000">
                <a:srgbClr val="140A14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274648" y="69245"/>
            <a:ext cx="8406055" cy="763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smtClean="0">
                <a:solidFill>
                  <a:prstClr val="white"/>
                </a:solidFill>
              </a:rPr>
              <a:t>Martina</a:t>
            </a:r>
            <a:endParaRPr lang="en-GB" b="1" dirty="0">
              <a:solidFill>
                <a:prstClr val="white"/>
              </a:solidFill>
            </a:endParaRPr>
          </a:p>
        </p:txBody>
      </p:sp>
      <p:pic>
        <p:nvPicPr>
          <p:cNvPr id="21" name="Picture 2" descr="http://st2.depositphotos.com/1003813/6428/v/950/depositphotos_64288045-Multicolor-blue-purple-violet-design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5" t="30380" r="26445" b="54754"/>
          <a:stretch/>
        </p:blipFill>
        <p:spPr bwMode="auto">
          <a:xfrm flipV="1">
            <a:off x="-38719" y="-98801"/>
            <a:ext cx="9310735" cy="116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274649" y="69245"/>
            <a:ext cx="7407766" cy="763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>
                <a:solidFill>
                  <a:prstClr val="white"/>
                </a:solidFill>
              </a:rPr>
              <a:t>Areas for improvement</a:t>
            </a:r>
            <a:endParaRPr lang="en-GB" b="1" dirty="0">
              <a:solidFill>
                <a:prstClr val="white"/>
              </a:solidFill>
            </a:endParaRPr>
          </a:p>
        </p:txBody>
      </p:sp>
      <p:pic>
        <p:nvPicPr>
          <p:cNvPr id="23" name="Picture 4" descr="https://wallpaperscraft.com/image/purple_blue_white_spot_65576_1920x1080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" r="11812" b="9854"/>
          <a:stretch/>
        </p:blipFill>
        <p:spPr bwMode="auto">
          <a:xfrm>
            <a:off x="-497911" y="766023"/>
            <a:ext cx="10229117" cy="618026"/>
          </a:xfrm>
          <a:prstGeom prst="rect">
            <a:avLst/>
          </a:prstGeom>
          <a:noFill/>
          <a:effectLst>
            <a:softEdge rad="152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89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05827" y="145131"/>
            <a:ext cx="7407766" cy="7630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4648" y="1767163"/>
            <a:ext cx="771248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400" dirty="0" smtClean="0">
                <a:solidFill>
                  <a:srgbClr val="282828"/>
                </a:solidFill>
              </a:rPr>
              <a:t>Learner f</a:t>
            </a:r>
            <a:r>
              <a:rPr lang="en-GB" sz="4400" dirty="0" err="1" smtClean="0">
                <a:solidFill>
                  <a:srgbClr val="282828"/>
                </a:solidFill>
              </a:rPr>
              <a:t>ocus</a:t>
            </a:r>
            <a:r>
              <a:rPr lang="en-GB" sz="4400" dirty="0" smtClean="0">
                <a:solidFill>
                  <a:srgbClr val="282828"/>
                </a:solidFill>
              </a:rPr>
              <a:t> </a:t>
            </a:r>
            <a:r>
              <a:rPr lang="en-GB" sz="4400" dirty="0">
                <a:solidFill>
                  <a:srgbClr val="282828"/>
                </a:solidFill>
              </a:rPr>
              <a:t>on: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4400" b="1" dirty="0">
                <a:solidFill>
                  <a:srgbClr val="C00000"/>
                </a:solidFill>
              </a:rPr>
              <a:t>correct use of </a:t>
            </a:r>
            <a:r>
              <a:rPr lang="en-GB" sz="4400" b="1" dirty="0" smtClean="0">
                <a:solidFill>
                  <a:srgbClr val="C00000"/>
                </a:solidFill>
              </a:rPr>
              <a:t>language</a:t>
            </a:r>
            <a:endParaRPr lang="cs-CZ" sz="4400" b="1" dirty="0" smtClean="0">
              <a:solidFill>
                <a:srgbClr val="C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4400" dirty="0" smtClean="0"/>
          </a:p>
          <a:p>
            <a:r>
              <a:rPr lang="cs-CZ" sz="4400" dirty="0" smtClean="0"/>
              <a:t>Teacher focus on:</a:t>
            </a:r>
            <a:endParaRPr lang="en-GB" sz="4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4400" b="1" dirty="0" smtClean="0">
                <a:solidFill>
                  <a:srgbClr val="C00000"/>
                </a:solidFill>
              </a:rPr>
              <a:t>correction </a:t>
            </a:r>
            <a:endParaRPr lang="en-GB" sz="4400" b="1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901521"/>
          </a:xfrm>
          <a:prstGeom prst="rect">
            <a:avLst/>
          </a:prstGeom>
          <a:gradFill flip="none" rotWithShape="1">
            <a:gsLst>
              <a:gs pos="19000">
                <a:srgbClr val="50204E"/>
              </a:gs>
              <a:gs pos="47000">
                <a:srgbClr val="81368E"/>
              </a:gs>
              <a:gs pos="2000">
                <a:srgbClr val="542757"/>
              </a:gs>
              <a:gs pos="0">
                <a:srgbClr val="EAD2EE"/>
              </a:gs>
              <a:gs pos="69000">
                <a:srgbClr val="401543"/>
              </a:gs>
              <a:gs pos="100000">
                <a:srgbClr val="140A14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84328" y="52406"/>
            <a:ext cx="7407766" cy="763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>
                <a:solidFill>
                  <a:schemeClr val="bg1"/>
                </a:solidFill>
              </a:rPr>
              <a:t>SPEAKING: Accuracy 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http://wallpapercave.com/wp/465myr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34" r="1" b="22152"/>
          <a:stretch/>
        </p:blipFill>
        <p:spPr bwMode="auto">
          <a:xfrm rot="10800000">
            <a:off x="-3171940" y="451914"/>
            <a:ext cx="12754852" cy="100113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-5381" y="-98801"/>
            <a:ext cx="9144000" cy="1019966"/>
          </a:xfrm>
          <a:prstGeom prst="rect">
            <a:avLst/>
          </a:prstGeom>
          <a:gradFill flip="none" rotWithShape="1">
            <a:gsLst>
              <a:gs pos="19000">
                <a:srgbClr val="50204E"/>
              </a:gs>
              <a:gs pos="47000">
                <a:srgbClr val="81368E"/>
              </a:gs>
              <a:gs pos="2000">
                <a:srgbClr val="542757"/>
              </a:gs>
              <a:gs pos="0">
                <a:srgbClr val="EAD2EE"/>
              </a:gs>
              <a:gs pos="69000">
                <a:srgbClr val="401543"/>
              </a:gs>
              <a:gs pos="100000">
                <a:srgbClr val="140A14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74649" y="69245"/>
            <a:ext cx="7407766" cy="7630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smtClean="0">
                <a:solidFill>
                  <a:schemeClr val="bg1"/>
                </a:solidFill>
              </a:rPr>
              <a:t>How can I help?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901521"/>
          </a:xfrm>
          <a:prstGeom prst="rect">
            <a:avLst/>
          </a:prstGeom>
          <a:gradFill flip="none" rotWithShape="1">
            <a:gsLst>
              <a:gs pos="19000">
                <a:srgbClr val="50204E"/>
              </a:gs>
              <a:gs pos="47000">
                <a:srgbClr val="81368E"/>
              </a:gs>
              <a:gs pos="2000">
                <a:srgbClr val="542757"/>
              </a:gs>
              <a:gs pos="0">
                <a:srgbClr val="EAD2EE"/>
              </a:gs>
              <a:gs pos="69000">
                <a:srgbClr val="401543"/>
              </a:gs>
              <a:gs pos="100000">
                <a:srgbClr val="140A14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74648" y="69245"/>
            <a:ext cx="8406055" cy="763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smtClean="0">
                <a:solidFill>
                  <a:schemeClr val="bg1"/>
                </a:solidFill>
              </a:rPr>
              <a:t>Martina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12" name="Picture 2" descr="http://st2.depositphotos.com/1003813/6428/v/950/depositphotos_64288045-Multicolor-blue-purple-violet-desig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5" t="30380" r="26445" b="54754"/>
          <a:stretch/>
        </p:blipFill>
        <p:spPr bwMode="auto">
          <a:xfrm flipV="1">
            <a:off x="-38719" y="-138203"/>
            <a:ext cx="9310735" cy="1200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74649" y="69245"/>
            <a:ext cx="7407766" cy="763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>
                <a:solidFill>
                  <a:schemeClr val="bg1"/>
                </a:solidFill>
              </a:rPr>
              <a:t>Accuracy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14" name="Picture 4" descr="https://wallpaperscraft.com/image/purple_blue_white_spot_65576_1920x108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" r="11812" b="9854"/>
          <a:stretch/>
        </p:blipFill>
        <p:spPr bwMode="auto">
          <a:xfrm>
            <a:off x="-497911" y="766023"/>
            <a:ext cx="10229117" cy="618026"/>
          </a:xfrm>
          <a:prstGeom prst="rect">
            <a:avLst/>
          </a:prstGeom>
          <a:noFill/>
          <a:effectLst>
            <a:softEdge rad="152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28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05827" y="145131"/>
            <a:ext cx="7407766" cy="7630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3800" y="1353434"/>
            <a:ext cx="86902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400" dirty="0" smtClean="0">
                <a:solidFill>
                  <a:srgbClr val="000000"/>
                </a:solidFill>
              </a:rPr>
              <a:t>Learner f</a:t>
            </a:r>
            <a:r>
              <a:rPr lang="en-GB" sz="4400" dirty="0" err="1" smtClean="0">
                <a:solidFill>
                  <a:srgbClr val="000000"/>
                </a:solidFill>
              </a:rPr>
              <a:t>ocus</a:t>
            </a:r>
            <a:r>
              <a:rPr lang="en-GB" sz="4400" dirty="0" smtClean="0">
                <a:solidFill>
                  <a:srgbClr val="000000"/>
                </a:solidFill>
              </a:rPr>
              <a:t> </a:t>
            </a:r>
            <a:r>
              <a:rPr lang="en-GB" sz="4400" dirty="0">
                <a:solidFill>
                  <a:srgbClr val="000000"/>
                </a:solidFill>
              </a:rPr>
              <a:t>on: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4400" b="1" dirty="0" smtClean="0">
                <a:solidFill>
                  <a:schemeClr val="accent6">
                    <a:lumMod val="75000"/>
                  </a:schemeClr>
                </a:solidFill>
              </a:rPr>
              <a:t>communication</a:t>
            </a:r>
            <a:endParaRPr lang="en-GB" sz="44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4400" b="1" dirty="0" smtClean="0">
                <a:solidFill>
                  <a:schemeClr val="accent6">
                    <a:lumMod val="75000"/>
                  </a:schemeClr>
                </a:solidFill>
              </a:rPr>
              <a:t>mes</a:t>
            </a:r>
            <a:r>
              <a:rPr lang="en-GB" sz="4400" b="1" dirty="0" smtClean="0">
                <a:solidFill>
                  <a:schemeClr val="accent6">
                    <a:lumMod val="75000"/>
                  </a:schemeClr>
                </a:solidFill>
              </a:rPr>
              <a:t>sage</a:t>
            </a:r>
            <a:r>
              <a:rPr lang="cs-CZ" sz="4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4400" b="1" dirty="0" smtClean="0"/>
              <a:t>rather </a:t>
            </a:r>
            <a:r>
              <a:rPr lang="en-GB" sz="4400" b="1" dirty="0" err="1" smtClean="0"/>
              <a:t>th</a:t>
            </a:r>
            <a:r>
              <a:rPr lang="cs-CZ" sz="4400" b="1" dirty="0"/>
              <a:t>a</a:t>
            </a:r>
            <a:r>
              <a:rPr lang="cs-CZ" sz="4400" b="1" dirty="0" smtClean="0"/>
              <a:t>n</a:t>
            </a:r>
            <a:r>
              <a:rPr lang="en-GB" sz="4400" b="1" dirty="0" smtClean="0"/>
              <a:t> language</a:t>
            </a:r>
            <a:endParaRPr lang="cs-CZ" sz="44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4400" b="1" dirty="0" smtClean="0"/>
          </a:p>
          <a:p>
            <a:r>
              <a:rPr lang="cs-CZ" sz="4400" dirty="0" smtClean="0"/>
              <a:t>Teacher focus on:</a:t>
            </a:r>
            <a:endParaRPr lang="en-GB" sz="4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4400" b="1" dirty="0" smtClean="0"/>
              <a:t>no</a:t>
            </a:r>
            <a:r>
              <a:rPr lang="cs-CZ" sz="4400" b="1" dirty="0" smtClean="0"/>
              <a:t> </a:t>
            </a:r>
            <a:r>
              <a:rPr lang="en-GB" sz="4400" b="1" dirty="0" smtClean="0"/>
              <a:t>correction</a:t>
            </a:r>
            <a:endParaRPr lang="cs-CZ" sz="44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4400" b="1" dirty="0"/>
              <a:t>d</a:t>
            </a:r>
            <a:r>
              <a:rPr lang="cs-CZ" sz="4400" b="1" dirty="0" smtClean="0"/>
              <a:t>elayed correction</a:t>
            </a:r>
            <a:endParaRPr lang="en-GB" sz="4400" b="1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901521"/>
          </a:xfrm>
          <a:prstGeom prst="rect">
            <a:avLst/>
          </a:prstGeom>
          <a:gradFill flip="none" rotWithShape="1">
            <a:gsLst>
              <a:gs pos="19000">
                <a:srgbClr val="50204E"/>
              </a:gs>
              <a:gs pos="47000">
                <a:srgbClr val="81368E"/>
              </a:gs>
              <a:gs pos="2000">
                <a:srgbClr val="542757"/>
              </a:gs>
              <a:gs pos="0">
                <a:srgbClr val="EAD2EE"/>
              </a:gs>
              <a:gs pos="69000">
                <a:srgbClr val="401543"/>
              </a:gs>
              <a:gs pos="100000">
                <a:srgbClr val="140A14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2" descr="http://wallpapercave.com/wp/465myr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34" r="1" b="22152"/>
          <a:stretch/>
        </p:blipFill>
        <p:spPr bwMode="auto">
          <a:xfrm rot="10800000">
            <a:off x="-3171940" y="451914"/>
            <a:ext cx="12754852" cy="100113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27326" y="69245"/>
            <a:ext cx="7407766" cy="763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>
                <a:solidFill>
                  <a:schemeClr val="bg1"/>
                </a:solidFill>
              </a:rPr>
              <a:t>SPEAKING:  Fluency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05827" y="145131"/>
            <a:ext cx="7407766" cy="7630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901521"/>
          </a:xfrm>
          <a:prstGeom prst="rect">
            <a:avLst/>
          </a:prstGeom>
          <a:gradFill flip="none" rotWithShape="1">
            <a:gsLst>
              <a:gs pos="19000">
                <a:srgbClr val="50204E"/>
              </a:gs>
              <a:gs pos="47000">
                <a:srgbClr val="81368E"/>
              </a:gs>
              <a:gs pos="2000">
                <a:srgbClr val="542757"/>
              </a:gs>
              <a:gs pos="0">
                <a:srgbClr val="EAD2EE"/>
              </a:gs>
              <a:gs pos="69000">
                <a:srgbClr val="401543"/>
              </a:gs>
              <a:gs pos="100000">
                <a:srgbClr val="140A14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84328" y="52406"/>
            <a:ext cx="7407766" cy="763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>
                <a:solidFill>
                  <a:schemeClr val="bg1"/>
                </a:solidFill>
              </a:rPr>
              <a:t>SPEAKING: Accuracy 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5381" y="-98801"/>
            <a:ext cx="9144000" cy="1019966"/>
          </a:xfrm>
          <a:prstGeom prst="rect">
            <a:avLst/>
          </a:prstGeom>
          <a:gradFill flip="none" rotWithShape="1">
            <a:gsLst>
              <a:gs pos="19000">
                <a:srgbClr val="50204E"/>
              </a:gs>
              <a:gs pos="47000">
                <a:srgbClr val="81368E"/>
              </a:gs>
              <a:gs pos="2000">
                <a:srgbClr val="542757"/>
              </a:gs>
              <a:gs pos="0">
                <a:srgbClr val="EAD2EE"/>
              </a:gs>
              <a:gs pos="69000">
                <a:srgbClr val="401543"/>
              </a:gs>
              <a:gs pos="100000">
                <a:srgbClr val="140A14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74649" y="69245"/>
            <a:ext cx="7407766" cy="7630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smtClean="0">
                <a:solidFill>
                  <a:schemeClr val="bg1"/>
                </a:solidFill>
              </a:rPr>
              <a:t>How can I help?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901521"/>
          </a:xfrm>
          <a:prstGeom prst="rect">
            <a:avLst/>
          </a:prstGeom>
          <a:gradFill flip="none" rotWithShape="1">
            <a:gsLst>
              <a:gs pos="19000">
                <a:srgbClr val="50204E"/>
              </a:gs>
              <a:gs pos="47000">
                <a:srgbClr val="81368E"/>
              </a:gs>
              <a:gs pos="2000">
                <a:srgbClr val="542757"/>
              </a:gs>
              <a:gs pos="0">
                <a:srgbClr val="EAD2EE"/>
              </a:gs>
              <a:gs pos="69000">
                <a:srgbClr val="401543"/>
              </a:gs>
              <a:gs pos="100000">
                <a:srgbClr val="140A14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74648" y="69245"/>
            <a:ext cx="8406055" cy="763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smtClean="0">
                <a:solidFill>
                  <a:schemeClr val="bg1"/>
                </a:solidFill>
              </a:rPr>
              <a:t>Martina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14" name="Picture 2" descr="http://st2.depositphotos.com/1003813/6428/v/950/depositphotos_64288045-Multicolor-blue-purple-violet-desig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5" t="30380" r="26445" b="54754"/>
          <a:stretch/>
        </p:blipFill>
        <p:spPr bwMode="auto">
          <a:xfrm flipV="1">
            <a:off x="-38719" y="-98801"/>
            <a:ext cx="9310735" cy="116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74649" y="69245"/>
            <a:ext cx="7407766" cy="763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>
                <a:solidFill>
                  <a:schemeClr val="bg1"/>
                </a:solidFill>
              </a:rPr>
              <a:t>Fluency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16" name="Picture 4" descr="https://wallpaperscraft.com/image/purple_blue_white_spot_65576_1920x108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" r="11812" b="9854"/>
          <a:stretch/>
        </p:blipFill>
        <p:spPr bwMode="auto">
          <a:xfrm>
            <a:off x="-497911" y="766023"/>
            <a:ext cx="10229117" cy="618026"/>
          </a:xfrm>
          <a:prstGeom prst="rect">
            <a:avLst/>
          </a:prstGeom>
          <a:noFill/>
          <a:effectLst>
            <a:softEdge rad="152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96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" y="5863822"/>
            <a:ext cx="2332750" cy="95096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Text Placeholder 2"/>
          <p:cNvSpPr txBox="1">
            <a:spLocks/>
          </p:cNvSpPr>
          <p:nvPr/>
        </p:nvSpPr>
        <p:spPr>
          <a:xfrm>
            <a:off x="-3086408" y="2020701"/>
            <a:ext cx="8720698" cy="4109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200" b="1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17394" y="771698"/>
            <a:ext cx="8067173" cy="7630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ERROR </a:t>
            </a:r>
            <a:r>
              <a:rPr lang="cs-CZ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correction</a:t>
            </a:r>
            <a:endParaRPr lang="en-GB" sz="5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15" y="356160"/>
            <a:ext cx="7407766" cy="7630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75964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6779" y="1427532"/>
            <a:ext cx="8241792" cy="5022341"/>
          </a:xfrm>
        </p:spPr>
        <p:txBody>
          <a:bodyPr>
            <a:normAutofit/>
          </a:bodyPr>
          <a:lstStyle/>
          <a:p>
            <a:r>
              <a:rPr lang="cs-CZ" sz="4400" b="1" dirty="0" smtClean="0">
                <a:solidFill>
                  <a:schemeClr val="tx1"/>
                </a:solidFill>
              </a:rPr>
              <a:t>AIM: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4400" b="1" dirty="0" smtClean="0">
                <a:solidFill>
                  <a:srgbClr val="C00000"/>
                </a:solidFill>
              </a:rPr>
              <a:t>Accuracy</a:t>
            </a:r>
            <a:r>
              <a:rPr lang="cs-CZ" sz="4400" b="1" dirty="0" smtClean="0">
                <a:solidFill>
                  <a:schemeClr val="tx1"/>
                </a:solidFill>
              </a:rPr>
              <a:t> or </a:t>
            </a:r>
            <a:r>
              <a:rPr lang="cs-CZ" sz="4400" b="1" dirty="0" smtClean="0">
                <a:solidFill>
                  <a:schemeClr val="accent6">
                    <a:lumMod val="75000"/>
                  </a:schemeClr>
                </a:solidFill>
              </a:rPr>
              <a:t>fluency</a:t>
            </a:r>
            <a:r>
              <a:rPr lang="cs-CZ" sz="4400" b="1" dirty="0" smtClean="0">
                <a:solidFill>
                  <a:schemeClr val="tx1"/>
                </a:solidFill>
              </a:rPr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4400" b="1" dirty="0">
                <a:solidFill>
                  <a:srgbClr val="C00000"/>
                </a:solidFill>
              </a:rPr>
              <a:t>L</a:t>
            </a:r>
            <a:r>
              <a:rPr lang="cs-CZ" sz="4400" b="1" dirty="0" smtClean="0">
                <a:solidFill>
                  <a:srgbClr val="C00000"/>
                </a:solidFill>
              </a:rPr>
              <a:t>anguage</a:t>
            </a:r>
            <a:r>
              <a:rPr lang="cs-CZ" sz="4400" b="1" dirty="0" smtClean="0">
                <a:solidFill>
                  <a:schemeClr val="tx1"/>
                </a:solidFill>
              </a:rPr>
              <a:t> or </a:t>
            </a:r>
            <a:r>
              <a:rPr lang="cs-CZ" sz="4400" b="1" dirty="0" smtClean="0">
                <a:solidFill>
                  <a:schemeClr val="accent6">
                    <a:lumMod val="75000"/>
                  </a:schemeClr>
                </a:solidFill>
              </a:rPr>
              <a:t>communication</a:t>
            </a:r>
            <a:r>
              <a:rPr lang="cs-CZ" sz="4400" b="1" dirty="0" smtClean="0">
                <a:solidFill>
                  <a:schemeClr val="tx1"/>
                </a:solidFill>
              </a:rPr>
              <a:t>?</a:t>
            </a:r>
          </a:p>
          <a:p>
            <a:endParaRPr lang="cs-CZ" sz="3600" b="1" dirty="0" smtClean="0">
              <a:solidFill>
                <a:schemeClr val="tx1"/>
              </a:solidFill>
            </a:endParaRPr>
          </a:p>
          <a:p>
            <a:endParaRPr lang="cs-CZ" sz="3200" b="1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b="1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90144" y="0"/>
            <a:ext cx="8290560" cy="895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800" b="1" dirty="0" smtClean="0">
                <a:solidFill>
                  <a:schemeClr val="bg1"/>
                </a:solidFill>
              </a:rPr>
              <a:t>When to correct?</a:t>
            </a:r>
            <a:endParaRPr lang="en-GB" sz="48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901521"/>
          </a:xfrm>
          <a:prstGeom prst="rect">
            <a:avLst/>
          </a:prstGeom>
          <a:gradFill flip="none" rotWithShape="1">
            <a:gsLst>
              <a:gs pos="19000">
                <a:srgbClr val="50204E"/>
              </a:gs>
              <a:gs pos="47000">
                <a:srgbClr val="81368E"/>
              </a:gs>
              <a:gs pos="2000">
                <a:srgbClr val="542757"/>
              </a:gs>
              <a:gs pos="0">
                <a:srgbClr val="EAD2EE"/>
              </a:gs>
              <a:gs pos="69000">
                <a:srgbClr val="401543"/>
              </a:gs>
              <a:gs pos="100000">
                <a:srgbClr val="140A14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74649" y="69245"/>
            <a:ext cx="7407766" cy="763029"/>
          </a:xfrm>
        </p:spPr>
        <p:txBody>
          <a:bodyPr>
            <a:normAutofit/>
          </a:bodyPr>
          <a:lstStyle/>
          <a:p>
            <a:r>
              <a:rPr lang="cs-CZ" sz="4800" b="1" dirty="0" smtClean="0">
                <a:solidFill>
                  <a:schemeClr val="bg1"/>
                </a:solidFill>
              </a:rPr>
              <a:t>When to correct</a:t>
            </a:r>
            <a:endParaRPr lang="en-GB" sz="4800" b="1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" y="5863822"/>
            <a:ext cx="2332750" cy="95096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1" name="Picture 2" descr="http://wallpapercave.com/wp/465myr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34" r="1" b="22152"/>
          <a:stretch/>
        </p:blipFill>
        <p:spPr bwMode="auto">
          <a:xfrm rot="10800000">
            <a:off x="-3171940" y="451914"/>
            <a:ext cx="12754852" cy="100113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05827" y="145131"/>
            <a:ext cx="7407766" cy="7630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901521"/>
          </a:xfrm>
          <a:prstGeom prst="rect">
            <a:avLst/>
          </a:prstGeom>
          <a:gradFill flip="none" rotWithShape="1">
            <a:gsLst>
              <a:gs pos="19000">
                <a:srgbClr val="50204E"/>
              </a:gs>
              <a:gs pos="47000">
                <a:srgbClr val="81368E"/>
              </a:gs>
              <a:gs pos="2000">
                <a:srgbClr val="542757"/>
              </a:gs>
              <a:gs pos="0">
                <a:srgbClr val="EAD2EE"/>
              </a:gs>
              <a:gs pos="69000">
                <a:srgbClr val="401543"/>
              </a:gs>
              <a:gs pos="100000">
                <a:srgbClr val="140A14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84328" y="52406"/>
            <a:ext cx="7407766" cy="763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>
                <a:solidFill>
                  <a:schemeClr val="bg1"/>
                </a:solidFill>
              </a:rPr>
              <a:t>SPEAKING: Accuracy 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5381" y="-98801"/>
            <a:ext cx="9144000" cy="1019966"/>
          </a:xfrm>
          <a:prstGeom prst="rect">
            <a:avLst/>
          </a:prstGeom>
          <a:gradFill flip="none" rotWithShape="1">
            <a:gsLst>
              <a:gs pos="19000">
                <a:srgbClr val="50204E"/>
              </a:gs>
              <a:gs pos="47000">
                <a:srgbClr val="81368E"/>
              </a:gs>
              <a:gs pos="2000">
                <a:srgbClr val="542757"/>
              </a:gs>
              <a:gs pos="0">
                <a:srgbClr val="EAD2EE"/>
              </a:gs>
              <a:gs pos="69000">
                <a:srgbClr val="401543"/>
              </a:gs>
              <a:gs pos="100000">
                <a:srgbClr val="140A14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74649" y="69245"/>
            <a:ext cx="7407766" cy="7630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smtClean="0">
                <a:solidFill>
                  <a:schemeClr val="bg1"/>
                </a:solidFill>
              </a:rPr>
              <a:t>How can I help?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901521"/>
          </a:xfrm>
          <a:prstGeom prst="rect">
            <a:avLst/>
          </a:prstGeom>
          <a:gradFill flip="none" rotWithShape="1">
            <a:gsLst>
              <a:gs pos="19000">
                <a:srgbClr val="50204E"/>
              </a:gs>
              <a:gs pos="47000">
                <a:srgbClr val="81368E"/>
              </a:gs>
              <a:gs pos="2000">
                <a:srgbClr val="542757"/>
              </a:gs>
              <a:gs pos="0">
                <a:srgbClr val="EAD2EE"/>
              </a:gs>
              <a:gs pos="69000">
                <a:srgbClr val="401543"/>
              </a:gs>
              <a:gs pos="100000">
                <a:srgbClr val="140A14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274648" y="69245"/>
            <a:ext cx="8406055" cy="763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smtClean="0">
                <a:solidFill>
                  <a:schemeClr val="bg1"/>
                </a:solidFill>
              </a:rPr>
              <a:t>Martina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18" name="Picture 2" descr="http://st2.depositphotos.com/1003813/6428/v/950/depositphotos_64288045-Multicolor-blue-purple-violet-design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5" t="30380" r="26445" b="54754"/>
          <a:stretch/>
        </p:blipFill>
        <p:spPr bwMode="auto">
          <a:xfrm flipV="1">
            <a:off x="-38719" y="-98801"/>
            <a:ext cx="9310735" cy="116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274649" y="69245"/>
            <a:ext cx="7407766" cy="763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>
                <a:solidFill>
                  <a:schemeClr val="bg1"/>
                </a:solidFill>
              </a:rPr>
              <a:t>When to correct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20" name="Picture 4" descr="https://wallpaperscraft.com/image/purple_blue_white_spot_65576_1920x1080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" r="11812" b="9854"/>
          <a:stretch/>
        </p:blipFill>
        <p:spPr bwMode="auto">
          <a:xfrm>
            <a:off x="-497911" y="766023"/>
            <a:ext cx="10229117" cy="618026"/>
          </a:xfrm>
          <a:prstGeom prst="rect">
            <a:avLst/>
          </a:prstGeom>
          <a:noFill/>
          <a:effectLst>
            <a:softEdge rad="152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7996893" y="5907026"/>
            <a:ext cx="1061862" cy="8416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92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13508</TotalTime>
  <Words>322</Words>
  <Application>Microsoft Office PowerPoint</Application>
  <PresentationFormat>On-screen Show (4:3)</PresentationFormat>
  <Paragraphs>109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Key questions</vt:lpstr>
      <vt:lpstr>How can I help?</vt:lpstr>
      <vt:lpstr>How can I help?</vt:lpstr>
      <vt:lpstr>PowerPoint Presentation</vt:lpstr>
      <vt:lpstr>PowerPoint Presentation</vt:lpstr>
      <vt:lpstr>PowerPoint Presentation</vt:lpstr>
      <vt:lpstr>When to correct</vt:lpstr>
      <vt:lpstr>PowerPoint Presentation</vt:lpstr>
      <vt:lpstr>How can I help?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Daniela Laura</dc:creator>
  <cp:lastModifiedBy>Daniela Laura</cp:lastModifiedBy>
  <cp:revision>343</cp:revision>
  <cp:lastPrinted>2016-07-07T17:50:32Z</cp:lastPrinted>
  <dcterms:created xsi:type="dcterms:W3CDTF">2013-12-07T18:31:55Z</dcterms:created>
  <dcterms:modified xsi:type="dcterms:W3CDTF">2016-07-21T07:44:46Z</dcterms:modified>
</cp:coreProperties>
</file>