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95" r:id="rId2"/>
    <p:sldId id="299" r:id="rId3"/>
    <p:sldId id="357" r:id="rId4"/>
    <p:sldId id="300" r:id="rId5"/>
    <p:sldId id="325" r:id="rId6"/>
    <p:sldId id="301" r:id="rId7"/>
    <p:sldId id="356" r:id="rId8"/>
    <p:sldId id="302" r:id="rId9"/>
    <p:sldId id="303" r:id="rId10"/>
    <p:sldId id="304" r:id="rId11"/>
    <p:sldId id="305" r:id="rId12"/>
    <p:sldId id="348" r:id="rId13"/>
    <p:sldId id="352" r:id="rId14"/>
    <p:sldId id="349" r:id="rId15"/>
    <p:sldId id="358" r:id="rId16"/>
    <p:sldId id="353" r:id="rId17"/>
    <p:sldId id="354" r:id="rId18"/>
    <p:sldId id="355" r:id="rId19"/>
    <p:sldId id="350" r:id="rId20"/>
    <p:sldId id="366" r:id="rId21"/>
    <p:sldId id="351" r:id="rId22"/>
    <p:sldId id="375" r:id="rId23"/>
    <p:sldId id="372" r:id="rId24"/>
    <p:sldId id="374" r:id="rId25"/>
    <p:sldId id="373" r:id="rId26"/>
    <p:sldId id="306" r:id="rId27"/>
    <p:sldId id="332" r:id="rId28"/>
    <p:sldId id="307" r:id="rId29"/>
    <p:sldId id="344" r:id="rId30"/>
    <p:sldId id="343" r:id="rId31"/>
    <p:sldId id="346" r:id="rId32"/>
    <p:sldId id="345" r:id="rId33"/>
    <p:sldId id="335" r:id="rId34"/>
    <p:sldId id="334" r:id="rId35"/>
    <p:sldId id="336" r:id="rId36"/>
    <p:sldId id="337" r:id="rId37"/>
    <p:sldId id="341" r:id="rId38"/>
    <p:sldId id="339" r:id="rId39"/>
    <p:sldId id="340" r:id="rId40"/>
    <p:sldId id="330" r:id="rId41"/>
    <p:sldId id="309" r:id="rId42"/>
    <p:sldId id="367" r:id="rId43"/>
    <p:sldId id="359" r:id="rId44"/>
    <p:sldId id="360" r:id="rId45"/>
    <p:sldId id="361" r:id="rId46"/>
    <p:sldId id="362" r:id="rId47"/>
    <p:sldId id="363" r:id="rId48"/>
    <p:sldId id="364" r:id="rId49"/>
    <p:sldId id="365" r:id="rId50"/>
    <p:sldId id="368" r:id="rId51"/>
    <p:sldId id="310" r:id="rId52"/>
    <p:sldId id="369" r:id="rId53"/>
    <p:sldId id="370" r:id="rId54"/>
    <p:sldId id="371" r:id="rId55"/>
    <p:sldId id="318" r:id="rId56"/>
    <p:sldId id="319" r:id="rId57"/>
    <p:sldId id="376" r:id="rId58"/>
    <p:sldId id="377" r:id="rId59"/>
    <p:sldId id="329" r:id="rId60"/>
    <p:sldId id="324" r:id="rId61"/>
    <p:sldId id="273" r:id="rId62"/>
  </p:sldIdLst>
  <p:sldSz cx="99012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p15:clr>
            <a:srgbClr val="A4A3A4"/>
          </p15:clr>
        </p15:guide>
        <p15:guide id="2" orient="horz" pos="139">
          <p15:clr>
            <a:srgbClr val="A4A3A4"/>
          </p15:clr>
        </p15:guide>
        <p15:guide id="3" orient="horz" pos="4175">
          <p15:clr>
            <a:srgbClr val="A4A3A4"/>
          </p15:clr>
        </p15:guide>
        <p15:guide id="4" orient="horz" pos="449">
          <p15:clr>
            <a:srgbClr val="A4A3A4"/>
          </p15:clr>
        </p15:guide>
        <p15:guide id="5" orient="horz" pos="667">
          <p15:clr>
            <a:srgbClr val="A4A3A4"/>
          </p15:clr>
        </p15:guide>
        <p15:guide id="6" orient="horz" pos="2834">
          <p15:clr>
            <a:srgbClr val="A4A3A4"/>
          </p15:clr>
        </p15:guide>
        <p15:guide id="7" orient="horz" pos="3875">
          <p15:clr>
            <a:srgbClr val="A4A3A4"/>
          </p15:clr>
        </p15:guide>
        <p15:guide id="8" orient="horz" pos="4123">
          <p15:clr>
            <a:srgbClr val="A4A3A4"/>
          </p15:clr>
        </p15:guide>
        <p15:guide id="9" orient="horz" pos="2703">
          <p15:clr>
            <a:srgbClr val="A4A3A4"/>
          </p15:clr>
        </p15:guide>
        <p15:guide id="10" pos="1392">
          <p15:clr>
            <a:srgbClr val="A4A3A4"/>
          </p15:clr>
        </p15:guide>
        <p15:guide id="11" pos="5636">
          <p15:clr>
            <a:srgbClr val="A4A3A4"/>
          </p15:clr>
        </p15:guide>
        <p15:guide id="12" pos="4526">
          <p15:clr>
            <a:srgbClr val="A4A3A4"/>
          </p15:clr>
        </p15:guide>
        <p15:guide id="13" pos="613">
          <p15:clr>
            <a:srgbClr val="A4A3A4"/>
          </p15:clr>
        </p15:guide>
        <p15:guide id="14" pos="3231">
          <p15:clr>
            <a:srgbClr val="A4A3A4"/>
          </p15:clr>
        </p15:guide>
        <p15:guide id="15" pos="4202">
          <p15:clr>
            <a:srgbClr val="A4A3A4"/>
          </p15:clr>
        </p15:guide>
        <p15:guide id="16" pos="44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0F6"/>
    <a:srgbClr val="99E0ED"/>
    <a:srgbClr val="6CD2E5"/>
    <a:srgbClr val="D5E6F4"/>
    <a:srgbClr val="A6C6E6"/>
    <a:srgbClr val="83AFDC"/>
    <a:srgbClr val="EFDDEC"/>
    <a:srgbClr val="D8AFD3"/>
    <a:srgbClr val="C88DC0"/>
    <a:srgbClr val="A23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p:cViewPr varScale="1">
        <p:scale>
          <a:sx n="69" d="100"/>
          <a:sy n="69" d="100"/>
        </p:scale>
        <p:origin x="1272" y="60"/>
      </p:cViewPr>
      <p:guideLst>
        <p:guide orient="horz" pos="2949"/>
        <p:guide orient="horz" pos="139"/>
        <p:guide orient="horz" pos="4175"/>
        <p:guide orient="horz" pos="449"/>
        <p:guide orient="horz" pos="667"/>
        <p:guide orient="horz" pos="2834"/>
        <p:guide orient="horz" pos="3875"/>
        <p:guide orient="horz" pos="4123"/>
        <p:guide orient="horz" pos="2703"/>
        <p:guide pos="1392"/>
        <p:guide pos="5636"/>
        <p:guide pos="4526"/>
        <p:guide pos="613"/>
        <p:guide pos="3231"/>
        <p:guide pos="4202"/>
        <p:guide pos="4449"/>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4C6757-CA26-4273-8E02-0B47BE4CBBEA}" type="datetimeFigureOut">
              <a:rPr lang="en-GB" smtClean="0"/>
              <a:t>18/07/2016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28392-E67F-474C-88AC-7C2273DAA890}" type="slidenum">
              <a:rPr lang="en-GB" smtClean="0"/>
              <a:t>‹#›</a:t>
            </a:fld>
            <a:endParaRPr lang="en-GB"/>
          </a:p>
        </p:txBody>
      </p:sp>
    </p:spTree>
    <p:extLst>
      <p:ext uri="{BB962C8B-B14F-4D97-AF65-F5344CB8AC3E}">
        <p14:creationId xmlns:p14="http://schemas.microsoft.com/office/powerpoint/2010/main" val="360800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2E528-21CF-490F-93A1-05A9C3531E46}" type="datetimeFigureOut">
              <a:rPr lang="en-GB" smtClean="0"/>
              <a:t>18/07/2016</a:t>
            </a:fld>
            <a:endParaRPr lang="en-GB"/>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42417-133D-42BF-B7C8-4C67396B1270}" type="slidenum">
              <a:rPr lang="en-GB" smtClean="0"/>
              <a:t>‹#›</a:t>
            </a:fld>
            <a:endParaRPr lang="en-GB"/>
          </a:p>
        </p:txBody>
      </p:sp>
    </p:spTree>
    <p:extLst>
      <p:ext uri="{BB962C8B-B14F-4D97-AF65-F5344CB8AC3E}">
        <p14:creationId xmlns:p14="http://schemas.microsoft.com/office/powerpoint/2010/main" val="262430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9" name="Text Placeholder 8"/>
          <p:cNvSpPr>
            <a:spLocks noGrp="1"/>
          </p:cNvSpPr>
          <p:nvPr>
            <p:ph type="body" sz="quarter" idx="13"/>
          </p:nvPr>
        </p:nvSpPr>
        <p:spPr>
          <a:xfrm>
            <a:off x="971550" y="1603375"/>
            <a:ext cx="7956550"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7062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5"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78001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No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743" t="1" r="3550" b="1"/>
          <a:stretch/>
        </p:blipFill>
        <p:spPr>
          <a:xfrm>
            <a:off x="0" y="0"/>
            <a:ext cx="9879806" cy="6858000"/>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30"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01129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1 (No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1288" r="6591" b="1288"/>
          <a:stretch/>
        </p:blipFill>
        <p:spPr>
          <a:xfrm>
            <a:off x="0" y="-1490489"/>
            <a:ext cx="9875042" cy="8348489"/>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3749505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No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326" r="1023"/>
          <a:stretch/>
        </p:blipFill>
        <p:spPr>
          <a:xfrm>
            <a:off x="1" y="9126"/>
            <a:ext cx="9879805" cy="6848874"/>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858696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1 (No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1" r="7963" b="178"/>
          <a:stretch/>
        </p:blipFill>
        <p:spPr>
          <a:xfrm>
            <a:off x="0" y="0"/>
            <a:ext cx="9893300" cy="6858000"/>
          </a:xfrm>
          <a:prstGeom prst="rect">
            <a:avLst/>
          </a:prstGeom>
        </p:spPr>
      </p:pic>
      <p:sp>
        <p:nvSpPr>
          <p:cNvPr id="18"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01954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2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733005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2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2"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22516476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68" y="2187383"/>
            <a:ext cx="3430747" cy="759439"/>
          </a:xfrm>
          <a:prstGeom prst="rect">
            <a:avLst/>
          </a:prstGeom>
          <a:noFill/>
        </p:spPr>
        <p:txBody>
          <a:bodyPr wrap="none" rtlCol="0">
            <a:spAutoFit/>
          </a:bodyPr>
          <a:lstStyle/>
          <a:p>
            <a:r>
              <a:rPr lang="en-GB" sz="4335"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Thank you</a:t>
            </a:r>
            <a:endParaRPr lang="en-GB" sz="4335"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hasCustomPrompt="1"/>
          </p:nvPr>
        </p:nvSpPr>
        <p:spPr>
          <a:xfrm>
            <a:off x="3063766" y="683477"/>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smtClean="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smtClean="0"/>
              <a:t>M +44 (0) 000 000 000</a:t>
            </a:r>
          </a:p>
          <a:p>
            <a:pPr lvl="0"/>
            <a:r>
              <a:rPr lang="en-US" dirty="0" smtClean="0"/>
              <a:t>T +44 (0) 000 000 000</a:t>
            </a:r>
          </a:p>
          <a:p>
            <a:pPr lvl="0"/>
            <a:r>
              <a:rPr lang="en-US" dirty="0" smtClean="0"/>
              <a:t>E name.person@macmillan.com</a:t>
            </a:r>
          </a:p>
        </p:txBody>
      </p:sp>
      <p:sp>
        <p:nvSpPr>
          <p:cNvPr id="13" name="TextBox 12"/>
          <p:cNvSpPr txBox="1"/>
          <p:nvPr userDrawn="1"/>
        </p:nvSpPr>
        <p:spPr>
          <a:xfrm>
            <a:off x="973138" y="683477"/>
            <a:ext cx="1615203" cy="307777"/>
          </a:xfrm>
          <a:prstGeom prst="rect">
            <a:avLst/>
          </a:prstGeom>
          <a:noFill/>
        </p:spPr>
        <p:txBody>
          <a:bodyPr wrap="square" lIns="0" tIns="0" rIns="0" bIns="0" rtlCol="0">
            <a:spAutoFit/>
          </a:bodyPr>
          <a:lstStyle/>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For more information</a:t>
            </a:r>
          </a:p>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smtClean="0"/>
              <a:t>Job Title</a:t>
            </a:r>
          </a:p>
        </p:txBody>
      </p:sp>
    </p:spTree>
    <p:extLst>
      <p:ext uri="{BB962C8B-B14F-4D97-AF65-F5344CB8AC3E}">
        <p14:creationId xmlns:p14="http://schemas.microsoft.com/office/powerpoint/2010/main" val="3086881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31705" y="6470704"/>
            <a:ext cx="1749400" cy="274320"/>
          </a:xfrm>
          <a:prstGeom prst="rect">
            <a:avLst/>
          </a:prstGeom>
        </p:spPr>
        <p:txBody>
          <a:bodyPr/>
          <a:lstStyle/>
          <a:p>
            <a:fld id="{A5D3794B-289A-4A80-97D7-111025398D45}" type="datetimeFigureOut">
              <a:rPr lang="en-US" dirty="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419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7" name="Text Placeholder 6"/>
          <p:cNvSpPr>
            <a:spLocks noGrp="1"/>
          </p:cNvSpPr>
          <p:nvPr>
            <p:ph type="body" sz="quarter" idx="13"/>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6"/>
          <p:cNvSpPr>
            <a:spLocks noGrp="1"/>
          </p:cNvSpPr>
          <p:nvPr>
            <p:ph type="body" sz="quarter" idx="14"/>
          </p:nvPr>
        </p:nvSpPr>
        <p:spPr>
          <a:xfrm>
            <a:off x="5129213"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2841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2000" y="810273"/>
            <a:ext cx="797515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ooter Placeholder 5"/>
          <p:cNvSpPr>
            <a:spLocks noGrp="1"/>
          </p:cNvSpPr>
          <p:nvPr>
            <p:ph type="ftr" sz="quarter" idx="13"/>
          </p:nvPr>
        </p:nvSpPr>
        <p:spPr/>
        <p:txBody>
          <a:bodyPr/>
          <a:lstStyle/>
          <a:p>
            <a:r>
              <a:rPr lang="en-GB" smtClean="0"/>
              <a:t>Presentation heading | Date Month Year</a:t>
            </a:r>
            <a:endParaRPr lang="en-GB" dirty="0" smtClean="0"/>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Picture Placeholder 14"/>
          <p:cNvSpPr>
            <a:spLocks noGrp="1"/>
          </p:cNvSpPr>
          <p:nvPr>
            <p:ph type="pic" sz="quarter" idx="15"/>
          </p:nvPr>
        </p:nvSpPr>
        <p:spPr>
          <a:xfrm>
            <a:off x="5129213" y="1603375"/>
            <a:ext cx="3817937" cy="4548188"/>
          </a:xfrm>
        </p:spPr>
        <p:txBody>
          <a:bodyPr/>
          <a:lstStyle/>
          <a:p>
            <a:r>
              <a:rPr lang="en-US" smtClean="0"/>
              <a:t>Click icon to add picture</a:t>
            </a:r>
            <a:endParaRPr lang="en-GB"/>
          </a:p>
        </p:txBody>
      </p:sp>
    </p:spTree>
    <p:extLst>
      <p:ext uri="{BB962C8B-B14F-4D97-AF65-F5344CB8AC3E}">
        <p14:creationId xmlns:p14="http://schemas.microsoft.com/office/powerpoint/2010/main" val="1358506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9" name="Text Placeholder 8"/>
          <p:cNvSpPr>
            <a:spLocks noGrp="1"/>
          </p:cNvSpPr>
          <p:nvPr>
            <p:ph type="body" sz="quarter" idx="13"/>
          </p:nvPr>
        </p:nvSpPr>
        <p:spPr>
          <a:xfrm>
            <a:off x="971550" y="1603375"/>
            <a:ext cx="6091238"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smtClean="0"/>
              <a:t>Second level</a:t>
            </a:r>
          </a:p>
        </p:txBody>
      </p:sp>
    </p:spTree>
    <p:extLst>
      <p:ext uri="{BB962C8B-B14F-4D97-AF65-F5344CB8AC3E}">
        <p14:creationId xmlns:p14="http://schemas.microsoft.com/office/powerpoint/2010/main" val="20632137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Tree>
    <p:extLst>
      <p:ext uri="{BB962C8B-B14F-4D97-AF65-F5344CB8AC3E}">
        <p14:creationId xmlns:p14="http://schemas.microsoft.com/office/powerpoint/2010/main" val="1801690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1 Long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1482" y="5859717"/>
            <a:ext cx="8279833" cy="84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pic>
        <p:nvPicPr>
          <p:cNvPr id="3" name="Picture 2" descr="MELL.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3212965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1 Short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
        <p:nvSpPr>
          <p:cNvPr id="12"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 name="Picture 2" descr="MELL.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488893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3 (Insert Pictur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8624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9"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20"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1463511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1" y="6454140"/>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3139" y="1099206"/>
            <a:ext cx="8421874" cy="2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973138" y="436283"/>
            <a:ext cx="7954962" cy="328421"/>
          </a:xfrm>
          <a:prstGeom prst="rect">
            <a:avLst/>
          </a:prstGeom>
        </p:spPr>
        <p:txBody>
          <a:bodyPr vert="horz" lIns="0" tIns="0" rIns="0" bIns="0" rtlCol="0" anchor="t">
            <a:noAutofit/>
          </a:bodyPr>
          <a:lstStyle/>
          <a:p>
            <a:r>
              <a:rPr lang="en-US" smtClean="0"/>
              <a:t>Click to edit Master title style</a:t>
            </a:r>
            <a:endParaRPr lang="en-GB" dirty="0"/>
          </a:p>
        </p:txBody>
      </p:sp>
      <p:sp>
        <p:nvSpPr>
          <p:cNvPr id="3" name="Footer Placeholder 2"/>
          <p:cNvSpPr>
            <a:spLocks noGrp="1"/>
          </p:cNvSpPr>
          <p:nvPr>
            <p:ph type="ftr" sz="quarter" idx="3"/>
          </p:nvPr>
        </p:nvSpPr>
        <p:spPr>
          <a:xfrm>
            <a:off x="973138" y="6454140"/>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smtClean="0"/>
              <a:t>Presentation heading | Date Month Year</a:t>
            </a:r>
          </a:p>
        </p:txBody>
      </p:sp>
      <p:sp>
        <p:nvSpPr>
          <p:cNvPr id="4" name="Text Placeholder 3"/>
          <p:cNvSpPr>
            <a:spLocks noGrp="1"/>
          </p:cNvSpPr>
          <p:nvPr>
            <p:ph type="body" idx="1"/>
          </p:nvPr>
        </p:nvSpPr>
        <p:spPr>
          <a:xfrm>
            <a:off x="973139" y="1600200"/>
            <a:ext cx="7954962" cy="45513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6050355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9" r:id="rId3"/>
    <p:sldLayoutId id="2147483671" r:id="rId4"/>
    <p:sldLayoutId id="2147483672" r:id="rId5"/>
    <p:sldLayoutId id="2147483654" r:id="rId6"/>
    <p:sldLayoutId id="2147483678" r:id="rId7"/>
    <p:sldLayoutId id="2147483670" r:id="rId8"/>
    <p:sldLayoutId id="2147483674" r:id="rId9"/>
    <p:sldLayoutId id="2147483675" r:id="rId10"/>
    <p:sldLayoutId id="2147483661" r:id="rId11"/>
    <p:sldLayoutId id="2147483657" r:id="rId12"/>
    <p:sldLayoutId id="2147483659" r:id="rId13"/>
    <p:sldLayoutId id="2147483660" r:id="rId14"/>
    <p:sldLayoutId id="2147483676" r:id="rId15"/>
    <p:sldLayoutId id="2147483677" r:id="rId16"/>
    <p:sldLayoutId id="2147483667" r:id="rId17"/>
    <p:sldLayoutId id="2147483680" r:id="rId18"/>
  </p:sldLayoutIdLst>
  <p:timing>
    <p:tnLst>
      <p:par>
        <p:cTn id="1" dur="indefinite" restart="never" nodeType="tmRoot"/>
      </p:par>
    </p:tnLst>
  </p:timing>
  <p:hf hdr="0" dt="0"/>
  <p:txStyles>
    <p:titleStyle>
      <a:lvl1pPr marL="0" algn="l" defTabSz="914400" rtl="0" eaLnBrk="1" latinLnBrk="0" hangingPunct="1">
        <a:spcBef>
          <a:spcPct val="0"/>
        </a:spcBef>
        <a:buNone/>
        <a:defRPr lang="en-GB" sz="2200" b="1" kern="1200" dirty="0">
          <a:solidFill>
            <a:schemeClr val="bg2"/>
          </a:solidFill>
          <a:latin typeface="Verdana"/>
          <a:ea typeface="+mn-ea"/>
          <a:cs typeface="+mn-cs"/>
        </a:defRPr>
      </a:lvl1pPr>
    </p:titleStyle>
    <p:bodyStyle>
      <a:lvl1pPr marL="0" indent="0" algn="l" defTabSz="914400" rtl="0" eaLnBrk="1" latinLnBrk="0" hangingPunct="1">
        <a:lnSpc>
          <a:spcPct val="110000"/>
        </a:lnSpc>
        <a:spcBef>
          <a:spcPts val="1000"/>
        </a:spcBef>
        <a:buFontTx/>
        <a:buNone/>
        <a:defRPr kumimoji="0" lang="en-US" sz="1400" b="1" i="0" u="none" strike="noStrike" kern="1200" cap="none" spc="0" normalizeH="0" baseline="0" dirty="0" smtClean="0">
          <a:ln>
            <a:noFill/>
          </a:ln>
          <a:solidFill>
            <a:schemeClr val="bg2"/>
          </a:solidFill>
          <a:effectLst/>
          <a:uLnTx/>
          <a:uFillTx/>
          <a:latin typeface="Verdana"/>
          <a:ea typeface="+mn-ea"/>
          <a:cs typeface="+mn-cs"/>
        </a:defRPr>
      </a:lvl1pPr>
      <a:lvl2pPr marL="0" indent="0" algn="l" defTabSz="914400" rtl="0" eaLnBrk="1" latinLnBrk="0" hangingPunct="1">
        <a:lnSpc>
          <a:spcPct val="110000"/>
        </a:lnSpc>
        <a:spcBef>
          <a:spcPts val="1000"/>
        </a:spcBef>
        <a:buFontTx/>
        <a:buNone/>
        <a:defRPr kumimoji="0" lang="en-US" sz="1400" b="0" i="0" u="none" strike="noStrike" kern="1200" cap="none" spc="0" normalizeH="0" baseline="0" dirty="0" smtClean="0">
          <a:ln>
            <a:noFill/>
          </a:ln>
          <a:solidFill>
            <a:schemeClr val="tx2"/>
          </a:solidFill>
          <a:effectLst/>
          <a:uLnTx/>
          <a:uFillTx/>
          <a:latin typeface="Verdana"/>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1400" b="0" i="0" u="none" strike="noStrike" kern="1200" cap="none" spc="0" normalizeH="0" baseline="0" dirty="0" smtClean="0">
          <a:ln>
            <a:noFill/>
          </a:ln>
          <a:solidFill>
            <a:schemeClr val="tx2"/>
          </a:solidFill>
          <a:effectLst/>
          <a:uLnTx/>
          <a:uFillTx/>
          <a:latin typeface="Verdan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readingrockets.org/article/263#process" TargetMode="External"/><Relationship Id="rId2" Type="http://schemas.openxmlformats.org/officeDocument/2006/relationships/hyperlink" Target="http://www.readingrockets.org/article/263#content" TargetMode="External"/><Relationship Id="rId1" Type="http://schemas.openxmlformats.org/officeDocument/2006/relationships/slideLayout" Target="../slideLayouts/slideLayout18.xml"/><Relationship Id="rId5" Type="http://schemas.openxmlformats.org/officeDocument/2006/relationships/hyperlink" Target="http://www.readingrockets.org/article/263#learning" TargetMode="External"/><Relationship Id="rId4" Type="http://schemas.openxmlformats.org/officeDocument/2006/relationships/hyperlink" Target="http://www.readingrockets.org/article/263#product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62500" lnSpcReduction="20000"/>
          </a:bodyPr>
          <a:lstStyle/>
          <a:p>
            <a:pPr lvl="0"/>
            <a:r>
              <a:rPr lang="tr-TR" dirty="0" err="1"/>
              <a:t>Supportıng</a:t>
            </a:r>
            <a:r>
              <a:rPr lang="tr-TR" dirty="0"/>
              <a:t> </a:t>
            </a:r>
            <a:r>
              <a:rPr lang="tr-TR" dirty="0" err="1"/>
              <a:t>chıldren’s</a:t>
            </a:r>
            <a:r>
              <a:rPr lang="tr-TR" dirty="0"/>
              <a:t> </a:t>
            </a:r>
            <a:r>
              <a:rPr lang="tr-TR" dirty="0" err="1"/>
              <a:t>needs</a:t>
            </a:r>
            <a:r>
              <a:rPr lang="tr-TR" dirty="0"/>
              <a:t> IN WRITING </a:t>
            </a:r>
            <a:r>
              <a:rPr lang="tr-TR" dirty="0" err="1"/>
              <a:t>through</a:t>
            </a:r>
            <a:r>
              <a:rPr lang="tr-TR" dirty="0"/>
              <a:t> </a:t>
            </a:r>
            <a:r>
              <a:rPr lang="tr-TR" dirty="0" err="1" smtClean="0"/>
              <a:t>differentiation</a:t>
            </a:r>
            <a:endParaRPr lang="en-GB" dirty="0"/>
          </a:p>
        </p:txBody>
      </p:sp>
      <p:sp>
        <p:nvSpPr>
          <p:cNvPr id="6" name="Text Placeholder 5"/>
          <p:cNvSpPr>
            <a:spLocks noGrp="1"/>
          </p:cNvSpPr>
          <p:nvPr>
            <p:ph type="body" sz="quarter" idx="11"/>
          </p:nvPr>
        </p:nvSpPr>
        <p:spPr/>
        <p:txBody>
          <a:bodyPr>
            <a:normAutofit lnSpcReduction="10000"/>
          </a:bodyPr>
          <a:lstStyle/>
          <a:p>
            <a:pPr lvl="0"/>
            <a:r>
              <a:rPr lang="en-US" dirty="0" smtClean="0"/>
              <a:t>S</a:t>
            </a:r>
            <a:r>
              <a:rPr lang="tr-TR" dirty="0" err="1" smtClean="0"/>
              <a:t>arah</a:t>
            </a:r>
            <a:r>
              <a:rPr lang="tr-TR" dirty="0" smtClean="0"/>
              <a:t> Oskay</a:t>
            </a:r>
            <a:endParaRPr lang="en-GB" dirty="0"/>
          </a:p>
        </p:txBody>
      </p:sp>
      <p:sp>
        <p:nvSpPr>
          <p:cNvPr id="7" name="Text Placeholder 6"/>
          <p:cNvSpPr>
            <a:spLocks noGrp="1"/>
          </p:cNvSpPr>
          <p:nvPr>
            <p:ph type="body" sz="quarter" idx="12"/>
          </p:nvPr>
        </p:nvSpPr>
        <p:spPr/>
        <p:txBody>
          <a:bodyPr>
            <a:normAutofit fontScale="92500" lnSpcReduction="20000"/>
          </a:bodyPr>
          <a:lstStyle/>
          <a:p>
            <a:pPr lvl="0" fontAlgn="base">
              <a:spcBef>
                <a:spcPct val="0"/>
              </a:spcBef>
              <a:spcAft>
                <a:spcPct val="0"/>
              </a:spcAft>
            </a:pPr>
            <a:r>
              <a:rPr lang="tr-TR" dirty="0" err="1" smtClean="0"/>
              <a:t>July</a:t>
            </a:r>
            <a:r>
              <a:rPr lang="tr-TR" dirty="0" smtClean="0"/>
              <a:t> 2016</a:t>
            </a:r>
            <a:endParaRPr lang="en-GB" dirty="0"/>
          </a:p>
        </p:txBody>
      </p:sp>
      <p:sp>
        <p:nvSpPr>
          <p:cNvPr id="8" name="Round Diagonal Corner Rectangle 7"/>
          <p:cNvSpPr/>
          <p:nvPr/>
        </p:nvSpPr>
        <p:spPr>
          <a:xfrm>
            <a:off x="10056586" y="237707"/>
            <a:ext cx="3253014" cy="1154523"/>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PLAIN COVER</a:t>
            </a:r>
          </a:p>
          <a:p>
            <a:pPr>
              <a:spcAft>
                <a:spcPts val="600"/>
              </a:spcAft>
            </a:pPr>
            <a:r>
              <a:rPr lang="en-GB" sz="1050" dirty="0" smtClean="0"/>
              <a:t>Use this cover where you do not want to use and image. Add the Macmillan Education logo and a single sub brand or lock up to the base logo strip as required</a:t>
            </a:r>
          </a:p>
        </p:txBody>
      </p:sp>
      <p:pic>
        <p:nvPicPr>
          <p:cNvPr id="9" name="Picture 8"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50885"/>
            <a:ext cx="2186491" cy="914431"/>
          </a:xfrm>
          <a:prstGeom prst="rect">
            <a:avLst/>
          </a:prstGeom>
        </p:spPr>
      </p:pic>
      <p:pic>
        <p:nvPicPr>
          <p:cNvPr id="10" name="Picture 8"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867147" y="6103285"/>
            <a:ext cx="2186491" cy="914431"/>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236" y="2006237"/>
            <a:ext cx="6915578" cy="3792248"/>
          </a:xfrm>
          <a:prstGeom prst="rect">
            <a:avLst/>
          </a:prstGeom>
        </p:spPr>
      </p:pic>
    </p:spTree>
    <p:extLst>
      <p:ext uri="{BB962C8B-B14F-4D97-AF65-F5344CB8AC3E}">
        <p14:creationId xmlns:p14="http://schemas.microsoft.com/office/powerpoint/2010/main" val="1408530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do </a:t>
            </a:r>
            <a:r>
              <a:rPr lang="tr-TR" dirty="0" err="1" smtClean="0"/>
              <a:t>you</a:t>
            </a:r>
            <a:r>
              <a:rPr lang="tr-TR" dirty="0" smtClean="0"/>
              <a:t> </a:t>
            </a:r>
            <a:r>
              <a:rPr lang="tr-TR" dirty="0" err="1" smtClean="0"/>
              <a:t>think</a:t>
            </a:r>
            <a:r>
              <a:rPr lang="tr-TR" dirty="0" smtClean="0"/>
              <a:t>?</a:t>
            </a:r>
            <a:endParaRPr lang="tr-TR" dirty="0"/>
          </a:p>
        </p:txBody>
      </p:sp>
      <p:pic>
        <p:nvPicPr>
          <p:cNvPr id="4" name="İçerik Yer Tutucusu 3"/>
          <p:cNvPicPr>
            <a:picLocks noGrp="1" noChangeAspect="1"/>
          </p:cNvPicPr>
          <p:nvPr>
            <p:ph idx="1"/>
          </p:nvPr>
        </p:nvPicPr>
        <p:blipFill>
          <a:blip r:embed="rId2"/>
          <a:stretch>
            <a:fillRect/>
          </a:stretch>
        </p:blipFill>
        <p:spPr>
          <a:xfrm>
            <a:off x="1371600" y="1810915"/>
            <a:ext cx="6525491" cy="5282611"/>
          </a:xfrm>
          <a:prstGeom prst="rect">
            <a:avLst/>
          </a:prstGeom>
        </p:spPr>
      </p:pic>
    </p:spTree>
    <p:extLst>
      <p:ext uri="{BB962C8B-B14F-4D97-AF65-F5344CB8AC3E}">
        <p14:creationId xmlns:p14="http://schemas.microsoft.com/office/powerpoint/2010/main" val="233674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can </a:t>
            </a:r>
            <a:r>
              <a:rPr lang="tr-TR" dirty="0" err="1" smtClean="0"/>
              <a:t>teachers</a:t>
            </a:r>
            <a:r>
              <a:rPr lang="tr-TR" dirty="0" smtClean="0"/>
              <a:t> </a:t>
            </a:r>
            <a:r>
              <a:rPr lang="tr-TR" dirty="0" err="1" smtClean="0">
                <a:solidFill>
                  <a:srgbClr val="FFC000"/>
                </a:solidFill>
              </a:rPr>
              <a:t>base</a:t>
            </a:r>
            <a:r>
              <a:rPr lang="tr-TR" dirty="0" smtClean="0"/>
              <a:t> </a:t>
            </a:r>
            <a:r>
              <a:rPr lang="tr-TR" dirty="0" err="1" smtClean="0"/>
              <a:t>differentiation</a:t>
            </a:r>
            <a:r>
              <a:rPr lang="tr-TR" dirty="0" smtClean="0"/>
              <a:t> on?</a:t>
            </a:r>
            <a:endParaRPr lang="tr-TR" dirty="0"/>
          </a:p>
        </p:txBody>
      </p:sp>
      <p:sp>
        <p:nvSpPr>
          <p:cNvPr id="3" name="İçerik Yer Tutucusu 2"/>
          <p:cNvSpPr>
            <a:spLocks noGrp="1"/>
          </p:cNvSpPr>
          <p:nvPr>
            <p:ph idx="1"/>
          </p:nvPr>
        </p:nvSpPr>
        <p:spPr>
          <a:xfrm>
            <a:off x="831705" y="1510145"/>
            <a:ext cx="7893762" cy="4268481"/>
          </a:xfrm>
        </p:spPr>
        <p:txBody>
          <a:bodyPr>
            <a:normAutofit/>
          </a:bodyPr>
          <a:lstStyle/>
          <a:p>
            <a:pPr marL="571500" indent="-571500">
              <a:buFont typeface="Courier New" panose="02070309020205020404" pitchFamily="49" charset="0"/>
              <a:buChar char="o"/>
            </a:pPr>
            <a:r>
              <a:rPr lang="tr-TR" sz="3600" i="1" dirty="0" err="1" smtClean="0"/>
              <a:t>Student</a:t>
            </a:r>
            <a:r>
              <a:rPr lang="tr-TR" sz="3600" i="1" dirty="0" smtClean="0"/>
              <a:t> </a:t>
            </a:r>
            <a:r>
              <a:rPr lang="tr-TR" sz="3600" i="1" dirty="0" err="1" smtClean="0"/>
              <a:t>readiness</a:t>
            </a:r>
            <a:r>
              <a:rPr lang="tr-TR" sz="3600" i="1" dirty="0" smtClean="0"/>
              <a:t> </a:t>
            </a:r>
          </a:p>
          <a:p>
            <a:pPr>
              <a:buFont typeface="Courier New" panose="02070309020205020404" pitchFamily="49" charset="0"/>
              <a:buChar char="o"/>
            </a:pPr>
            <a:r>
              <a:rPr lang="tr-TR" sz="3600" i="1" dirty="0"/>
              <a:t> </a:t>
            </a:r>
            <a:r>
              <a:rPr lang="tr-TR" sz="3600" i="1" dirty="0" err="1" smtClean="0"/>
              <a:t>Interest</a:t>
            </a:r>
            <a:endParaRPr lang="tr-TR" sz="3600" i="1" dirty="0" smtClean="0"/>
          </a:p>
          <a:p>
            <a:pPr>
              <a:buFont typeface="Courier New" panose="02070309020205020404" pitchFamily="49" charset="0"/>
              <a:buChar char="o"/>
            </a:pPr>
            <a:r>
              <a:rPr lang="tr-TR" sz="3600" i="1" dirty="0" smtClean="0"/>
              <a:t> Learning profile</a:t>
            </a:r>
          </a:p>
          <a:p>
            <a:pPr>
              <a:buFont typeface="Courier New" panose="02070309020205020404" pitchFamily="49" charset="0"/>
              <a:buChar char="o"/>
            </a:pPr>
            <a:r>
              <a:rPr lang="tr-TR" sz="3600" i="1" dirty="0" err="1" smtClean="0"/>
              <a:t>Affect</a:t>
            </a:r>
            <a:endParaRPr lang="tr-TR" sz="3600" i="1" dirty="0"/>
          </a:p>
        </p:txBody>
      </p:sp>
      <p:pic>
        <p:nvPicPr>
          <p:cNvPr id="5122" name="Picture 2" descr="http://4.bp.blogspot.com/-OJqbIEidYkg/U68scQ3ZTCI/AAAAAAAAABA/sznBaPt0Ojk/s1600/differentiated+pi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709" y="987884"/>
            <a:ext cx="4269726" cy="587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4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Readiness</a:t>
            </a:r>
            <a:endParaRPr lang="tr-TR" dirty="0"/>
          </a:p>
        </p:txBody>
      </p:sp>
      <p:sp>
        <p:nvSpPr>
          <p:cNvPr id="3" name="İçerik Yer Tutucusu 2"/>
          <p:cNvSpPr>
            <a:spLocks noGrp="1"/>
          </p:cNvSpPr>
          <p:nvPr>
            <p:ph idx="1"/>
          </p:nvPr>
        </p:nvSpPr>
        <p:spPr/>
        <p:txBody>
          <a:bodyPr/>
          <a:lstStyle/>
          <a:p>
            <a:pPr>
              <a:buFont typeface="Courier New" panose="02070309020205020404" pitchFamily="49" charset="0"/>
              <a:buChar char="o"/>
            </a:pPr>
            <a:r>
              <a:rPr lang="tr-TR" sz="2400" i="1" dirty="0">
                <a:solidFill>
                  <a:srgbClr val="7030A0"/>
                </a:solidFill>
              </a:rPr>
              <a:t>T</a:t>
            </a:r>
            <a:r>
              <a:rPr lang="en-US" sz="2400" i="1" dirty="0" err="1" smtClean="0">
                <a:solidFill>
                  <a:srgbClr val="7030A0"/>
                </a:solidFill>
              </a:rPr>
              <a:t>eachers</a:t>
            </a:r>
            <a:r>
              <a:rPr lang="en-US" sz="2400" i="1" dirty="0" smtClean="0">
                <a:solidFill>
                  <a:srgbClr val="7030A0"/>
                </a:solidFill>
              </a:rPr>
              <a:t> </a:t>
            </a:r>
            <a:r>
              <a:rPr lang="en-US" sz="2400" i="1" dirty="0">
                <a:solidFill>
                  <a:srgbClr val="7030A0"/>
                </a:solidFill>
              </a:rPr>
              <a:t>must </a:t>
            </a:r>
            <a:r>
              <a:rPr lang="tr-TR" sz="2400" i="1" dirty="0" err="1" smtClean="0">
                <a:solidFill>
                  <a:srgbClr val="7030A0"/>
                </a:solidFill>
              </a:rPr>
              <a:t>try</a:t>
            </a:r>
            <a:r>
              <a:rPr lang="tr-TR" sz="2400" i="1" dirty="0" smtClean="0">
                <a:solidFill>
                  <a:srgbClr val="7030A0"/>
                </a:solidFill>
              </a:rPr>
              <a:t> </a:t>
            </a:r>
            <a:r>
              <a:rPr lang="tr-TR" sz="2400" i="1" dirty="0" err="1" smtClean="0">
                <a:solidFill>
                  <a:srgbClr val="7030A0"/>
                </a:solidFill>
              </a:rPr>
              <a:t>to</a:t>
            </a:r>
            <a:r>
              <a:rPr lang="tr-TR" sz="2400" i="1" dirty="0" smtClean="0">
                <a:solidFill>
                  <a:srgbClr val="7030A0"/>
                </a:solidFill>
              </a:rPr>
              <a:t> </a:t>
            </a:r>
            <a:r>
              <a:rPr lang="en-US" sz="2400" i="1" dirty="0" smtClean="0">
                <a:solidFill>
                  <a:srgbClr val="7030A0"/>
                </a:solidFill>
              </a:rPr>
              <a:t>know </a:t>
            </a:r>
            <a:r>
              <a:rPr lang="en-US" sz="2400" i="1" dirty="0">
                <a:solidFill>
                  <a:srgbClr val="7030A0"/>
                </a:solidFill>
              </a:rPr>
              <a:t>about their students’ prior </a:t>
            </a:r>
            <a:r>
              <a:rPr lang="en-US" sz="2400" i="1" u="sng" dirty="0">
                <a:solidFill>
                  <a:srgbClr val="7030A0"/>
                </a:solidFill>
              </a:rPr>
              <a:t>knowledge and life experiences. </a:t>
            </a:r>
            <a:endParaRPr lang="tr-TR" sz="2400" i="1" u="sng" dirty="0" smtClean="0">
              <a:solidFill>
                <a:srgbClr val="7030A0"/>
              </a:solidFill>
            </a:endParaRPr>
          </a:p>
          <a:p>
            <a:pPr>
              <a:buFont typeface="Courier New" panose="02070309020205020404" pitchFamily="49" charset="0"/>
              <a:buChar char="o"/>
            </a:pPr>
            <a:r>
              <a:rPr lang="en-US" sz="2400" i="1" dirty="0" smtClean="0">
                <a:solidFill>
                  <a:srgbClr val="7030A0"/>
                </a:solidFill>
              </a:rPr>
              <a:t>This </a:t>
            </a:r>
            <a:r>
              <a:rPr lang="en-US" sz="2400" i="1" dirty="0">
                <a:solidFill>
                  <a:srgbClr val="7030A0"/>
                </a:solidFill>
              </a:rPr>
              <a:t>includes their students’ views on school particularly certain </a:t>
            </a:r>
            <a:r>
              <a:rPr lang="tr-TR" sz="2400" i="1" dirty="0" err="1" smtClean="0">
                <a:solidFill>
                  <a:srgbClr val="7030A0"/>
                </a:solidFill>
              </a:rPr>
              <a:t>activity</a:t>
            </a:r>
            <a:r>
              <a:rPr lang="en-US" sz="2400" i="1" dirty="0" smtClean="0">
                <a:solidFill>
                  <a:srgbClr val="7030A0"/>
                </a:solidFill>
              </a:rPr>
              <a:t> </a:t>
            </a:r>
            <a:r>
              <a:rPr lang="en-US" sz="2400" i="1" dirty="0">
                <a:solidFill>
                  <a:srgbClr val="7030A0"/>
                </a:solidFill>
              </a:rPr>
              <a:t>areas</a:t>
            </a:r>
            <a:r>
              <a:rPr lang="en-US" sz="2400" i="1" dirty="0" smtClean="0">
                <a:solidFill>
                  <a:srgbClr val="7030A0"/>
                </a:solidFill>
              </a:rPr>
              <a:t>.</a:t>
            </a:r>
            <a:endParaRPr lang="tr-TR" sz="2400" i="1" dirty="0" smtClean="0">
              <a:solidFill>
                <a:srgbClr val="7030A0"/>
              </a:solidFill>
            </a:endParaRPr>
          </a:p>
          <a:p>
            <a:pPr>
              <a:buFont typeface="Courier New" panose="02070309020205020404" pitchFamily="49" charset="0"/>
              <a:buChar char="o"/>
            </a:pPr>
            <a:endParaRPr lang="tr-TR" sz="2400" i="1" dirty="0" smtClean="0">
              <a:solidFill>
                <a:srgbClr val="7030A0"/>
              </a:solidFill>
            </a:endParaRPr>
          </a:p>
          <a:p>
            <a:pPr algn="ctr"/>
            <a:r>
              <a:rPr lang="tr-TR" sz="2400" i="1" dirty="0" smtClean="0">
                <a:solidFill>
                  <a:srgbClr val="FFC000"/>
                </a:solidFill>
              </a:rPr>
              <a:t>How can </a:t>
            </a:r>
            <a:r>
              <a:rPr lang="tr-TR" sz="2400" i="1" dirty="0" err="1" smtClean="0">
                <a:solidFill>
                  <a:srgbClr val="FFC000"/>
                </a:solidFill>
              </a:rPr>
              <a:t>we</a:t>
            </a:r>
            <a:r>
              <a:rPr lang="tr-TR" sz="2400" i="1" dirty="0" smtClean="0">
                <a:solidFill>
                  <a:srgbClr val="FFC000"/>
                </a:solidFill>
              </a:rPr>
              <a:t> </a:t>
            </a:r>
            <a:r>
              <a:rPr lang="tr-TR" sz="2400" i="1" dirty="0" err="1" smtClean="0">
                <a:solidFill>
                  <a:srgbClr val="FFC000"/>
                </a:solidFill>
              </a:rPr>
              <a:t>obtain</a:t>
            </a:r>
            <a:r>
              <a:rPr lang="tr-TR" sz="2400" i="1" dirty="0" smtClean="0">
                <a:solidFill>
                  <a:srgbClr val="FFC000"/>
                </a:solidFill>
              </a:rPr>
              <a:t> </a:t>
            </a:r>
            <a:r>
              <a:rPr lang="tr-TR" sz="2400" i="1" dirty="0" err="1" smtClean="0">
                <a:solidFill>
                  <a:srgbClr val="FFC000"/>
                </a:solidFill>
              </a:rPr>
              <a:t>this</a:t>
            </a:r>
            <a:r>
              <a:rPr lang="tr-TR" sz="2400" i="1" dirty="0" smtClean="0">
                <a:solidFill>
                  <a:srgbClr val="FFC000"/>
                </a:solidFill>
              </a:rPr>
              <a:t> </a:t>
            </a:r>
            <a:r>
              <a:rPr lang="tr-TR" sz="2400" i="1" dirty="0" err="1" smtClean="0">
                <a:solidFill>
                  <a:srgbClr val="FFC000"/>
                </a:solidFill>
              </a:rPr>
              <a:t>information</a:t>
            </a:r>
            <a:r>
              <a:rPr lang="tr-TR" sz="2400" i="1" dirty="0" smtClean="0">
                <a:solidFill>
                  <a:srgbClr val="FFC000"/>
                </a:solidFill>
              </a:rPr>
              <a:t>?</a:t>
            </a:r>
          </a:p>
        </p:txBody>
      </p:sp>
    </p:spTree>
    <p:extLst>
      <p:ext uri="{BB962C8B-B14F-4D97-AF65-F5344CB8AC3E}">
        <p14:creationId xmlns:p14="http://schemas.microsoft.com/office/powerpoint/2010/main" val="244954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Examples</a:t>
            </a:r>
            <a:r>
              <a:rPr lang="tr-TR" dirty="0" smtClean="0"/>
              <a:t> of </a:t>
            </a:r>
            <a:r>
              <a:rPr lang="tr-TR" dirty="0" err="1" smtClean="0"/>
              <a:t>asking</a:t>
            </a:r>
            <a:r>
              <a:rPr lang="tr-TR" dirty="0" smtClean="0"/>
              <a:t> </a:t>
            </a:r>
            <a:r>
              <a:rPr lang="tr-TR" dirty="0" err="1" smtClean="0"/>
              <a:t>the</a:t>
            </a:r>
            <a:r>
              <a:rPr lang="tr-TR" dirty="0" smtClean="0"/>
              <a:t> </a:t>
            </a:r>
            <a:r>
              <a:rPr lang="tr-TR" dirty="0" err="1" smtClean="0"/>
              <a:t>children</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13</a:t>
            </a:fld>
            <a:endParaRPr lang="en-US" dirty="0"/>
          </a:p>
        </p:txBody>
      </p:sp>
      <p:pic>
        <p:nvPicPr>
          <p:cNvPr id="1026" name="Picture 2" descr="KWL chart for children-ის სურათის შედეგი"/>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782" y="942109"/>
            <a:ext cx="4798651" cy="4730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236x/31/12/1e/31121ee337986f33e8d0c6db6aa99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855" y="3837710"/>
            <a:ext cx="3418320" cy="22245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ittlegiraffes.com/teaching-ideas/wp-content/uploads/2015/11/foodkwl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909" y="891478"/>
            <a:ext cx="3756891" cy="281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1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Interest</a:t>
            </a:r>
            <a:endParaRPr lang="tr-TR" dirty="0"/>
          </a:p>
        </p:txBody>
      </p:sp>
      <p:sp>
        <p:nvSpPr>
          <p:cNvPr id="3" name="İçerik Yer Tutucusu 2"/>
          <p:cNvSpPr>
            <a:spLocks noGrp="1"/>
          </p:cNvSpPr>
          <p:nvPr>
            <p:ph idx="1"/>
          </p:nvPr>
        </p:nvSpPr>
        <p:spPr/>
        <p:txBody>
          <a:bodyPr/>
          <a:lstStyle/>
          <a:p>
            <a:pPr>
              <a:buFont typeface="Courier New" panose="02070309020205020404" pitchFamily="49" charset="0"/>
              <a:buChar char="o"/>
            </a:pPr>
            <a:r>
              <a:rPr lang="en-US" sz="2000" i="1" dirty="0">
                <a:solidFill>
                  <a:srgbClr val="7030A0"/>
                </a:solidFill>
              </a:rPr>
              <a:t>Teachers need to put effort into discovering what </a:t>
            </a:r>
            <a:r>
              <a:rPr lang="en-US" sz="2000" i="1" dirty="0" smtClean="0">
                <a:solidFill>
                  <a:srgbClr val="7030A0"/>
                </a:solidFill>
              </a:rPr>
              <a:t>the</a:t>
            </a:r>
            <a:r>
              <a:rPr lang="tr-TR" sz="2000" i="1" dirty="0" smtClean="0">
                <a:solidFill>
                  <a:srgbClr val="7030A0"/>
                </a:solidFill>
              </a:rPr>
              <a:t> </a:t>
            </a:r>
            <a:r>
              <a:rPr lang="tr-TR" sz="2000" i="1" dirty="0" err="1" smtClean="0">
                <a:solidFill>
                  <a:srgbClr val="7030A0"/>
                </a:solidFill>
              </a:rPr>
              <a:t>children</a:t>
            </a:r>
            <a:r>
              <a:rPr lang="en-US" sz="2000" i="1" dirty="0" smtClean="0">
                <a:solidFill>
                  <a:srgbClr val="7030A0"/>
                </a:solidFill>
              </a:rPr>
              <a:t> </a:t>
            </a:r>
            <a:r>
              <a:rPr lang="en-US" sz="2000" i="1" dirty="0">
                <a:solidFill>
                  <a:srgbClr val="7030A0"/>
                </a:solidFill>
              </a:rPr>
              <a:t>like to do and what their passions include. </a:t>
            </a:r>
            <a:endParaRPr lang="tr-TR" sz="2000" i="1" dirty="0" smtClean="0">
              <a:solidFill>
                <a:srgbClr val="7030A0"/>
              </a:solidFill>
            </a:endParaRPr>
          </a:p>
          <a:p>
            <a:pPr>
              <a:buFont typeface="Courier New" panose="02070309020205020404" pitchFamily="49" charset="0"/>
              <a:buChar char="o"/>
            </a:pPr>
            <a:r>
              <a:rPr lang="en-US" sz="2000" i="1" dirty="0" smtClean="0">
                <a:solidFill>
                  <a:srgbClr val="7030A0"/>
                </a:solidFill>
              </a:rPr>
              <a:t>This </a:t>
            </a:r>
            <a:r>
              <a:rPr lang="en-US" sz="2000" i="1" dirty="0">
                <a:solidFill>
                  <a:srgbClr val="7030A0"/>
                </a:solidFill>
              </a:rPr>
              <a:t>helps the </a:t>
            </a:r>
            <a:r>
              <a:rPr lang="en-US" sz="2000" i="1" dirty="0" smtClean="0">
                <a:solidFill>
                  <a:srgbClr val="7030A0"/>
                </a:solidFill>
              </a:rPr>
              <a:t>teacher</a:t>
            </a:r>
            <a:r>
              <a:rPr lang="tr-TR" sz="2000" i="1" dirty="0" smtClean="0">
                <a:solidFill>
                  <a:srgbClr val="7030A0"/>
                </a:solidFill>
              </a:rPr>
              <a:t>s</a:t>
            </a:r>
            <a:r>
              <a:rPr lang="en-US" sz="2000" i="1" dirty="0" smtClean="0">
                <a:solidFill>
                  <a:srgbClr val="7030A0"/>
                </a:solidFill>
              </a:rPr>
              <a:t> </a:t>
            </a:r>
            <a:r>
              <a:rPr lang="en-US" sz="2000" i="1" dirty="0">
                <a:solidFill>
                  <a:srgbClr val="7030A0"/>
                </a:solidFill>
              </a:rPr>
              <a:t>to connect </a:t>
            </a:r>
            <a:r>
              <a:rPr lang="en-US" sz="2000" i="1" u="sng" dirty="0">
                <a:solidFill>
                  <a:srgbClr val="7030A0"/>
                </a:solidFill>
              </a:rPr>
              <a:t>interests</a:t>
            </a:r>
            <a:r>
              <a:rPr lang="en-US" sz="2000" i="1" dirty="0">
                <a:solidFill>
                  <a:srgbClr val="7030A0"/>
                </a:solidFill>
              </a:rPr>
              <a:t> to the </a:t>
            </a:r>
            <a:r>
              <a:rPr lang="en-US" sz="2000" i="1" u="sng" dirty="0">
                <a:solidFill>
                  <a:srgbClr val="7030A0"/>
                </a:solidFill>
              </a:rPr>
              <a:t>content</a:t>
            </a:r>
            <a:r>
              <a:rPr lang="en-US" sz="2000" i="1" dirty="0">
                <a:solidFill>
                  <a:srgbClr val="7030A0"/>
                </a:solidFill>
              </a:rPr>
              <a:t> </a:t>
            </a:r>
            <a:r>
              <a:rPr lang="tr-TR" sz="2000" i="1" dirty="0">
                <a:solidFill>
                  <a:srgbClr val="7030A0"/>
                </a:solidFill>
              </a:rPr>
              <a:t>t</a:t>
            </a:r>
            <a:r>
              <a:rPr lang="en-US" sz="2000" i="1" dirty="0" smtClean="0">
                <a:solidFill>
                  <a:srgbClr val="7030A0"/>
                </a:solidFill>
              </a:rPr>
              <a:t>he</a:t>
            </a:r>
            <a:r>
              <a:rPr lang="tr-TR" sz="2000" i="1" dirty="0" smtClean="0">
                <a:solidFill>
                  <a:srgbClr val="7030A0"/>
                </a:solidFill>
              </a:rPr>
              <a:t>y</a:t>
            </a:r>
            <a:r>
              <a:rPr lang="en-US" sz="2000" i="1" dirty="0" smtClean="0">
                <a:solidFill>
                  <a:srgbClr val="7030A0"/>
                </a:solidFill>
              </a:rPr>
              <a:t> </a:t>
            </a:r>
            <a:r>
              <a:rPr lang="en-US" sz="2000" i="1" dirty="0">
                <a:solidFill>
                  <a:srgbClr val="7030A0"/>
                </a:solidFill>
              </a:rPr>
              <a:t>must teach and also aides the teacher in selecting small groups or projects</a:t>
            </a:r>
            <a:r>
              <a:rPr lang="en-US" sz="2000" i="1" dirty="0" smtClean="0">
                <a:solidFill>
                  <a:srgbClr val="7030A0"/>
                </a:solidFill>
              </a:rPr>
              <a:t>.</a:t>
            </a:r>
            <a:endParaRPr lang="tr-TR" sz="2000" i="1" dirty="0" smtClean="0">
              <a:solidFill>
                <a:srgbClr val="7030A0"/>
              </a:solidFill>
            </a:endParaRPr>
          </a:p>
          <a:p>
            <a:pPr>
              <a:buFont typeface="Courier New" panose="02070309020205020404" pitchFamily="49" charset="0"/>
              <a:buChar char="o"/>
            </a:pPr>
            <a:r>
              <a:rPr lang="en-US" sz="2000" i="1" dirty="0" smtClean="0">
                <a:solidFill>
                  <a:srgbClr val="7030A0"/>
                </a:solidFill>
              </a:rPr>
              <a:t> </a:t>
            </a:r>
            <a:r>
              <a:rPr lang="tr-TR" sz="2000" i="1" dirty="0" smtClean="0">
                <a:solidFill>
                  <a:srgbClr val="7030A0"/>
                </a:solidFill>
              </a:rPr>
              <a:t>«</a:t>
            </a:r>
            <a:r>
              <a:rPr lang="en-US" sz="2000" i="1" dirty="0" smtClean="0">
                <a:solidFill>
                  <a:srgbClr val="7030A0"/>
                </a:solidFill>
              </a:rPr>
              <a:t>When </a:t>
            </a:r>
            <a:r>
              <a:rPr lang="en-US" sz="2000" i="1" dirty="0">
                <a:solidFill>
                  <a:srgbClr val="7030A0"/>
                </a:solidFill>
              </a:rPr>
              <a:t>the </a:t>
            </a:r>
            <a:r>
              <a:rPr lang="tr-TR" sz="2000" i="1" dirty="0" err="1" smtClean="0">
                <a:solidFill>
                  <a:srgbClr val="7030A0"/>
                </a:solidFill>
              </a:rPr>
              <a:t>children</a:t>
            </a:r>
            <a:r>
              <a:rPr lang="en-US" sz="2000" i="1" dirty="0" smtClean="0">
                <a:solidFill>
                  <a:srgbClr val="7030A0"/>
                </a:solidFill>
              </a:rPr>
              <a:t> </a:t>
            </a:r>
            <a:r>
              <a:rPr lang="en-US" sz="2000" i="1" dirty="0">
                <a:solidFill>
                  <a:srgbClr val="7030A0"/>
                </a:solidFill>
              </a:rPr>
              <a:t>are interested they will enjoy what they are learning and this will heighten their </a:t>
            </a:r>
            <a:r>
              <a:rPr lang="en-US" sz="2000" i="1" dirty="0" smtClean="0">
                <a:solidFill>
                  <a:srgbClr val="7030A0"/>
                </a:solidFill>
              </a:rPr>
              <a:t>achievement</a:t>
            </a:r>
            <a:r>
              <a:rPr lang="tr-TR" sz="2000" i="1" dirty="0" smtClean="0">
                <a:solidFill>
                  <a:srgbClr val="7030A0"/>
                </a:solidFill>
              </a:rPr>
              <a:t>»</a:t>
            </a:r>
            <a:r>
              <a:rPr lang="en-US" sz="2000" i="1" dirty="0" smtClean="0">
                <a:solidFill>
                  <a:srgbClr val="7030A0"/>
                </a:solidFill>
              </a:rPr>
              <a:t> </a:t>
            </a:r>
            <a:r>
              <a:rPr lang="en-US" sz="2000" i="1" dirty="0">
                <a:solidFill>
                  <a:srgbClr val="7030A0"/>
                </a:solidFill>
              </a:rPr>
              <a:t>(Tomlinson, 2003</a:t>
            </a:r>
            <a:r>
              <a:rPr lang="en-US" sz="2000" i="1" dirty="0" smtClean="0">
                <a:solidFill>
                  <a:srgbClr val="7030A0"/>
                </a:solidFill>
              </a:rPr>
              <a:t>).</a:t>
            </a:r>
            <a:endParaRPr lang="tr-TR" sz="2000" i="1" dirty="0" smtClean="0">
              <a:solidFill>
                <a:srgbClr val="7030A0"/>
              </a:solidFill>
            </a:endParaRPr>
          </a:p>
          <a:p>
            <a:pPr algn="ctr"/>
            <a:r>
              <a:rPr lang="tr-TR" sz="2000" dirty="0" smtClean="0">
                <a:solidFill>
                  <a:srgbClr val="FFC000"/>
                </a:solidFill>
              </a:rPr>
              <a:t>How can </a:t>
            </a:r>
            <a:r>
              <a:rPr lang="tr-TR" sz="2000" dirty="0" err="1" smtClean="0">
                <a:solidFill>
                  <a:srgbClr val="FFC000"/>
                </a:solidFill>
              </a:rPr>
              <a:t>we</a:t>
            </a:r>
            <a:r>
              <a:rPr lang="tr-TR" sz="2000" dirty="0" smtClean="0">
                <a:solidFill>
                  <a:srgbClr val="FFC000"/>
                </a:solidFill>
              </a:rPr>
              <a:t> </a:t>
            </a:r>
            <a:r>
              <a:rPr lang="tr-TR" sz="2000" dirty="0" err="1" smtClean="0">
                <a:solidFill>
                  <a:srgbClr val="FFC000"/>
                </a:solidFill>
              </a:rPr>
              <a:t>discover</a:t>
            </a:r>
            <a:r>
              <a:rPr lang="tr-TR" sz="2000" dirty="0" smtClean="0">
                <a:solidFill>
                  <a:srgbClr val="FFC000"/>
                </a:solidFill>
              </a:rPr>
              <a:t> </a:t>
            </a:r>
            <a:r>
              <a:rPr lang="tr-TR" sz="2000" dirty="0" err="1" smtClean="0">
                <a:solidFill>
                  <a:srgbClr val="FFC000"/>
                </a:solidFill>
              </a:rPr>
              <a:t>this</a:t>
            </a:r>
            <a:r>
              <a:rPr lang="tr-TR" sz="2000" dirty="0" smtClean="0">
                <a:solidFill>
                  <a:srgbClr val="FFC000"/>
                </a:solidFill>
              </a:rPr>
              <a:t> </a:t>
            </a:r>
            <a:r>
              <a:rPr lang="tr-TR" sz="2000" dirty="0" err="1" smtClean="0">
                <a:solidFill>
                  <a:srgbClr val="FFC000"/>
                </a:solidFill>
              </a:rPr>
              <a:t>information</a:t>
            </a:r>
            <a:r>
              <a:rPr lang="tr-TR" sz="2000" dirty="0" smtClean="0">
                <a:solidFill>
                  <a:srgbClr val="FFC000"/>
                </a:solidFill>
              </a:rPr>
              <a:t>?</a:t>
            </a:r>
            <a:r>
              <a:rPr lang="en-US" sz="2000" dirty="0">
                <a:solidFill>
                  <a:srgbClr val="FFC000"/>
                </a:solidFill>
              </a:rPr>
              <a:t> </a:t>
            </a:r>
            <a:endParaRPr lang="tr-TR" sz="2000" dirty="0">
              <a:solidFill>
                <a:srgbClr val="FFC000"/>
              </a:solidFill>
            </a:endParaRPr>
          </a:p>
        </p:txBody>
      </p:sp>
    </p:spTree>
    <p:extLst>
      <p:ext uri="{BB962C8B-B14F-4D97-AF65-F5344CB8AC3E}">
        <p14:creationId xmlns:p14="http://schemas.microsoft.com/office/powerpoint/2010/main" val="183708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15</a:t>
            </a:fld>
            <a:endParaRPr lang="en-US" dirty="0"/>
          </a:p>
        </p:txBody>
      </p:sp>
      <p:pic>
        <p:nvPicPr>
          <p:cNvPr id="7170" name="Picture 2" descr="enthusiastic%20teacher%20sleeping%20students(onepagebehaviorplanstha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211" y="1600200"/>
            <a:ext cx="68580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2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3138" y="422428"/>
            <a:ext cx="7954962" cy="328421"/>
          </a:xfrm>
        </p:spPr>
        <p:txBody>
          <a:bodyPr/>
          <a:lstStyle/>
          <a:p>
            <a:r>
              <a:rPr lang="tr-TR" dirty="0" smtClean="0"/>
              <a:t>Ask </a:t>
            </a:r>
            <a:r>
              <a:rPr lang="tr-TR" dirty="0" err="1" smtClean="0"/>
              <a:t>them</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16</a:t>
            </a:fld>
            <a:endParaRPr lang="en-US" dirty="0"/>
          </a:p>
        </p:txBody>
      </p:sp>
      <p:pic>
        <p:nvPicPr>
          <p:cNvPr id="2050" name="Picture 2" descr="Free Writing Attitude Survey: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138" y="1246909"/>
            <a:ext cx="4153044" cy="56943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un in First Grade: Parent Teacher Conference Time and Must Have FREEB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964" y="1527535"/>
            <a:ext cx="3859933" cy="474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42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17</a:t>
            </a:fld>
            <a:endParaRPr lang="en-US" dirty="0"/>
          </a:p>
        </p:txBody>
      </p:sp>
      <p:pic>
        <p:nvPicPr>
          <p:cNvPr id="3074" name="Picture 2" descr="Teacher's Pet – Ideas &amp; Inspiration for Early Years (EYFS), Key Stage 1 (KS1) and Key Stage 2 (KS2) | My Adjectives Clou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2194" y="1914164"/>
            <a:ext cx="52768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9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18</a:t>
            </a:fld>
            <a:endParaRPr lang="en-US" dirty="0"/>
          </a:p>
        </p:txBody>
      </p:sp>
      <p:pic>
        <p:nvPicPr>
          <p:cNvPr id="4098" name="Picture 2" descr="Get to know you games. But without candy - beads maybe. Then they can make pattern bracelet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7127" y="1233056"/>
            <a:ext cx="6386945" cy="491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3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Learning profile</a:t>
            </a:r>
            <a:endParaRPr lang="tr-TR" dirty="0"/>
          </a:p>
        </p:txBody>
      </p:sp>
      <p:sp>
        <p:nvSpPr>
          <p:cNvPr id="3" name="İçerik Yer Tutucusu 2"/>
          <p:cNvSpPr>
            <a:spLocks noGrp="1"/>
          </p:cNvSpPr>
          <p:nvPr>
            <p:ph idx="1"/>
          </p:nvPr>
        </p:nvSpPr>
        <p:spPr/>
        <p:txBody>
          <a:bodyPr/>
          <a:lstStyle/>
          <a:p>
            <a:r>
              <a:rPr lang="en-US" dirty="0"/>
              <a:t>This </a:t>
            </a:r>
            <a:r>
              <a:rPr lang="en-US" dirty="0" smtClean="0"/>
              <a:t>includes</a:t>
            </a:r>
            <a:r>
              <a:rPr lang="tr-TR" dirty="0" smtClean="0"/>
              <a:t>:</a:t>
            </a:r>
          </a:p>
          <a:p>
            <a:pPr>
              <a:buFont typeface="Courier New" panose="02070309020205020404" pitchFamily="49" charset="0"/>
              <a:buChar char="o"/>
            </a:pPr>
            <a:r>
              <a:rPr lang="en-US" sz="2800" dirty="0" smtClean="0">
                <a:solidFill>
                  <a:srgbClr val="7030A0"/>
                </a:solidFill>
              </a:rPr>
              <a:t> </a:t>
            </a:r>
            <a:r>
              <a:rPr lang="tr-TR" sz="2800" i="1" dirty="0" smtClean="0">
                <a:solidFill>
                  <a:srgbClr val="7030A0"/>
                </a:solidFill>
              </a:rPr>
              <a:t>T</a:t>
            </a:r>
            <a:r>
              <a:rPr lang="en-US" sz="2800" i="1" dirty="0" smtClean="0">
                <a:solidFill>
                  <a:srgbClr val="7030A0"/>
                </a:solidFill>
              </a:rPr>
              <a:t>heir </a:t>
            </a:r>
            <a:r>
              <a:rPr lang="en-US" sz="2800" i="1" dirty="0">
                <a:solidFill>
                  <a:srgbClr val="7030A0"/>
                </a:solidFill>
              </a:rPr>
              <a:t>style, </a:t>
            </a:r>
            <a:endParaRPr lang="tr-TR" sz="2800" i="1" dirty="0" smtClean="0">
              <a:solidFill>
                <a:srgbClr val="7030A0"/>
              </a:solidFill>
            </a:endParaRPr>
          </a:p>
          <a:p>
            <a:pPr>
              <a:buFont typeface="Courier New" panose="02070309020205020404" pitchFamily="49" charset="0"/>
              <a:buChar char="o"/>
            </a:pPr>
            <a:r>
              <a:rPr lang="tr-TR" sz="2800" i="1" dirty="0" smtClean="0">
                <a:solidFill>
                  <a:srgbClr val="7030A0"/>
                </a:solidFill>
              </a:rPr>
              <a:t> </a:t>
            </a:r>
            <a:r>
              <a:rPr lang="tr-TR" sz="2800" i="1" dirty="0">
                <a:solidFill>
                  <a:srgbClr val="7030A0"/>
                </a:solidFill>
              </a:rPr>
              <a:t>C</a:t>
            </a:r>
            <a:r>
              <a:rPr lang="en-US" sz="2800" i="1" dirty="0" err="1" smtClean="0">
                <a:solidFill>
                  <a:srgbClr val="7030A0"/>
                </a:solidFill>
              </a:rPr>
              <a:t>ulture</a:t>
            </a:r>
            <a:r>
              <a:rPr lang="en-US" sz="2800" i="1" dirty="0">
                <a:solidFill>
                  <a:srgbClr val="7030A0"/>
                </a:solidFill>
              </a:rPr>
              <a:t>, </a:t>
            </a:r>
            <a:endParaRPr lang="tr-TR" sz="2800" i="1" dirty="0" smtClean="0">
              <a:solidFill>
                <a:srgbClr val="7030A0"/>
              </a:solidFill>
            </a:endParaRPr>
          </a:p>
          <a:p>
            <a:pPr>
              <a:buFont typeface="Courier New" panose="02070309020205020404" pitchFamily="49" charset="0"/>
              <a:buChar char="o"/>
            </a:pPr>
            <a:r>
              <a:rPr lang="tr-TR" sz="2800" i="1" dirty="0" smtClean="0">
                <a:solidFill>
                  <a:srgbClr val="7030A0"/>
                </a:solidFill>
              </a:rPr>
              <a:t> G</a:t>
            </a:r>
            <a:r>
              <a:rPr lang="en-US" sz="2800" i="1" dirty="0" smtClean="0">
                <a:solidFill>
                  <a:srgbClr val="7030A0"/>
                </a:solidFill>
              </a:rPr>
              <a:t>ender </a:t>
            </a:r>
            <a:endParaRPr lang="tr-TR" sz="2800" i="1" dirty="0" smtClean="0">
              <a:solidFill>
                <a:srgbClr val="7030A0"/>
              </a:solidFill>
            </a:endParaRPr>
          </a:p>
          <a:p>
            <a:pPr>
              <a:buFont typeface="Courier New" panose="02070309020205020404" pitchFamily="49" charset="0"/>
              <a:buChar char="o"/>
            </a:pPr>
            <a:r>
              <a:rPr lang="tr-TR" sz="2800" i="1" dirty="0" smtClean="0">
                <a:solidFill>
                  <a:srgbClr val="7030A0"/>
                </a:solidFill>
              </a:rPr>
              <a:t> </a:t>
            </a:r>
            <a:r>
              <a:rPr lang="tr-TR" sz="2800" i="1" dirty="0">
                <a:solidFill>
                  <a:srgbClr val="7030A0"/>
                </a:solidFill>
              </a:rPr>
              <a:t>I</a:t>
            </a:r>
            <a:r>
              <a:rPr lang="en-US" sz="2800" i="1" dirty="0" err="1" smtClean="0">
                <a:solidFill>
                  <a:srgbClr val="7030A0"/>
                </a:solidFill>
              </a:rPr>
              <a:t>ntelligence</a:t>
            </a:r>
            <a:r>
              <a:rPr lang="en-US" sz="2800" i="1" dirty="0" smtClean="0">
                <a:solidFill>
                  <a:srgbClr val="7030A0"/>
                </a:solidFill>
              </a:rPr>
              <a:t> </a:t>
            </a:r>
            <a:r>
              <a:rPr lang="en-US" sz="2800" i="1" dirty="0">
                <a:solidFill>
                  <a:srgbClr val="7030A0"/>
                </a:solidFill>
              </a:rPr>
              <a:t>preference</a:t>
            </a:r>
            <a:r>
              <a:rPr lang="en-US" sz="2800" i="1" dirty="0" smtClean="0">
                <a:solidFill>
                  <a:srgbClr val="7030A0"/>
                </a:solidFill>
              </a:rPr>
              <a:t>.</a:t>
            </a:r>
            <a:endParaRPr lang="tr-TR" sz="2800" i="1" dirty="0">
              <a:solidFill>
                <a:srgbClr val="7030A0"/>
              </a:solidFill>
            </a:endParaRPr>
          </a:p>
        </p:txBody>
      </p:sp>
    </p:spTree>
    <p:extLst>
      <p:ext uri="{BB962C8B-B14F-4D97-AF65-F5344CB8AC3E}">
        <p14:creationId xmlns:p14="http://schemas.microsoft.com/office/powerpoint/2010/main" val="327875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err="1"/>
              <a:t>D</a:t>
            </a:r>
            <a:r>
              <a:rPr lang="tr-TR" sz="4000" dirty="0" err="1" smtClean="0"/>
              <a:t>ifferentiation</a:t>
            </a:r>
            <a:r>
              <a:rPr lang="tr-TR" sz="4000" dirty="0" smtClean="0"/>
              <a:t>?</a:t>
            </a:r>
            <a:endParaRPr lang="tr-TR" sz="40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861" y="2422892"/>
            <a:ext cx="4635697" cy="3084845"/>
          </a:xfrm>
        </p:spPr>
      </p:pic>
      <p:pic>
        <p:nvPicPr>
          <p:cNvPr id="5" name="Picture 8" descr="Divisional_logo-01.png"/>
          <p:cNvPicPr>
            <a:picLocks noChangeAspect="1"/>
          </p:cNvPicPr>
          <p:nvPr/>
        </p:nvPicPr>
        <p:blipFill rotWithShape="1">
          <a:blip r:embed="rId3" cstate="print">
            <a:extLst>
              <a:ext uri="{28A0092B-C50C-407E-A947-70E740481C1C}">
                <a14:useLocalDpi xmlns:a14="http://schemas.microsoft.com/office/drawing/2010/main" val="0"/>
              </a:ext>
            </a:extLst>
          </a:blip>
          <a:srcRect r="7798"/>
          <a:stretch/>
        </p:blipFill>
        <p:spPr>
          <a:xfrm>
            <a:off x="7382238" y="5632235"/>
            <a:ext cx="2186491" cy="914431"/>
          </a:xfrm>
          <a:prstGeom prst="rect">
            <a:avLst/>
          </a:prstGeom>
        </p:spPr>
      </p:pic>
    </p:spTree>
    <p:extLst>
      <p:ext uri="{BB962C8B-B14F-4D97-AF65-F5344CB8AC3E}">
        <p14:creationId xmlns:p14="http://schemas.microsoft.com/office/powerpoint/2010/main" val="273786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20</a:t>
            </a:fld>
            <a:endParaRPr lang="en-US" dirty="0"/>
          </a:p>
        </p:txBody>
      </p:sp>
      <p:pic>
        <p:nvPicPr>
          <p:cNvPr id="18434" name="Picture 2" descr="https://s-media-cache-ak0.pinimg.com/236x/9b/72/31/9b72319ea0c9a49d3bcf7ecdf07a52f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131" y="1205345"/>
            <a:ext cx="8115396" cy="524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32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err="1"/>
              <a:t>A</a:t>
            </a:r>
            <a:r>
              <a:rPr lang="tr-TR" sz="2800" dirty="0" err="1" smtClean="0"/>
              <a:t>ffect</a:t>
            </a:r>
            <a:endParaRPr lang="tr-TR" sz="2800" dirty="0"/>
          </a:p>
        </p:txBody>
      </p:sp>
      <p:sp>
        <p:nvSpPr>
          <p:cNvPr id="3" name="İçerik Yer Tutucusu 2"/>
          <p:cNvSpPr>
            <a:spLocks noGrp="1"/>
          </p:cNvSpPr>
          <p:nvPr>
            <p:ph idx="1"/>
          </p:nvPr>
        </p:nvSpPr>
        <p:spPr/>
        <p:txBody>
          <a:bodyPr>
            <a:normAutofit/>
          </a:bodyPr>
          <a:lstStyle/>
          <a:p>
            <a:pPr>
              <a:buFont typeface="Courier New" panose="02070309020205020404" pitchFamily="49" charset="0"/>
              <a:buChar char="o"/>
            </a:pPr>
            <a:r>
              <a:rPr lang="en-US" sz="2400" i="1" dirty="0">
                <a:solidFill>
                  <a:srgbClr val="7030A0"/>
                </a:solidFill>
              </a:rPr>
              <a:t>Affect is how students </a:t>
            </a:r>
            <a:r>
              <a:rPr lang="en-US" sz="2400" i="1" dirty="0">
                <a:solidFill>
                  <a:srgbClr val="FF0000"/>
                </a:solidFill>
              </a:rPr>
              <a:t>feel about themselves </a:t>
            </a:r>
            <a:r>
              <a:rPr lang="en-US" sz="2400" i="1" dirty="0">
                <a:solidFill>
                  <a:srgbClr val="7030A0"/>
                </a:solidFill>
              </a:rPr>
              <a:t>in school. </a:t>
            </a:r>
            <a:endParaRPr lang="tr-TR" sz="2400" i="1" dirty="0" smtClean="0">
              <a:solidFill>
                <a:srgbClr val="7030A0"/>
              </a:solidFill>
            </a:endParaRPr>
          </a:p>
          <a:p>
            <a:pPr>
              <a:buFont typeface="Courier New" panose="02070309020205020404" pitchFamily="49" charset="0"/>
              <a:buChar char="o"/>
            </a:pPr>
            <a:r>
              <a:rPr lang="en-US" sz="2400" i="1" dirty="0" smtClean="0">
                <a:solidFill>
                  <a:srgbClr val="7030A0"/>
                </a:solidFill>
              </a:rPr>
              <a:t>This </a:t>
            </a:r>
            <a:r>
              <a:rPr lang="en-US" sz="2400" i="1" dirty="0">
                <a:solidFill>
                  <a:srgbClr val="7030A0"/>
                </a:solidFill>
              </a:rPr>
              <a:t>encompasses the students’ positive or negative feelings about their </a:t>
            </a:r>
            <a:r>
              <a:rPr lang="tr-TR" sz="2400" i="1" dirty="0" err="1" smtClean="0">
                <a:solidFill>
                  <a:srgbClr val="7030A0"/>
                </a:solidFill>
              </a:rPr>
              <a:t>written</a:t>
            </a:r>
            <a:r>
              <a:rPr lang="tr-TR" sz="2400" i="1" dirty="0" smtClean="0">
                <a:solidFill>
                  <a:srgbClr val="7030A0"/>
                </a:solidFill>
              </a:rPr>
              <a:t> </a:t>
            </a:r>
            <a:r>
              <a:rPr lang="en-US" sz="2400" i="1" dirty="0" smtClean="0">
                <a:solidFill>
                  <a:srgbClr val="FF0000"/>
                </a:solidFill>
              </a:rPr>
              <a:t>work</a:t>
            </a:r>
            <a:r>
              <a:rPr lang="en-US" sz="2400" i="1" dirty="0">
                <a:solidFill>
                  <a:srgbClr val="FF0000"/>
                </a:solidFill>
              </a:rPr>
              <a:t>, their classroom and what they can add to the classroom dynamic. </a:t>
            </a:r>
            <a:endParaRPr lang="tr-TR" sz="2400" i="1" dirty="0" smtClean="0">
              <a:solidFill>
                <a:srgbClr val="FF0000"/>
              </a:solidFill>
            </a:endParaRPr>
          </a:p>
          <a:p>
            <a:pPr algn="ctr"/>
            <a:r>
              <a:rPr lang="en-US" sz="2400" i="1" dirty="0" smtClean="0">
                <a:solidFill>
                  <a:srgbClr val="FFC000"/>
                </a:solidFill>
              </a:rPr>
              <a:t>Tomlinson </a:t>
            </a:r>
            <a:r>
              <a:rPr lang="en-US" sz="2400" i="1" dirty="0">
                <a:solidFill>
                  <a:srgbClr val="FFC000"/>
                </a:solidFill>
              </a:rPr>
              <a:t>believes that teachers need to strive to understand their students’ </a:t>
            </a:r>
            <a:r>
              <a:rPr lang="en-US" sz="2400" u="sng" dirty="0"/>
              <a:t>emotions</a:t>
            </a:r>
            <a:r>
              <a:rPr lang="en-US" sz="2400" i="1" dirty="0"/>
              <a:t> </a:t>
            </a:r>
            <a:r>
              <a:rPr lang="en-US" sz="2400" i="1" dirty="0">
                <a:solidFill>
                  <a:srgbClr val="FFC000"/>
                </a:solidFill>
              </a:rPr>
              <a:t>as well as their understanding for students to reach their highest potential (2003).</a:t>
            </a:r>
            <a:endParaRPr lang="tr-TR" sz="2400" i="1" dirty="0">
              <a:solidFill>
                <a:srgbClr val="FFC000"/>
              </a:solidFill>
            </a:endParaRPr>
          </a:p>
        </p:txBody>
      </p:sp>
    </p:spTree>
    <p:extLst>
      <p:ext uri="{BB962C8B-B14F-4D97-AF65-F5344CB8AC3E}">
        <p14:creationId xmlns:p14="http://schemas.microsoft.com/office/powerpoint/2010/main" val="237828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22</a:t>
            </a:fld>
            <a:endParaRPr lang="en-US" dirty="0"/>
          </a:p>
        </p:txBody>
      </p:sp>
      <p:pic>
        <p:nvPicPr>
          <p:cNvPr id="4098" name="Picture 2" descr="http://4.bp.blogspot.com/-3oYDyLO23wI/UoWb8IJ7r7I/AAAAAAAABH4/vGBZDcP5d7A/s1600/blog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678" y="1108363"/>
            <a:ext cx="7678722" cy="574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0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Correct</a:t>
            </a:r>
            <a:r>
              <a:rPr lang="tr-TR" dirty="0" smtClean="0"/>
              <a:t> </a:t>
            </a:r>
            <a:r>
              <a:rPr lang="tr-TR" dirty="0" err="1" smtClean="0"/>
              <a:t>or</a:t>
            </a:r>
            <a:r>
              <a:rPr lang="tr-TR" dirty="0" smtClean="0"/>
              <a:t> not?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23</a:t>
            </a:fld>
            <a:endParaRPr lang="en-US" dirty="0"/>
          </a:p>
        </p:txBody>
      </p:sp>
      <p:pic>
        <p:nvPicPr>
          <p:cNvPr id="1026" name="Picture 2" descr="activities for improving affect in error correction in the primary ESL classroom-ის სურათის შედეგი"/>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636" y="1717964"/>
            <a:ext cx="7051964" cy="422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3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We</a:t>
            </a:r>
            <a:r>
              <a:rPr lang="tr-TR" dirty="0" smtClean="0"/>
              <a:t> can </a:t>
            </a:r>
            <a:r>
              <a:rPr lang="tr-TR" dirty="0" err="1" smtClean="0"/>
              <a:t>change</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point</a:t>
            </a:r>
            <a:r>
              <a:rPr lang="tr-TR" dirty="0" smtClean="0"/>
              <a:t> of </a:t>
            </a:r>
            <a:r>
              <a:rPr lang="tr-TR" dirty="0" err="1" smtClean="0"/>
              <a:t>view</a:t>
            </a:r>
            <a:endParaRPr lang="tr-TR" dirty="0"/>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24</a:t>
            </a:fld>
            <a:endParaRPr lang="en-US" dirty="0"/>
          </a:p>
        </p:txBody>
      </p:sp>
      <p:pic>
        <p:nvPicPr>
          <p:cNvPr id="3074" name="Picture 2" descr="http://www.edutopia.org/sites/default/files/styles/responsive_1240px/public/content/3b/maats-mistakes-fixit.gif?itok=09YgnOSv&amp;timestamp=13973824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8" y="1953491"/>
            <a:ext cx="6220690" cy="403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5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25</a:t>
            </a:fld>
            <a:endParaRPr lang="en-US" dirty="0"/>
          </a:p>
        </p:txBody>
      </p:sp>
      <p:pic>
        <p:nvPicPr>
          <p:cNvPr id="2050" name="Picture 2" descr="https://ketanhein.files.wordpress.com/2015/02/don27t-be-afraid-to-make-mistakes-be-afraid-of-not-learning-from-them-status.png?w=500&amp;h=39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676" y="1482436"/>
            <a:ext cx="7789559" cy="513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8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3138" y="1600200"/>
            <a:ext cx="7954962" cy="4551363"/>
          </a:xfrm>
        </p:spPr>
        <p:txBody>
          <a:bodyPr>
            <a:normAutofit lnSpcReduction="10000"/>
          </a:bodyPr>
          <a:lstStyle/>
          <a:p>
            <a:pPr lvl="0"/>
            <a:r>
              <a:rPr lang="tr-TR" sz="2400" u="sng" dirty="0" smtClean="0">
                <a:hlinkClick r:id="rId2"/>
              </a:rPr>
              <a:t>Content</a:t>
            </a:r>
            <a:r>
              <a:rPr lang="tr-TR" sz="2400" dirty="0" smtClean="0"/>
              <a:t> </a:t>
            </a:r>
            <a:r>
              <a:rPr lang="tr-TR" sz="2400" dirty="0"/>
              <a:t>– </a:t>
            </a:r>
            <a:r>
              <a:rPr lang="tr-TR" sz="2400" dirty="0" err="1"/>
              <a:t>what</a:t>
            </a:r>
            <a:r>
              <a:rPr lang="tr-TR" sz="2400" dirty="0"/>
              <a:t> </a:t>
            </a:r>
            <a:r>
              <a:rPr lang="tr-TR" sz="2400" dirty="0" err="1"/>
              <a:t>the</a:t>
            </a:r>
            <a:r>
              <a:rPr lang="tr-TR" sz="2400" dirty="0"/>
              <a:t> </a:t>
            </a:r>
            <a:r>
              <a:rPr lang="tr-TR" sz="2400" dirty="0" err="1"/>
              <a:t>student</a:t>
            </a:r>
            <a:r>
              <a:rPr lang="tr-TR" sz="2400" dirty="0"/>
              <a:t> </a:t>
            </a:r>
            <a:r>
              <a:rPr lang="tr-TR" sz="2400" u="sng" dirty="0" err="1"/>
              <a:t>needs</a:t>
            </a:r>
            <a:r>
              <a:rPr lang="tr-TR" sz="2400" u="sng" dirty="0"/>
              <a:t> </a:t>
            </a:r>
            <a:r>
              <a:rPr lang="tr-TR" sz="2400" u="sng" dirty="0" err="1"/>
              <a:t>to</a:t>
            </a:r>
            <a:r>
              <a:rPr lang="tr-TR" sz="2400" u="sng" dirty="0"/>
              <a:t> </a:t>
            </a:r>
            <a:r>
              <a:rPr lang="tr-TR" sz="2400" u="sng" dirty="0" err="1"/>
              <a:t>learn</a:t>
            </a:r>
            <a:r>
              <a:rPr lang="tr-TR" sz="2400" dirty="0"/>
              <a:t> </a:t>
            </a:r>
            <a:r>
              <a:rPr lang="tr-TR" sz="2400" dirty="0" err="1"/>
              <a:t>or</a:t>
            </a:r>
            <a:r>
              <a:rPr lang="tr-TR" sz="2400" dirty="0"/>
              <a:t> how </a:t>
            </a:r>
            <a:r>
              <a:rPr lang="tr-TR" sz="2400" dirty="0" err="1"/>
              <a:t>the</a:t>
            </a:r>
            <a:r>
              <a:rPr lang="tr-TR" sz="2400" dirty="0"/>
              <a:t> </a:t>
            </a:r>
            <a:r>
              <a:rPr lang="tr-TR" sz="2400" dirty="0" err="1"/>
              <a:t>student</a:t>
            </a:r>
            <a:r>
              <a:rPr lang="tr-TR" sz="2400" dirty="0"/>
              <a:t> </a:t>
            </a:r>
            <a:r>
              <a:rPr lang="tr-TR" sz="2400" dirty="0" err="1"/>
              <a:t>will</a:t>
            </a:r>
            <a:r>
              <a:rPr lang="tr-TR" sz="2400" dirty="0"/>
              <a:t> </a:t>
            </a:r>
            <a:r>
              <a:rPr lang="tr-TR" sz="2400" dirty="0" err="1"/>
              <a:t>get</a:t>
            </a:r>
            <a:r>
              <a:rPr lang="tr-TR" sz="2400" dirty="0"/>
              <a:t> </a:t>
            </a:r>
            <a:r>
              <a:rPr lang="tr-TR" sz="2400" dirty="0" err="1"/>
              <a:t>access</a:t>
            </a:r>
            <a:r>
              <a:rPr lang="tr-TR" sz="2400" dirty="0"/>
              <a:t> </a:t>
            </a:r>
            <a:r>
              <a:rPr lang="tr-TR" sz="2400" dirty="0" err="1"/>
              <a:t>to</a:t>
            </a:r>
            <a:r>
              <a:rPr lang="tr-TR" sz="2400" dirty="0"/>
              <a:t> </a:t>
            </a:r>
            <a:r>
              <a:rPr lang="tr-TR" sz="2400" dirty="0" err="1"/>
              <a:t>the</a:t>
            </a:r>
            <a:r>
              <a:rPr lang="tr-TR" sz="2400" dirty="0"/>
              <a:t> </a:t>
            </a:r>
            <a:r>
              <a:rPr lang="tr-TR" sz="2400" dirty="0" err="1"/>
              <a:t>information</a:t>
            </a:r>
            <a:r>
              <a:rPr lang="tr-TR" sz="2400" dirty="0"/>
              <a:t>; </a:t>
            </a:r>
          </a:p>
          <a:p>
            <a:pPr lvl="0"/>
            <a:r>
              <a:rPr lang="tr-TR" sz="2400" u="sng" dirty="0" err="1">
                <a:hlinkClick r:id="rId3"/>
              </a:rPr>
              <a:t>Process</a:t>
            </a:r>
            <a:r>
              <a:rPr lang="tr-TR" sz="2400" dirty="0"/>
              <a:t> </a:t>
            </a:r>
            <a:r>
              <a:rPr lang="tr-TR" sz="2400" dirty="0" smtClean="0"/>
              <a:t>–</a:t>
            </a:r>
            <a:r>
              <a:rPr lang="tr-TR" sz="2400" i="1" dirty="0" smtClean="0"/>
              <a:t> </a:t>
            </a:r>
            <a:r>
              <a:rPr lang="tr-TR" sz="2400" i="1" u="sng" dirty="0" err="1" smtClean="0"/>
              <a:t>activities</a:t>
            </a:r>
            <a:r>
              <a:rPr lang="tr-TR" sz="2400" i="1" dirty="0" smtClean="0"/>
              <a:t> </a:t>
            </a:r>
            <a:r>
              <a:rPr lang="tr-TR" sz="2400" dirty="0" smtClean="0"/>
              <a:t>in </a:t>
            </a:r>
            <a:r>
              <a:rPr lang="tr-TR" sz="2400" dirty="0" err="1"/>
              <a:t>which</a:t>
            </a:r>
            <a:r>
              <a:rPr lang="tr-TR" sz="2400" dirty="0"/>
              <a:t> </a:t>
            </a:r>
            <a:r>
              <a:rPr lang="tr-TR" sz="2400" dirty="0" err="1"/>
              <a:t>the</a:t>
            </a:r>
            <a:r>
              <a:rPr lang="tr-TR" sz="2400" dirty="0"/>
              <a:t> </a:t>
            </a:r>
            <a:r>
              <a:rPr lang="tr-TR" sz="2400" dirty="0" err="1"/>
              <a:t>student</a:t>
            </a:r>
            <a:r>
              <a:rPr lang="tr-TR" sz="2400" dirty="0"/>
              <a:t> </a:t>
            </a:r>
            <a:r>
              <a:rPr lang="tr-TR" sz="2400" dirty="0" err="1"/>
              <a:t>engages</a:t>
            </a:r>
            <a:r>
              <a:rPr lang="tr-TR" sz="2400" dirty="0"/>
              <a:t> in </a:t>
            </a:r>
            <a:r>
              <a:rPr lang="tr-TR" sz="2400" dirty="0" err="1"/>
              <a:t>order</a:t>
            </a:r>
            <a:r>
              <a:rPr lang="tr-TR" sz="2400" dirty="0"/>
              <a:t> </a:t>
            </a:r>
            <a:r>
              <a:rPr lang="tr-TR" sz="2400" dirty="0" err="1"/>
              <a:t>to</a:t>
            </a:r>
            <a:r>
              <a:rPr lang="tr-TR" sz="2400" dirty="0"/>
              <a:t> </a:t>
            </a:r>
            <a:r>
              <a:rPr lang="tr-TR" sz="2400" dirty="0" err="1"/>
              <a:t>make</a:t>
            </a:r>
            <a:r>
              <a:rPr lang="tr-TR" sz="2400" dirty="0"/>
              <a:t> sense of </a:t>
            </a:r>
            <a:r>
              <a:rPr lang="tr-TR" sz="2400" dirty="0" err="1"/>
              <a:t>or</a:t>
            </a:r>
            <a:r>
              <a:rPr lang="tr-TR" sz="2400" dirty="0"/>
              <a:t> </a:t>
            </a:r>
            <a:r>
              <a:rPr lang="tr-TR" sz="2400" dirty="0" err="1"/>
              <a:t>master</a:t>
            </a:r>
            <a:r>
              <a:rPr lang="tr-TR" sz="2400" dirty="0"/>
              <a:t> </a:t>
            </a:r>
            <a:r>
              <a:rPr lang="tr-TR" sz="2400" dirty="0" err="1"/>
              <a:t>the</a:t>
            </a:r>
            <a:r>
              <a:rPr lang="tr-TR" sz="2400" dirty="0"/>
              <a:t> </a:t>
            </a:r>
            <a:r>
              <a:rPr lang="tr-TR" sz="2400" dirty="0" err="1"/>
              <a:t>content</a:t>
            </a:r>
            <a:r>
              <a:rPr lang="tr-TR" sz="2400" dirty="0"/>
              <a:t>; </a:t>
            </a:r>
          </a:p>
          <a:p>
            <a:pPr lvl="0"/>
            <a:r>
              <a:rPr lang="tr-TR" sz="2400" u="sng" dirty="0" err="1">
                <a:hlinkClick r:id="rId4"/>
              </a:rPr>
              <a:t>Products</a:t>
            </a:r>
            <a:r>
              <a:rPr lang="tr-TR" sz="2400" dirty="0"/>
              <a:t> – </a:t>
            </a:r>
            <a:r>
              <a:rPr lang="tr-TR" sz="2400" u="sng" dirty="0" err="1"/>
              <a:t>end</a:t>
            </a:r>
            <a:r>
              <a:rPr lang="tr-TR" sz="2400" u="sng" dirty="0"/>
              <a:t> </a:t>
            </a:r>
            <a:r>
              <a:rPr lang="tr-TR" sz="2400" u="sng" dirty="0" err="1"/>
              <a:t>projects</a:t>
            </a:r>
            <a:r>
              <a:rPr lang="tr-TR" sz="2400" dirty="0"/>
              <a:t> </a:t>
            </a:r>
            <a:r>
              <a:rPr lang="tr-TR" sz="2400" dirty="0" err="1"/>
              <a:t>that</a:t>
            </a:r>
            <a:r>
              <a:rPr lang="tr-TR" sz="2400" dirty="0"/>
              <a:t> ask </a:t>
            </a:r>
            <a:r>
              <a:rPr lang="tr-TR" sz="2400" dirty="0" err="1"/>
              <a:t>the</a:t>
            </a:r>
            <a:r>
              <a:rPr lang="tr-TR" sz="2400" dirty="0"/>
              <a:t> </a:t>
            </a:r>
            <a:r>
              <a:rPr lang="tr-TR" sz="2400" dirty="0" err="1"/>
              <a:t>student</a:t>
            </a:r>
            <a:r>
              <a:rPr lang="tr-TR" sz="2400" dirty="0"/>
              <a:t> </a:t>
            </a:r>
            <a:r>
              <a:rPr lang="tr-TR" sz="2400" dirty="0" err="1"/>
              <a:t>to</a:t>
            </a:r>
            <a:r>
              <a:rPr lang="tr-TR" sz="2400" dirty="0"/>
              <a:t> </a:t>
            </a:r>
            <a:r>
              <a:rPr lang="tr-TR" sz="2400" dirty="0" err="1"/>
              <a:t>rehearse</a:t>
            </a:r>
            <a:r>
              <a:rPr lang="tr-TR" sz="2400" dirty="0"/>
              <a:t>, </a:t>
            </a:r>
            <a:r>
              <a:rPr lang="tr-TR" sz="2400" dirty="0" err="1"/>
              <a:t>apply</a:t>
            </a:r>
            <a:r>
              <a:rPr lang="tr-TR" sz="2400" dirty="0"/>
              <a:t>, </a:t>
            </a:r>
            <a:r>
              <a:rPr lang="tr-TR" sz="2400" dirty="0" err="1"/>
              <a:t>and</a:t>
            </a:r>
            <a:r>
              <a:rPr lang="tr-TR" sz="2400" dirty="0"/>
              <a:t> </a:t>
            </a:r>
            <a:r>
              <a:rPr lang="tr-TR" sz="2400" dirty="0" err="1"/>
              <a:t>extend</a:t>
            </a:r>
            <a:r>
              <a:rPr lang="tr-TR" sz="2400" dirty="0"/>
              <a:t> </a:t>
            </a:r>
            <a:r>
              <a:rPr lang="tr-TR" sz="2400" dirty="0" err="1"/>
              <a:t>what</a:t>
            </a:r>
            <a:r>
              <a:rPr lang="tr-TR" sz="2400" dirty="0"/>
              <a:t> he </a:t>
            </a:r>
            <a:r>
              <a:rPr lang="tr-TR" sz="2400" dirty="0" err="1"/>
              <a:t>or</a:t>
            </a:r>
            <a:r>
              <a:rPr lang="tr-TR" sz="2400" dirty="0"/>
              <a:t> </a:t>
            </a:r>
            <a:r>
              <a:rPr lang="tr-TR" sz="2400" dirty="0" err="1"/>
              <a:t>she</a:t>
            </a:r>
            <a:r>
              <a:rPr lang="tr-TR" sz="2400" dirty="0"/>
              <a:t> has </a:t>
            </a:r>
            <a:r>
              <a:rPr lang="tr-TR" sz="2400" dirty="0" err="1"/>
              <a:t>learned</a:t>
            </a:r>
            <a:r>
              <a:rPr lang="tr-TR" sz="2400" dirty="0"/>
              <a:t> in a </a:t>
            </a:r>
            <a:r>
              <a:rPr lang="tr-TR" sz="2400" dirty="0" err="1"/>
              <a:t>unit</a:t>
            </a:r>
            <a:r>
              <a:rPr lang="tr-TR" sz="2400" dirty="0"/>
              <a:t>; </a:t>
            </a:r>
            <a:r>
              <a:rPr lang="tr-TR" sz="2400" dirty="0" err="1"/>
              <a:t>and</a:t>
            </a:r>
            <a:r>
              <a:rPr lang="tr-TR" sz="2400" dirty="0"/>
              <a:t> </a:t>
            </a:r>
          </a:p>
          <a:p>
            <a:pPr lvl="0"/>
            <a:r>
              <a:rPr lang="tr-TR" sz="2400" u="sng" dirty="0">
                <a:hlinkClick r:id="rId5"/>
              </a:rPr>
              <a:t>Learning </a:t>
            </a:r>
            <a:r>
              <a:rPr lang="tr-TR" sz="2400" u="sng" dirty="0" err="1">
                <a:hlinkClick r:id="rId5"/>
              </a:rPr>
              <a:t>environment</a:t>
            </a:r>
            <a:r>
              <a:rPr lang="tr-TR" sz="2400" dirty="0"/>
              <a:t> – </a:t>
            </a:r>
            <a:r>
              <a:rPr lang="tr-TR" sz="2400" dirty="0" err="1"/>
              <a:t>the</a:t>
            </a:r>
            <a:r>
              <a:rPr lang="tr-TR" sz="2400" dirty="0"/>
              <a:t> </a:t>
            </a:r>
            <a:r>
              <a:rPr lang="tr-TR" sz="2400" u="sng" dirty="0" err="1"/>
              <a:t>way</a:t>
            </a:r>
            <a:r>
              <a:rPr lang="tr-TR" sz="2400" u="sng" dirty="0"/>
              <a:t> </a:t>
            </a:r>
            <a:r>
              <a:rPr lang="tr-TR" sz="2400" u="sng" dirty="0" err="1"/>
              <a:t>the</a:t>
            </a:r>
            <a:r>
              <a:rPr lang="tr-TR" sz="2400" u="sng" dirty="0"/>
              <a:t> </a:t>
            </a:r>
            <a:r>
              <a:rPr lang="tr-TR" sz="2400" u="sng" dirty="0" err="1"/>
              <a:t>classroom</a:t>
            </a:r>
            <a:r>
              <a:rPr lang="tr-TR" sz="2400" dirty="0"/>
              <a:t> </a:t>
            </a:r>
            <a:r>
              <a:rPr lang="tr-TR" sz="2400" dirty="0" err="1"/>
              <a:t>works</a:t>
            </a:r>
            <a:r>
              <a:rPr lang="tr-TR" sz="2400" dirty="0"/>
              <a:t> </a:t>
            </a:r>
            <a:r>
              <a:rPr lang="tr-TR" sz="2400" dirty="0" err="1"/>
              <a:t>and</a:t>
            </a:r>
            <a:r>
              <a:rPr lang="tr-TR" sz="2400" dirty="0"/>
              <a:t> </a:t>
            </a:r>
            <a:r>
              <a:rPr lang="tr-TR" sz="2400" dirty="0" err="1"/>
              <a:t>feels</a:t>
            </a:r>
            <a:r>
              <a:rPr lang="tr-TR" sz="2400" dirty="0"/>
              <a:t> (</a:t>
            </a:r>
            <a:r>
              <a:rPr lang="tr-TR" sz="2400" dirty="0" err="1"/>
              <a:t>groups</a:t>
            </a:r>
            <a:r>
              <a:rPr lang="tr-TR" sz="2400" dirty="0"/>
              <a:t>). </a:t>
            </a:r>
          </a:p>
          <a:p>
            <a:endParaRPr lang="tr-TR" dirty="0"/>
          </a:p>
        </p:txBody>
      </p:sp>
      <p:sp>
        <p:nvSpPr>
          <p:cNvPr id="4" name="Unvan 3"/>
          <p:cNvSpPr>
            <a:spLocks noGrp="1"/>
          </p:cNvSpPr>
          <p:nvPr>
            <p:ph type="title"/>
          </p:nvPr>
        </p:nvSpPr>
        <p:spPr/>
        <p:txBody>
          <a:bodyPr/>
          <a:lstStyle/>
          <a:p>
            <a:r>
              <a:rPr lang="tr-TR" sz="2400" dirty="0" err="1"/>
              <a:t>Teachers</a:t>
            </a:r>
            <a:r>
              <a:rPr lang="tr-TR" sz="2400" dirty="0"/>
              <a:t> can </a:t>
            </a:r>
            <a:r>
              <a:rPr lang="tr-TR" sz="2400" dirty="0" err="1"/>
              <a:t>differentiate</a:t>
            </a:r>
            <a:r>
              <a:rPr lang="tr-TR" sz="2400" dirty="0"/>
              <a:t> at </a:t>
            </a:r>
            <a:r>
              <a:rPr lang="tr-TR" sz="2400" dirty="0" err="1"/>
              <a:t>least</a:t>
            </a:r>
            <a:r>
              <a:rPr lang="tr-TR" sz="2400" dirty="0">
                <a:solidFill>
                  <a:srgbClr val="FFC000"/>
                </a:solidFill>
              </a:rPr>
              <a:t> </a:t>
            </a:r>
            <a:r>
              <a:rPr lang="tr-TR" sz="2400" i="1" dirty="0" err="1">
                <a:solidFill>
                  <a:srgbClr val="FFC000"/>
                </a:solidFill>
              </a:rPr>
              <a:t>four</a:t>
            </a:r>
            <a:r>
              <a:rPr lang="tr-TR" sz="2400" dirty="0">
                <a:solidFill>
                  <a:srgbClr val="FFC000"/>
                </a:solidFill>
              </a:rPr>
              <a:t> </a:t>
            </a:r>
            <a:r>
              <a:rPr lang="tr-TR" sz="2400" dirty="0" err="1"/>
              <a:t>classroom</a:t>
            </a:r>
            <a:r>
              <a:rPr lang="tr-TR" sz="2400" dirty="0"/>
              <a:t> </a:t>
            </a:r>
            <a:r>
              <a:rPr lang="tr-TR" sz="2400" dirty="0" err="1"/>
              <a:t>elements</a:t>
            </a:r>
            <a:r>
              <a:rPr lang="tr-TR" sz="2400" dirty="0"/>
              <a:t> </a:t>
            </a:r>
            <a:r>
              <a:rPr lang="tr-TR" sz="2400" dirty="0" err="1"/>
              <a:t>which</a:t>
            </a:r>
            <a:r>
              <a:rPr lang="tr-TR" sz="2400" dirty="0"/>
              <a:t> can be </a:t>
            </a:r>
            <a:r>
              <a:rPr lang="tr-TR" sz="2400" dirty="0" err="1"/>
              <a:t>based</a:t>
            </a:r>
            <a:r>
              <a:rPr lang="tr-TR" sz="2400" dirty="0"/>
              <a:t> on</a:t>
            </a:r>
            <a:br>
              <a:rPr lang="tr-TR" sz="2400" dirty="0"/>
            </a:br>
            <a:endParaRPr lang="tr-TR" dirty="0"/>
          </a:p>
        </p:txBody>
      </p:sp>
    </p:spTree>
    <p:extLst>
      <p:ext uri="{BB962C8B-B14F-4D97-AF65-F5344CB8AC3E}">
        <p14:creationId xmlns:p14="http://schemas.microsoft.com/office/powerpoint/2010/main" val="44925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smtClean="0"/>
              <a:t>Content</a:t>
            </a:r>
            <a:endParaRPr lang="tr-TR" sz="3200"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27</a:t>
            </a:fld>
            <a:endParaRPr lang="en-US"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218" y="1396085"/>
            <a:ext cx="9185564" cy="4824606"/>
          </a:xfrm>
          <a:prstGeom prst="rect">
            <a:avLst/>
          </a:prstGeom>
        </p:spPr>
      </p:pic>
    </p:spTree>
    <p:extLst>
      <p:ext uri="{BB962C8B-B14F-4D97-AF65-F5344CB8AC3E}">
        <p14:creationId xmlns:p14="http://schemas.microsoft.com/office/powerpoint/2010/main" val="68531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Content</a:t>
            </a:r>
            <a:endParaRPr lang="tr-TR" sz="2800" dirty="0"/>
          </a:p>
        </p:txBody>
      </p:sp>
      <p:sp>
        <p:nvSpPr>
          <p:cNvPr id="3" name="İçerik Yer Tutucusu 2"/>
          <p:cNvSpPr>
            <a:spLocks noGrp="1"/>
          </p:cNvSpPr>
          <p:nvPr>
            <p:ph idx="1"/>
          </p:nvPr>
        </p:nvSpPr>
        <p:spPr>
          <a:xfrm>
            <a:off x="734723" y="1596818"/>
            <a:ext cx="7893762" cy="4443764"/>
          </a:xfrm>
        </p:spPr>
        <p:txBody>
          <a:bodyPr>
            <a:noAutofit/>
          </a:bodyPr>
          <a:lstStyle/>
          <a:p>
            <a:pPr marL="457200" lvl="0" indent="-457200">
              <a:buFont typeface="Wingdings" panose="05000000000000000000" pitchFamily="2" charset="2"/>
              <a:buChar char="q"/>
            </a:pPr>
            <a:r>
              <a:rPr lang="tr-TR" sz="2800" dirty="0" smtClean="0"/>
              <a:t>Using </a:t>
            </a:r>
            <a:r>
              <a:rPr lang="tr-TR" sz="2800" dirty="0" err="1"/>
              <a:t>materials</a:t>
            </a:r>
            <a:r>
              <a:rPr lang="tr-TR" sz="2800" dirty="0"/>
              <a:t> at </a:t>
            </a:r>
            <a:r>
              <a:rPr lang="tr-TR" sz="2800" dirty="0" err="1"/>
              <a:t>varying</a:t>
            </a:r>
            <a:r>
              <a:rPr lang="tr-TR" sz="2800" dirty="0"/>
              <a:t> </a:t>
            </a:r>
            <a:r>
              <a:rPr lang="tr-TR" sz="2800" i="1" dirty="0" err="1">
                <a:solidFill>
                  <a:srgbClr val="FFC000"/>
                </a:solidFill>
              </a:rPr>
              <a:t>levels</a:t>
            </a:r>
            <a:r>
              <a:rPr lang="tr-TR" sz="2800" dirty="0"/>
              <a:t>; </a:t>
            </a:r>
          </a:p>
          <a:p>
            <a:pPr marL="457200" lvl="0" indent="-457200">
              <a:buFont typeface="Wingdings" panose="05000000000000000000" pitchFamily="2" charset="2"/>
              <a:buChar char="q"/>
            </a:pPr>
            <a:r>
              <a:rPr lang="tr-TR" sz="2800" dirty="0" err="1"/>
              <a:t>Presenting</a:t>
            </a:r>
            <a:r>
              <a:rPr lang="tr-TR" sz="2800" dirty="0"/>
              <a:t> </a:t>
            </a:r>
            <a:r>
              <a:rPr lang="tr-TR" sz="2800" dirty="0" err="1"/>
              <a:t>ideas</a:t>
            </a:r>
            <a:r>
              <a:rPr lang="tr-TR" sz="2800" dirty="0"/>
              <a:t> </a:t>
            </a:r>
            <a:r>
              <a:rPr lang="tr-TR" sz="2800" dirty="0" err="1"/>
              <a:t>through</a:t>
            </a:r>
            <a:r>
              <a:rPr lang="tr-TR" sz="2800" dirty="0"/>
              <a:t> </a:t>
            </a:r>
            <a:r>
              <a:rPr lang="tr-TR" sz="2800" dirty="0" err="1"/>
              <a:t>both</a:t>
            </a:r>
            <a:r>
              <a:rPr lang="tr-TR" sz="2800" dirty="0"/>
              <a:t> </a:t>
            </a:r>
            <a:r>
              <a:rPr lang="tr-TR" sz="2800" i="1" dirty="0" err="1">
                <a:solidFill>
                  <a:srgbClr val="FFC000"/>
                </a:solidFill>
              </a:rPr>
              <a:t>auditory</a:t>
            </a:r>
            <a:r>
              <a:rPr lang="tr-TR" sz="2800" i="1" dirty="0">
                <a:solidFill>
                  <a:srgbClr val="FFC000"/>
                </a:solidFill>
              </a:rPr>
              <a:t> </a:t>
            </a:r>
            <a:r>
              <a:rPr lang="tr-TR" sz="2800" i="1" dirty="0" err="1">
                <a:solidFill>
                  <a:srgbClr val="FFC000"/>
                </a:solidFill>
              </a:rPr>
              <a:t>and</a:t>
            </a:r>
            <a:r>
              <a:rPr lang="tr-TR" sz="2800" i="1" dirty="0">
                <a:solidFill>
                  <a:srgbClr val="FFC000"/>
                </a:solidFill>
              </a:rPr>
              <a:t> </a:t>
            </a:r>
            <a:r>
              <a:rPr lang="tr-TR" sz="2800" i="1" dirty="0" err="1">
                <a:solidFill>
                  <a:srgbClr val="FFC000"/>
                </a:solidFill>
              </a:rPr>
              <a:t>visual</a:t>
            </a:r>
            <a:r>
              <a:rPr lang="tr-TR" sz="2800" i="1" dirty="0">
                <a:solidFill>
                  <a:srgbClr val="FFC000"/>
                </a:solidFill>
              </a:rPr>
              <a:t> </a:t>
            </a:r>
            <a:r>
              <a:rPr lang="tr-TR" sz="2800" i="1" dirty="0" err="1"/>
              <a:t>means</a:t>
            </a:r>
            <a:r>
              <a:rPr lang="tr-TR" sz="2800" dirty="0"/>
              <a:t>; </a:t>
            </a:r>
          </a:p>
          <a:p>
            <a:pPr marL="457200" lvl="0" indent="-457200">
              <a:buFont typeface="Wingdings" panose="05000000000000000000" pitchFamily="2" charset="2"/>
              <a:buChar char="q"/>
            </a:pPr>
            <a:r>
              <a:rPr lang="tr-TR" sz="2800" dirty="0"/>
              <a:t>Meeting </a:t>
            </a:r>
            <a:r>
              <a:rPr lang="tr-TR" sz="2800" dirty="0" err="1"/>
              <a:t>with</a:t>
            </a:r>
            <a:r>
              <a:rPr lang="tr-TR" sz="2800" dirty="0"/>
              <a:t> </a:t>
            </a:r>
            <a:r>
              <a:rPr lang="tr-TR" sz="2800" i="1" dirty="0" err="1"/>
              <a:t>small</a:t>
            </a:r>
            <a:r>
              <a:rPr lang="tr-TR" sz="2800" i="1" dirty="0"/>
              <a:t> </a:t>
            </a:r>
            <a:r>
              <a:rPr lang="tr-TR" sz="2800" i="1" dirty="0" err="1"/>
              <a:t>groups</a:t>
            </a:r>
            <a:r>
              <a:rPr lang="tr-TR" sz="2800" dirty="0"/>
              <a:t> </a:t>
            </a:r>
            <a:r>
              <a:rPr lang="tr-TR" sz="2800" dirty="0" err="1"/>
              <a:t>to</a:t>
            </a:r>
            <a:r>
              <a:rPr lang="tr-TR" sz="2800" dirty="0"/>
              <a:t> </a:t>
            </a:r>
            <a:r>
              <a:rPr lang="tr-TR" sz="2800" i="1" dirty="0">
                <a:solidFill>
                  <a:srgbClr val="FFC000"/>
                </a:solidFill>
              </a:rPr>
              <a:t>re-</a:t>
            </a:r>
            <a:r>
              <a:rPr lang="tr-TR" sz="2800" i="1" dirty="0" err="1">
                <a:solidFill>
                  <a:srgbClr val="FFC000"/>
                </a:solidFill>
              </a:rPr>
              <a:t>teach</a:t>
            </a:r>
            <a:r>
              <a:rPr lang="tr-TR" sz="2800" dirty="0"/>
              <a:t> an idea </a:t>
            </a:r>
            <a:r>
              <a:rPr lang="tr-TR" sz="2800" dirty="0" err="1"/>
              <a:t>or</a:t>
            </a:r>
            <a:r>
              <a:rPr lang="tr-TR" sz="2800" dirty="0"/>
              <a:t> </a:t>
            </a:r>
            <a:r>
              <a:rPr lang="tr-TR" sz="2800" dirty="0" err="1"/>
              <a:t>skill</a:t>
            </a:r>
            <a:r>
              <a:rPr lang="tr-TR" sz="2800" dirty="0"/>
              <a:t> </a:t>
            </a:r>
            <a:r>
              <a:rPr lang="tr-TR" sz="2800" dirty="0" err="1"/>
              <a:t>for</a:t>
            </a:r>
            <a:r>
              <a:rPr lang="tr-TR" sz="2800" dirty="0"/>
              <a:t> </a:t>
            </a:r>
            <a:r>
              <a:rPr lang="tr-TR" sz="2800" dirty="0" err="1"/>
              <a:t>struggling</a:t>
            </a:r>
            <a:r>
              <a:rPr lang="tr-TR" sz="2800" dirty="0"/>
              <a:t> </a:t>
            </a:r>
            <a:r>
              <a:rPr lang="tr-TR" sz="2800" dirty="0" err="1"/>
              <a:t>learners</a:t>
            </a:r>
            <a:r>
              <a:rPr lang="tr-TR" sz="2800" dirty="0"/>
              <a:t>, </a:t>
            </a:r>
            <a:r>
              <a:rPr lang="tr-TR" sz="2800" dirty="0" err="1"/>
              <a:t>or</a:t>
            </a:r>
            <a:r>
              <a:rPr lang="tr-TR" sz="2800" dirty="0"/>
              <a:t> </a:t>
            </a:r>
            <a:r>
              <a:rPr lang="tr-TR" sz="2800" dirty="0" err="1"/>
              <a:t>to</a:t>
            </a:r>
            <a:r>
              <a:rPr lang="tr-TR" sz="2800" dirty="0"/>
              <a:t> </a:t>
            </a:r>
            <a:r>
              <a:rPr lang="tr-TR" sz="2800" i="1" dirty="0" err="1"/>
              <a:t>extend</a:t>
            </a:r>
            <a:r>
              <a:rPr lang="tr-TR" sz="2800" dirty="0"/>
              <a:t> </a:t>
            </a:r>
            <a:r>
              <a:rPr lang="tr-TR" sz="2800" dirty="0" err="1"/>
              <a:t>the</a:t>
            </a:r>
            <a:r>
              <a:rPr lang="tr-TR" sz="2800" dirty="0"/>
              <a:t> </a:t>
            </a:r>
            <a:r>
              <a:rPr lang="tr-TR" sz="2800" dirty="0" err="1"/>
              <a:t>thinking</a:t>
            </a:r>
            <a:r>
              <a:rPr lang="tr-TR" sz="2800" dirty="0"/>
              <a:t> </a:t>
            </a:r>
            <a:r>
              <a:rPr lang="tr-TR" sz="2800" dirty="0" err="1"/>
              <a:t>or</a:t>
            </a:r>
            <a:r>
              <a:rPr lang="tr-TR" sz="2800" dirty="0"/>
              <a:t> </a:t>
            </a:r>
            <a:r>
              <a:rPr lang="tr-TR" sz="2800" dirty="0" err="1"/>
              <a:t>skills</a:t>
            </a:r>
            <a:r>
              <a:rPr lang="tr-TR" sz="2800" dirty="0"/>
              <a:t> of </a:t>
            </a:r>
            <a:r>
              <a:rPr lang="tr-TR" sz="2800" dirty="0" err="1"/>
              <a:t>advanced</a:t>
            </a:r>
            <a:r>
              <a:rPr lang="tr-TR" sz="2800" dirty="0"/>
              <a:t> </a:t>
            </a:r>
            <a:r>
              <a:rPr lang="tr-TR" sz="2800" dirty="0" err="1"/>
              <a:t>learners</a:t>
            </a:r>
            <a:r>
              <a:rPr lang="tr-TR" sz="2800" dirty="0"/>
              <a:t>. </a:t>
            </a:r>
          </a:p>
          <a:p>
            <a:pPr lvl="0" algn="ctr"/>
            <a:r>
              <a:rPr lang="tr-TR" sz="2800" dirty="0" err="1" smtClean="0">
                <a:solidFill>
                  <a:srgbClr val="FFC000"/>
                </a:solidFill>
              </a:rPr>
              <a:t>What</a:t>
            </a:r>
            <a:r>
              <a:rPr lang="tr-TR" sz="2800" dirty="0" smtClean="0">
                <a:solidFill>
                  <a:srgbClr val="FFC000"/>
                </a:solidFill>
              </a:rPr>
              <a:t> </a:t>
            </a:r>
            <a:r>
              <a:rPr lang="tr-TR" sz="2800" dirty="0" err="1" smtClean="0">
                <a:solidFill>
                  <a:srgbClr val="FFC000"/>
                </a:solidFill>
              </a:rPr>
              <a:t>have</a:t>
            </a:r>
            <a:r>
              <a:rPr lang="tr-TR" sz="2800" dirty="0" smtClean="0">
                <a:solidFill>
                  <a:srgbClr val="FFC000"/>
                </a:solidFill>
              </a:rPr>
              <a:t> </a:t>
            </a:r>
            <a:r>
              <a:rPr lang="tr-TR" sz="2800" dirty="0" err="1" smtClean="0">
                <a:solidFill>
                  <a:srgbClr val="FFC000"/>
                </a:solidFill>
              </a:rPr>
              <a:t>you</a:t>
            </a:r>
            <a:r>
              <a:rPr lang="tr-TR" sz="2800" dirty="0" smtClean="0">
                <a:solidFill>
                  <a:srgbClr val="FFC000"/>
                </a:solidFill>
              </a:rPr>
              <a:t> </a:t>
            </a:r>
            <a:r>
              <a:rPr lang="tr-TR" sz="2800" dirty="0" err="1" smtClean="0">
                <a:solidFill>
                  <a:srgbClr val="FFC000"/>
                </a:solidFill>
              </a:rPr>
              <a:t>tried</a:t>
            </a:r>
            <a:r>
              <a:rPr lang="tr-TR" sz="2800" dirty="0" smtClean="0">
                <a:solidFill>
                  <a:srgbClr val="FFC000"/>
                </a:solidFill>
              </a:rPr>
              <a:t>?</a:t>
            </a:r>
            <a:endParaRPr lang="tr-TR" sz="2800" dirty="0">
              <a:solidFill>
                <a:srgbClr val="FFC000"/>
              </a:solidFill>
            </a:endParaRPr>
          </a:p>
        </p:txBody>
      </p:sp>
    </p:spTree>
    <p:extLst>
      <p:ext uri="{BB962C8B-B14F-4D97-AF65-F5344CB8AC3E}">
        <p14:creationId xmlns:p14="http://schemas.microsoft.com/office/powerpoint/2010/main" val="217567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Graded</a:t>
            </a:r>
            <a:r>
              <a:rPr lang="tr-TR" dirty="0" smtClean="0"/>
              <a:t> </a:t>
            </a:r>
            <a:r>
              <a:rPr lang="tr-TR" dirty="0" err="1" smtClean="0"/>
              <a:t>dictation</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29</a:t>
            </a:fld>
            <a:endParaRPr lang="en-US"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2619" y="1918494"/>
            <a:ext cx="6096000" cy="3914775"/>
          </a:xfrm>
          <a:prstGeom prst="rect">
            <a:avLst/>
          </a:prstGeom>
        </p:spPr>
      </p:pic>
    </p:spTree>
    <p:extLst>
      <p:ext uri="{BB962C8B-B14F-4D97-AF65-F5344CB8AC3E}">
        <p14:creationId xmlns:p14="http://schemas.microsoft.com/office/powerpoint/2010/main" val="27135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a:t>
            </a:fld>
            <a:endParaRPr lang="en-US" dirty="0"/>
          </a:p>
        </p:txBody>
      </p:sp>
      <p:pic>
        <p:nvPicPr>
          <p:cNvPr id="8194" name="Picture 2" descr="http://images.slideplayer.com/16/5183040/slides/slide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4202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4294967295"/>
          </p:nvPr>
        </p:nvSpPr>
        <p:spPr>
          <a:xfrm>
            <a:off x="702148" y="1399309"/>
            <a:ext cx="7956099" cy="2673927"/>
          </a:xfrm>
          <a:prstGeom prst="rect">
            <a:avLst/>
          </a:prstGeom>
        </p:spPr>
        <p:txBody>
          <a:bodyPr/>
          <a:lstStyle/>
          <a:p>
            <a:pPr defTabSz="457200">
              <a:lnSpc>
                <a:spcPct val="100000"/>
              </a:lnSpc>
              <a:spcBef>
                <a:spcPts val="0"/>
              </a:spcBef>
              <a:defRPr sz="1800">
                <a:solidFill>
                  <a:srgbClr val="000000"/>
                </a:solidFill>
              </a:defRPr>
            </a:pPr>
            <a:endParaRPr sz="2100" dirty="0">
              <a:latin typeface="+mn-lt"/>
              <a:sym typeface="Helvetica"/>
            </a:endParaRPr>
          </a:p>
          <a:p>
            <a:pPr marL="457200" indent="-457200" defTabSz="457200">
              <a:lnSpc>
                <a:spcPct val="100000"/>
              </a:lnSpc>
              <a:spcBef>
                <a:spcPts val="0"/>
              </a:spcBef>
              <a:tabLst>
                <a:tab pos="139700" algn="l"/>
                <a:tab pos="457200" algn="l"/>
              </a:tabLst>
              <a:defRPr sz="1800">
                <a:solidFill>
                  <a:srgbClr val="000000"/>
                </a:solidFill>
              </a:defRPr>
            </a:pPr>
            <a:r>
              <a:rPr sz="2100" dirty="0">
                <a:latin typeface="+mn-lt"/>
                <a:sym typeface="Helvetica"/>
              </a:rPr>
              <a:t>	•	What skill(s) are students developing?</a:t>
            </a:r>
          </a:p>
          <a:p>
            <a:pPr marL="457200" indent="-457200" defTabSz="457200">
              <a:lnSpc>
                <a:spcPct val="100000"/>
              </a:lnSpc>
              <a:spcBef>
                <a:spcPts val="0"/>
              </a:spcBef>
              <a:tabLst>
                <a:tab pos="139700" algn="l"/>
                <a:tab pos="457200" algn="l"/>
              </a:tabLst>
              <a:defRPr sz="1800">
                <a:solidFill>
                  <a:srgbClr val="000000"/>
                </a:solidFill>
              </a:defRPr>
            </a:pPr>
            <a:r>
              <a:rPr sz="2100" dirty="0">
                <a:latin typeface="+mn-lt"/>
                <a:sym typeface="Helvetica"/>
              </a:rPr>
              <a:t>	•	What was the interaction pattern? (pw, </a:t>
            </a:r>
            <a:r>
              <a:rPr sz="2100" dirty="0" err="1">
                <a:latin typeface="+mn-lt"/>
                <a:sym typeface="Helvetica"/>
              </a:rPr>
              <a:t>gw</a:t>
            </a:r>
            <a:r>
              <a:rPr sz="2100" dirty="0">
                <a:latin typeface="+mn-lt"/>
                <a:sym typeface="Helvetica"/>
              </a:rPr>
              <a:t>, whole class </a:t>
            </a:r>
            <a:r>
              <a:rPr sz="2100" dirty="0" err="1">
                <a:latin typeface="+mn-lt"/>
                <a:sym typeface="Helvetica"/>
              </a:rPr>
              <a:t>etc</a:t>
            </a:r>
            <a:r>
              <a:rPr sz="2100" dirty="0">
                <a:latin typeface="+mn-lt"/>
                <a:sym typeface="Helvetica"/>
              </a:rPr>
              <a:t>)</a:t>
            </a:r>
          </a:p>
          <a:p>
            <a:pPr marL="457200" indent="-457200" defTabSz="457200">
              <a:lnSpc>
                <a:spcPct val="100000"/>
              </a:lnSpc>
              <a:spcBef>
                <a:spcPts val="0"/>
              </a:spcBef>
              <a:tabLst>
                <a:tab pos="139700" algn="l"/>
                <a:tab pos="457200" algn="l"/>
              </a:tabLst>
              <a:defRPr sz="1800">
                <a:solidFill>
                  <a:srgbClr val="000000"/>
                </a:solidFill>
              </a:defRPr>
            </a:pPr>
            <a:r>
              <a:rPr sz="2100" dirty="0">
                <a:latin typeface="+mn-lt"/>
                <a:sym typeface="Helvetica"/>
              </a:rPr>
              <a:t>	•	Could you use this activity in your class? why/ why not? </a:t>
            </a:r>
          </a:p>
        </p:txBody>
      </p:sp>
      <p:sp>
        <p:nvSpPr>
          <p:cNvPr id="189" name="Shape 189"/>
          <p:cNvSpPr>
            <a:spLocks noGrp="1"/>
          </p:cNvSpPr>
          <p:nvPr>
            <p:ph type="title"/>
          </p:nvPr>
        </p:nvSpPr>
        <p:spPr>
          <a:xfrm>
            <a:off x="977106" y="436283"/>
            <a:ext cx="7954965" cy="373992"/>
          </a:xfrm>
          <a:prstGeom prst="rect">
            <a:avLst/>
          </a:prstGeom>
        </p:spPr>
        <p:txBody>
          <a:bodyPr>
            <a:normAutofit/>
          </a:bodyPr>
          <a:lstStyle/>
          <a:p>
            <a:pPr lvl="0">
              <a:defRPr sz="1800" b="0">
                <a:solidFill>
                  <a:srgbClr val="000000"/>
                </a:solidFill>
              </a:defRPr>
            </a:pPr>
            <a:r>
              <a:rPr dirty="0" smtClean="0">
                <a:solidFill>
                  <a:srgbClr val="DA1B2C"/>
                </a:solidFill>
              </a:rPr>
              <a:t>Reflection</a:t>
            </a:r>
            <a:r>
              <a:rPr lang="tr-TR" dirty="0" smtClean="0">
                <a:solidFill>
                  <a:srgbClr val="DA1B2C"/>
                </a:solidFill>
              </a:rPr>
              <a:t> on</a:t>
            </a:r>
            <a:r>
              <a:rPr dirty="0" smtClean="0">
                <a:solidFill>
                  <a:srgbClr val="DA1B2C"/>
                </a:solidFill>
              </a:rPr>
              <a:t> </a:t>
            </a:r>
            <a:r>
              <a:rPr dirty="0">
                <a:solidFill>
                  <a:srgbClr val="DA1B2C"/>
                </a:solidFill>
              </a:rPr>
              <a:t>dictation</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441" y="3928352"/>
            <a:ext cx="2957249" cy="2929648"/>
          </a:xfrm>
          <a:prstGeom prst="rect">
            <a:avLst/>
          </a:prstGeom>
        </p:spPr>
      </p:pic>
    </p:spTree>
    <p:extLst>
      <p:ext uri="{BB962C8B-B14F-4D97-AF65-F5344CB8AC3E}">
        <p14:creationId xmlns:p14="http://schemas.microsoft.com/office/powerpoint/2010/main" val="235306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Process</a:t>
            </a:r>
            <a:endParaRPr lang="tr-TR" dirty="0"/>
          </a:p>
        </p:txBody>
      </p:sp>
      <p:sp>
        <p:nvSpPr>
          <p:cNvPr id="3" name="İçerik Yer Tutucusu 2"/>
          <p:cNvSpPr>
            <a:spLocks noGrp="1"/>
          </p:cNvSpPr>
          <p:nvPr>
            <p:ph idx="1"/>
          </p:nvPr>
        </p:nvSpPr>
        <p:spPr/>
        <p:txBody>
          <a:bodyPr>
            <a:normAutofit/>
          </a:bodyPr>
          <a:lstStyle/>
          <a:p>
            <a:r>
              <a:rPr lang="tr-TR" b="1" dirty="0"/>
              <a:t> </a:t>
            </a:r>
            <a:endParaRPr lang="tr-TR" dirty="0"/>
          </a:p>
          <a:p>
            <a:pPr lvl="0">
              <a:buFont typeface="Courier New" panose="02070309020205020404" pitchFamily="49" charset="0"/>
              <a:buChar char="o"/>
            </a:pPr>
            <a:r>
              <a:rPr lang="tr-TR" sz="2000" dirty="0"/>
              <a:t>Using</a:t>
            </a:r>
            <a:r>
              <a:rPr lang="tr-TR" sz="2000" dirty="0">
                <a:solidFill>
                  <a:srgbClr val="FFC000"/>
                </a:solidFill>
              </a:rPr>
              <a:t> </a:t>
            </a:r>
            <a:r>
              <a:rPr lang="tr-TR" sz="2000" i="1" dirty="0" err="1">
                <a:solidFill>
                  <a:srgbClr val="FFC000"/>
                </a:solidFill>
              </a:rPr>
              <a:t>tiered</a:t>
            </a:r>
            <a:r>
              <a:rPr lang="tr-TR" sz="2000" dirty="0">
                <a:solidFill>
                  <a:srgbClr val="FFC000"/>
                </a:solidFill>
              </a:rPr>
              <a:t> </a:t>
            </a:r>
            <a:r>
              <a:rPr lang="tr-TR" sz="2000" dirty="0" err="1"/>
              <a:t>activities</a:t>
            </a:r>
            <a:r>
              <a:rPr lang="tr-TR" sz="2000" dirty="0"/>
              <a:t> </a:t>
            </a:r>
            <a:r>
              <a:rPr lang="tr-TR" sz="2000" dirty="0" err="1"/>
              <a:t>through</a:t>
            </a:r>
            <a:r>
              <a:rPr lang="tr-TR" sz="2000" dirty="0"/>
              <a:t> </a:t>
            </a:r>
            <a:r>
              <a:rPr lang="tr-TR" sz="2000" dirty="0" err="1"/>
              <a:t>which</a:t>
            </a:r>
            <a:r>
              <a:rPr lang="tr-TR" sz="2000" dirty="0"/>
              <a:t> </a:t>
            </a:r>
            <a:r>
              <a:rPr lang="tr-TR" sz="2000" dirty="0" err="1"/>
              <a:t>all</a:t>
            </a:r>
            <a:r>
              <a:rPr lang="tr-TR" sz="2000" dirty="0"/>
              <a:t> </a:t>
            </a:r>
            <a:r>
              <a:rPr lang="tr-TR" sz="2000" dirty="0" err="1"/>
              <a:t>learners</a:t>
            </a:r>
            <a:r>
              <a:rPr lang="tr-TR" sz="2000" dirty="0"/>
              <a:t> </a:t>
            </a:r>
            <a:r>
              <a:rPr lang="tr-TR" sz="2000" dirty="0" err="1"/>
              <a:t>work</a:t>
            </a:r>
            <a:r>
              <a:rPr lang="tr-TR" sz="2000" dirty="0"/>
              <a:t> </a:t>
            </a:r>
            <a:r>
              <a:rPr lang="tr-TR" sz="2000" dirty="0" err="1"/>
              <a:t>with</a:t>
            </a:r>
            <a:r>
              <a:rPr lang="tr-TR" sz="2000" dirty="0"/>
              <a:t> </a:t>
            </a:r>
            <a:r>
              <a:rPr lang="tr-TR" sz="2000" dirty="0" err="1"/>
              <a:t>the</a:t>
            </a:r>
            <a:r>
              <a:rPr lang="tr-TR" sz="2000" dirty="0"/>
              <a:t> </a:t>
            </a:r>
            <a:r>
              <a:rPr lang="tr-TR" sz="2000" dirty="0" err="1"/>
              <a:t>same</a:t>
            </a:r>
            <a:r>
              <a:rPr lang="tr-TR" sz="2000" dirty="0"/>
              <a:t> </a:t>
            </a:r>
            <a:r>
              <a:rPr lang="tr-TR" sz="2000" dirty="0" err="1"/>
              <a:t>important</a:t>
            </a:r>
            <a:r>
              <a:rPr lang="tr-TR" sz="2000" dirty="0"/>
              <a:t> </a:t>
            </a:r>
            <a:r>
              <a:rPr lang="tr-TR" sz="2000" dirty="0" err="1"/>
              <a:t>understandings</a:t>
            </a:r>
            <a:r>
              <a:rPr lang="tr-TR" sz="2000" dirty="0"/>
              <a:t> </a:t>
            </a:r>
            <a:r>
              <a:rPr lang="tr-TR" sz="2000" dirty="0" err="1"/>
              <a:t>and</a:t>
            </a:r>
            <a:r>
              <a:rPr lang="tr-TR" sz="2000" dirty="0"/>
              <a:t> </a:t>
            </a:r>
            <a:r>
              <a:rPr lang="tr-TR" sz="2000" dirty="0" err="1"/>
              <a:t>skills</a:t>
            </a:r>
            <a:r>
              <a:rPr lang="tr-TR" sz="2000" dirty="0"/>
              <a:t>, but </a:t>
            </a:r>
            <a:r>
              <a:rPr lang="tr-TR" sz="2000" dirty="0" err="1"/>
              <a:t>proceed</a:t>
            </a:r>
            <a:r>
              <a:rPr lang="tr-TR" sz="2000" dirty="0"/>
              <a:t> </a:t>
            </a:r>
            <a:r>
              <a:rPr lang="tr-TR" sz="2000" dirty="0" err="1"/>
              <a:t>with</a:t>
            </a:r>
            <a:r>
              <a:rPr lang="tr-TR" sz="2000" dirty="0"/>
              <a:t> </a:t>
            </a:r>
            <a:r>
              <a:rPr lang="tr-TR" sz="2000" dirty="0" err="1"/>
              <a:t>different</a:t>
            </a:r>
            <a:r>
              <a:rPr lang="tr-TR" sz="2000" dirty="0"/>
              <a:t> </a:t>
            </a:r>
            <a:r>
              <a:rPr lang="tr-TR" sz="2000" dirty="0" err="1"/>
              <a:t>levels</a:t>
            </a:r>
            <a:r>
              <a:rPr lang="tr-TR" sz="2000" dirty="0"/>
              <a:t> of </a:t>
            </a:r>
            <a:r>
              <a:rPr lang="tr-TR" sz="2000" dirty="0" err="1"/>
              <a:t>support</a:t>
            </a:r>
            <a:r>
              <a:rPr lang="tr-TR" sz="2000" dirty="0"/>
              <a:t>, </a:t>
            </a:r>
            <a:r>
              <a:rPr lang="tr-TR" sz="2000" dirty="0" err="1"/>
              <a:t>challenge</a:t>
            </a:r>
            <a:r>
              <a:rPr lang="tr-TR" sz="2000" dirty="0"/>
              <a:t>, </a:t>
            </a:r>
            <a:r>
              <a:rPr lang="tr-TR" sz="2000" dirty="0" err="1"/>
              <a:t>or</a:t>
            </a:r>
            <a:r>
              <a:rPr lang="tr-TR" sz="2000" dirty="0"/>
              <a:t> </a:t>
            </a:r>
            <a:r>
              <a:rPr lang="tr-TR" sz="2000" dirty="0" err="1" smtClean="0"/>
              <a:t>complexity</a:t>
            </a:r>
            <a:r>
              <a:rPr lang="tr-TR" sz="2000" dirty="0"/>
              <a:t>.</a:t>
            </a:r>
          </a:p>
          <a:p>
            <a:pPr lvl="0">
              <a:buFont typeface="Courier New" panose="02070309020205020404" pitchFamily="49" charset="0"/>
              <a:buChar char="o"/>
            </a:pPr>
            <a:r>
              <a:rPr lang="tr-TR" sz="2000" dirty="0" err="1"/>
              <a:t>Providing</a:t>
            </a:r>
            <a:r>
              <a:rPr lang="tr-TR" sz="2000" dirty="0"/>
              <a:t> </a:t>
            </a:r>
            <a:r>
              <a:rPr lang="tr-TR" sz="2000" i="1" dirty="0" err="1">
                <a:solidFill>
                  <a:srgbClr val="FFC000"/>
                </a:solidFill>
              </a:rPr>
              <a:t>interest</a:t>
            </a:r>
            <a:r>
              <a:rPr lang="tr-TR" sz="2000" i="1" dirty="0"/>
              <a:t> </a:t>
            </a:r>
            <a:r>
              <a:rPr lang="tr-TR" sz="2000" i="1" dirty="0" err="1" smtClean="0"/>
              <a:t>centres</a:t>
            </a:r>
            <a:endParaRPr lang="tr-TR" sz="2000" dirty="0"/>
          </a:p>
          <a:p>
            <a:pPr lvl="0">
              <a:buFont typeface="Courier New" panose="02070309020205020404" pitchFamily="49" charset="0"/>
              <a:buChar char="o"/>
            </a:pPr>
            <a:r>
              <a:rPr lang="tr-TR" sz="2000" dirty="0" err="1" smtClean="0"/>
              <a:t>Offering</a:t>
            </a:r>
            <a:r>
              <a:rPr lang="tr-TR" sz="2000" dirty="0" smtClean="0"/>
              <a:t> </a:t>
            </a:r>
            <a:r>
              <a:rPr lang="tr-TR" sz="2000" dirty="0" err="1" smtClean="0"/>
              <a:t>hands</a:t>
            </a:r>
            <a:r>
              <a:rPr lang="tr-TR" sz="2000" dirty="0" smtClean="0"/>
              <a:t>-on </a:t>
            </a:r>
            <a:r>
              <a:rPr lang="tr-TR" sz="2000" i="1" dirty="0" err="1">
                <a:solidFill>
                  <a:srgbClr val="FFC000"/>
                </a:solidFill>
              </a:rPr>
              <a:t>supports</a:t>
            </a:r>
            <a:r>
              <a:rPr lang="tr-TR" sz="2000" dirty="0"/>
              <a:t> </a:t>
            </a:r>
            <a:r>
              <a:rPr lang="tr-TR" sz="2000" dirty="0" err="1"/>
              <a:t>for</a:t>
            </a:r>
            <a:r>
              <a:rPr lang="tr-TR" sz="2000" dirty="0"/>
              <a:t> </a:t>
            </a:r>
            <a:r>
              <a:rPr lang="tr-TR" sz="2000" dirty="0" err="1"/>
              <a:t>students</a:t>
            </a:r>
            <a:r>
              <a:rPr lang="tr-TR" sz="2000" dirty="0"/>
              <a:t> </a:t>
            </a:r>
            <a:r>
              <a:rPr lang="tr-TR" sz="2000" dirty="0" err="1"/>
              <a:t>who</a:t>
            </a:r>
            <a:r>
              <a:rPr lang="tr-TR" sz="2000" dirty="0"/>
              <a:t> </a:t>
            </a:r>
            <a:r>
              <a:rPr lang="tr-TR" sz="2000" dirty="0" err="1"/>
              <a:t>need</a:t>
            </a:r>
            <a:r>
              <a:rPr lang="tr-TR" sz="2000" dirty="0"/>
              <a:t> </a:t>
            </a:r>
            <a:r>
              <a:rPr lang="tr-TR" sz="2000" dirty="0" err="1"/>
              <a:t>them</a:t>
            </a:r>
            <a:r>
              <a:rPr lang="tr-TR" sz="2000" dirty="0"/>
              <a:t>; </a:t>
            </a:r>
            <a:r>
              <a:rPr lang="tr-TR" sz="2000" dirty="0" err="1"/>
              <a:t>and</a:t>
            </a:r>
            <a:r>
              <a:rPr lang="tr-TR" sz="2000" dirty="0"/>
              <a:t> </a:t>
            </a:r>
          </a:p>
          <a:p>
            <a:pPr>
              <a:buFont typeface="Courier New" panose="02070309020205020404" pitchFamily="49" charset="0"/>
              <a:buChar char="o"/>
            </a:pPr>
            <a:r>
              <a:rPr lang="tr-TR" sz="2000" dirty="0" err="1"/>
              <a:t>Varying</a:t>
            </a:r>
            <a:r>
              <a:rPr lang="tr-TR" sz="2000" dirty="0"/>
              <a:t> </a:t>
            </a:r>
            <a:r>
              <a:rPr lang="tr-TR" sz="2000" dirty="0" err="1"/>
              <a:t>the</a:t>
            </a:r>
            <a:r>
              <a:rPr lang="tr-TR" sz="2000" dirty="0"/>
              <a:t> </a:t>
            </a:r>
            <a:r>
              <a:rPr lang="tr-TR" sz="2000" dirty="0" err="1"/>
              <a:t>length</a:t>
            </a:r>
            <a:r>
              <a:rPr lang="tr-TR" sz="2000" dirty="0"/>
              <a:t> of </a:t>
            </a:r>
            <a:r>
              <a:rPr lang="tr-TR" sz="2000" i="1" dirty="0">
                <a:solidFill>
                  <a:srgbClr val="FFC000"/>
                </a:solidFill>
              </a:rPr>
              <a:t>time</a:t>
            </a:r>
            <a:r>
              <a:rPr lang="tr-TR" sz="2000" dirty="0"/>
              <a:t> a </a:t>
            </a:r>
            <a:r>
              <a:rPr lang="tr-TR" sz="2000" dirty="0" err="1"/>
              <a:t>student</a:t>
            </a:r>
            <a:r>
              <a:rPr lang="tr-TR" sz="2000" dirty="0"/>
              <a:t> </a:t>
            </a:r>
            <a:r>
              <a:rPr lang="tr-TR" sz="2000" dirty="0" err="1"/>
              <a:t>may</a:t>
            </a:r>
            <a:r>
              <a:rPr lang="tr-TR" sz="2000" dirty="0"/>
              <a:t> </a:t>
            </a:r>
            <a:r>
              <a:rPr lang="tr-TR" sz="2000" dirty="0" err="1"/>
              <a:t>take</a:t>
            </a:r>
            <a:r>
              <a:rPr lang="tr-TR" sz="2000" dirty="0"/>
              <a:t> </a:t>
            </a:r>
            <a:r>
              <a:rPr lang="tr-TR" sz="2000" dirty="0" err="1"/>
              <a:t>to</a:t>
            </a:r>
            <a:r>
              <a:rPr lang="tr-TR" sz="2000" dirty="0"/>
              <a:t> </a:t>
            </a:r>
            <a:r>
              <a:rPr lang="tr-TR" sz="2000" dirty="0" err="1"/>
              <a:t>complete</a:t>
            </a:r>
            <a:r>
              <a:rPr lang="tr-TR" sz="2000" dirty="0"/>
              <a:t> a </a:t>
            </a:r>
            <a:r>
              <a:rPr lang="tr-TR" sz="2000" dirty="0" err="1"/>
              <a:t>task</a:t>
            </a:r>
            <a:r>
              <a:rPr lang="tr-TR" sz="2000" dirty="0"/>
              <a:t> in </a:t>
            </a:r>
            <a:r>
              <a:rPr lang="tr-TR" sz="2000" dirty="0" err="1"/>
              <a:t>order</a:t>
            </a:r>
            <a:r>
              <a:rPr lang="tr-TR" sz="2000" dirty="0"/>
              <a:t> </a:t>
            </a:r>
            <a:r>
              <a:rPr lang="tr-TR" sz="2000" dirty="0" err="1"/>
              <a:t>to</a:t>
            </a:r>
            <a:r>
              <a:rPr lang="tr-TR" sz="2000" dirty="0"/>
              <a:t> </a:t>
            </a:r>
            <a:r>
              <a:rPr lang="tr-TR" sz="2000" dirty="0" err="1"/>
              <a:t>provide</a:t>
            </a:r>
            <a:r>
              <a:rPr lang="tr-TR" sz="2000" dirty="0"/>
              <a:t> </a:t>
            </a:r>
            <a:r>
              <a:rPr lang="tr-TR" sz="2000" dirty="0" err="1"/>
              <a:t>additional</a:t>
            </a:r>
            <a:r>
              <a:rPr lang="tr-TR" sz="2000" dirty="0"/>
              <a:t> </a:t>
            </a:r>
            <a:r>
              <a:rPr lang="tr-TR" sz="2000" dirty="0" err="1"/>
              <a:t>support</a:t>
            </a:r>
            <a:r>
              <a:rPr lang="tr-TR" sz="2000" dirty="0"/>
              <a:t> </a:t>
            </a:r>
            <a:r>
              <a:rPr lang="tr-TR" sz="2000" dirty="0" err="1"/>
              <a:t>for</a:t>
            </a:r>
            <a:r>
              <a:rPr lang="tr-TR" sz="2000" dirty="0"/>
              <a:t> a </a:t>
            </a:r>
            <a:r>
              <a:rPr lang="tr-TR" sz="2000" dirty="0" err="1"/>
              <a:t>struggling</a:t>
            </a:r>
            <a:r>
              <a:rPr lang="tr-TR" sz="2000" dirty="0"/>
              <a:t> </a:t>
            </a:r>
            <a:r>
              <a:rPr lang="tr-TR" sz="2000" dirty="0" err="1"/>
              <a:t>learner</a:t>
            </a:r>
            <a:r>
              <a:rPr lang="tr-TR" sz="2000" dirty="0"/>
              <a:t> </a:t>
            </a:r>
            <a:r>
              <a:rPr lang="tr-TR" sz="2000" dirty="0" err="1"/>
              <a:t>or</a:t>
            </a:r>
            <a:r>
              <a:rPr lang="tr-TR" sz="2000" dirty="0"/>
              <a:t> </a:t>
            </a:r>
            <a:r>
              <a:rPr lang="tr-TR" sz="2000" dirty="0" err="1"/>
              <a:t>to</a:t>
            </a:r>
            <a:r>
              <a:rPr lang="tr-TR" sz="2000" dirty="0"/>
              <a:t> </a:t>
            </a:r>
            <a:r>
              <a:rPr lang="tr-TR" sz="2000" dirty="0" err="1"/>
              <a:t>encourage</a:t>
            </a:r>
            <a:r>
              <a:rPr lang="tr-TR" sz="2000" dirty="0"/>
              <a:t> an </a:t>
            </a:r>
            <a:r>
              <a:rPr lang="tr-TR" sz="2000" dirty="0" err="1"/>
              <a:t>advanced</a:t>
            </a:r>
            <a:r>
              <a:rPr lang="tr-TR" sz="2000" dirty="0"/>
              <a:t> </a:t>
            </a:r>
            <a:r>
              <a:rPr lang="tr-TR" sz="2000" dirty="0" err="1"/>
              <a:t>learner</a:t>
            </a:r>
            <a:r>
              <a:rPr lang="tr-TR" sz="2000" dirty="0"/>
              <a:t> </a:t>
            </a:r>
            <a:r>
              <a:rPr lang="tr-TR" sz="2000" dirty="0" err="1"/>
              <a:t>to</a:t>
            </a:r>
            <a:r>
              <a:rPr lang="tr-TR" sz="2000" dirty="0"/>
              <a:t> </a:t>
            </a:r>
            <a:r>
              <a:rPr lang="tr-TR" sz="2000" dirty="0" err="1"/>
              <a:t>pursue</a:t>
            </a:r>
            <a:r>
              <a:rPr lang="tr-TR" sz="2000" dirty="0"/>
              <a:t> a </a:t>
            </a:r>
            <a:r>
              <a:rPr lang="tr-TR" sz="2000" dirty="0" err="1"/>
              <a:t>topic</a:t>
            </a:r>
            <a:r>
              <a:rPr lang="tr-TR" sz="2000" dirty="0"/>
              <a:t> in </a:t>
            </a:r>
            <a:r>
              <a:rPr lang="tr-TR" sz="2000" dirty="0" err="1"/>
              <a:t>greater</a:t>
            </a:r>
            <a:r>
              <a:rPr lang="tr-TR" sz="2000" dirty="0"/>
              <a:t> </a:t>
            </a:r>
            <a:r>
              <a:rPr lang="tr-TR" sz="2000" dirty="0" err="1"/>
              <a:t>depth</a:t>
            </a:r>
            <a:r>
              <a:rPr lang="tr-TR" sz="2000" dirty="0"/>
              <a:t>.</a:t>
            </a:r>
          </a:p>
        </p:txBody>
      </p:sp>
    </p:spTree>
    <p:extLst>
      <p:ext uri="{BB962C8B-B14F-4D97-AF65-F5344CB8AC3E}">
        <p14:creationId xmlns:p14="http://schemas.microsoft.com/office/powerpoint/2010/main" val="2790261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Process</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32</a:t>
            </a:fld>
            <a:endParaRPr lang="en-US" dirty="0"/>
          </a:p>
        </p:txBody>
      </p:sp>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904" y="1600200"/>
            <a:ext cx="4411464" cy="4551363"/>
          </a:xfr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657" y="4607007"/>
            <a:ext cx="3085714" cy="1930159"/>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619" y="436283"/>
            <a:ext cx="4522459" cy="2981757"/>
          </a:xfrm>
          <a:prstGeom prst="rect">
            <a:avLst/>
          </a:prstGeom>
        </p:spPr>
      </p:pic>
    </p:spTree>
    <p:extLst>
      <p:ext uri="{BB962C8B-B14F-4D97-AF65-F5344CB8AC3E}">
        <p14:creationId xmlns:p14="http://schemas.microsoft.com/office/powerpoint/2010/main" val="382138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Sports (</a:t>
            </a:r>
            <a:r>
              <a:rPr lang="tr-TR" dirty="0" err="1" smtClean="0"/>
              <a:t>Macmillan</a:t>
            </a:r>
            <a:r>
              <a:rPr lang="tr-TR" dirty="0" smtClean="0"/>
              <a:t> English)</a:t>
            </a:r>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131" y="914400"/>
            <a:ext cx="8821978" cy="5237163"/>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251163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Writing</a:t>
            </a:r>
            <a:r>
              <a:rPr lang="tr-TR" dirty="0" smtClean="0"/>
              <a:t> Poems</a:t>
            </a:r>
            <a:endParaRPr lang="tr-TR" dirty="0"/>
          </a:p>
        </p:txBody>
      </p:sp>
      <p:sp>
        <p:nvSpPr>
          <p:cNvPr id="3" name="İçerik Yer Tutucusu 2"/>
          <p:cNvSpPr>
            <a:spLocks noGrp="1"/>
          </p:cNvSpPr>
          <p:nvPr>
            <p:ph idx="1"/>
          </p:nvPr>
        </p:nvSpPr>
        <p:spPr/>
        <p:txBody>
          <a:bodyPr/>
          <a:lstStyle/>
          <a:p>
            <a:endParaRPr lang="tr-TR" sz="2400" dirty="0" smtClean="0">
              <a:solidFill>
                <a:srgbClr val="FFC000"/>
              </a:solidFill>
            </a:endParaRPr>
          </a:p>
          <a:p>
            <a:r>
              <a:rPr lang="tr-TR" sz="2400" dirty="0" smtClean="0">
                <a:solidFill>
                  <a:srgbClr val="FFC000"/>
                </a:solidFill>
              </a:rPr>
              <a:t>Help </a:t>
            </a:r>
            <a:r>
              <a:rPr lang="tr-TR" sz="2400" dirty="0" err="1" smtClean="0">
                <a:solidFill>
                  <a:srgbClr val="FFC000"/>
                </a:solidFill>
              </a:rPr>
              <a:t>to</a:t>
            </a:r>
            <a:r>
              <a:rPr lang="tr-TR" sz="2400" dirty="0" smtClean="0">
                <a:solidFill>
                  <a:srgbClr val="FFC000"/>
                </a:solidFill>
              </a:rPr>
              <a:t> </a:t>
            </a:r>
            <a:r>
              <a:rPr lang="tr-TR" sz="2400" dirty="0" err="1" smtClean="0">
                <a:solidFill>
                  <a:srgbClr val="FFC000"/>
                </a:solidFill>
              </a:rPr>
              <a:t>differentiate</a:t>
            </a:r>
            <a:r>
              <a:rPr lang="tr-TR" sz="2400" dirty="0" smtClean="0">
                <a:solidFill>
                  <a:srgbClr val="FFC000"/>
                </a:solidFill>
              </a:rPr>
              <a:t>…..</a:t>
            </a:r>
            <a:endParaRPr lang="tr-TR" sz="2400" dirty="0">
              <a:solidFill>
                <a:srgbClr val="FFC000"/>
              </a:solidFill>
            </a:endParaRPr>
          </a:p>
          <a:p>
            <a:endParaRPr lang="tr-TR" dirty="0" smtClean="0"/>
          </a:p>
          <a:p>
            <a:r>
              <a:rPr lang="tr-TR" sz="3600" dirty="0" smtClean="0"/>
              <a:t>Ready </a:t>
            </a:r>
            <a:r>
              <a:rPr lang="tr-TR" sz="3600" dirty="0" err="1" smtClean="0"/>
              <a:t>shape</a:t>
            </a:r>
            <a:r>
              <a:rPr lang="tr-TR" sz="3600" dirty="0" smtClean="0"/>
              <a:t> </a:t>
            </a:r>
          </a:p>
          <a:p>
            <a:r>
              <a:rPr lang="tr-TR" sz="3600" dirty="0" smtClean="0"/>
              <a:t>Ready </a:t>
            </a:r>
            <a:r>
              <a:rPr lang="tr-TR" sz="3600" dirty="0" err="1" smtClean="0"/>
              <a:t>letters</a:t>
            </a:r>
            <a:endParaRPr lang="tr-TR" sz="3600" dirty="0" smtClean="0"/>
          </a:p>
          <a:p>
            <a:r>
              <a:rPr lang="tr-TR" sz="3600" dirty="0" smtClean="0"/>
              <a:t>Ready </a:t>
            </a:r>
            <a:r>
              <a:rPr lang="tr-TR" sz="3600" dirty="0" err="1" smtClean="0"/>
              <a:t>words</a:t>
            </a:r>
            <a:endParaRPr lang="tr-TR" sz="3600" dirty="0" smtClean="0"/>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45295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509" y="1593272"/>
            <a:ext cx="7952509" cy="4860868"/>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70503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Examples</a:t>
            </a:r>
            <a:r>
              <a:rPr lang="tr-TR" dirty="0" smtClean="0"/>
              <a:t>…..</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0581" y="3865418"/>
            <a:ext cx="3967817" cy="2671747"/>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36</a:t>
            </a:fld>
            <a:endParaRPr lang="en-US"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29" y="1463007"/>
            <a:ext cx="5498684" cy="4292830"/>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799" y="218815"/>
            <a:ext cx="5347855" cy="3549721"/>
          </a:xfrm>
          <a:prstGeom prst="rect">
            <a:avLst/>
          </a:prstGeom>
        </p:spPr>
      </p:pic>
    </p:spTree>
    <p:extLst>
      <p:ext uri="{BB962C8B-B14F-4D97-AF65-F5344CB8AC3E}">
        <p14:creationId xmlns:p14="http://schemas.microsoft.com/office/powerpoint/2010/main" val="163076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Found</a:t>
            </a:r>
            <a:r>
              <a:rPr lang="tr-TR" dirty="0" smtClean="0"/>
              <a:t> </a:t>
            </a:r>
            <a:r>
              <a:rPr lang="tr-TR" dirty="0" err="1" smtClean="0"/>
              <a:t>poems</a:t>
            </a:r>
            <a:endParaRPr lang="tr-TR" dirty="0"/>
          </a:p>
        </p:txBody>
      </p:sp>
      <p:sp>
        <p:nvSpPr>
          <p:cNvPr id="3" name="İçerik Yer Tutucusu 2"/>
          <p:cNvSpPr>
            <a:spLocks noGrp="1"/>
          </p:cNvSpPr>
          <p:nvPr>
            <p:ph idx="1"/>
          </p:nvPr>
        </p:nvSpPr>
        <p:spPr/>
        <p:txBody>
          <a:bodyPr>
            <a:normAutofit/>
          </a:bodyPr>
          <a:lstStyle/>
          <a:p>
            <a:r>
              <a:rPr lang="en-US" sz="2000" b="0" dirty="0" smtClean="0"/>
              <a:t>A </a:t>
            </a:r>
            <a:r>
              <a:rPr lang="en-US" sz="2000" b="0" dirty="0"/>
              <a:t>found poem doesn’t have to </a:t>
            </a:r>
            <a:r>
              <a:rPr lang="en-US" sz="2000" b="0" dirty="0" smtClean="0"/>
              <a:t>rhyme</a:t>
            </a:r>
            <a:r>
              <a:rPr lang="tr-TR" sz="2000" b="0" dirty="0" smtClean="0"/>
              <a:t> </a:t>
            </a:r>
            <a:r>
              <a:rPr lang="tr-TR" sz="2000" b="0" dirty="0" err="1" smtClean="0"/>
              <a:t>and</a:t>
            </a:r>
            <a:r>
              <a:rPr lang="tr-TR" sz="2000" b="0" dirty="0" smtClean="0"/>
              <a:t> i</a:t>
            </a:r>
            <a:r>
              <a:rPr lang="en-US" sz="2000" b="0" dirty="0" smtClean="0"/>
              <a:t>t </a:t>
            </a:r>
            <a:r>
              <a:rPr lang="en-US" sz="2000" b="0" dirty="0"/>
              <a:t>is most often free verse </a:t>
            </a:r>
            <a:endParaRPr lang="tr-TR" sz="2000" b="0" dirty="0" smtClean="0"/>
          </a:p>
          <a:p>
            <a:endParaRPr lang="tr-TR" sz="2000" b="0" dirty="0" smtClean="0"/>
          </a:p>
          <a:p>
            <a:r>
              <a:rPr lang="en-US" sz="2000" b="0" dirty="0" smtClean="0"/>
              <a:t>Here </a:t>
            </a:r>
            <a:r>
              <a:rPr lang="en-US" sz="2000" b="0" dirty="0"/>
              <a:t>is what you </a:t>
            </a:r>
            <a:r>
              <a:rPr lang="en-US" sz="2000" b="0" i="1" dirty="0"/>
              <a:t>can </a:t>
            </a:r>
            <a:r>
              <a:rPr lang="en-US" sz="2000" b="0" dirty="0"/>
              <a:t>do:</a:t>
            </a:r>
          </a:p>
          <a:p>
            <a:pPr lvl="1"/>
            <a:r>
              <a:rPr lang="en-US" sz="2000" dirty="0"/>
              <a:t>Black out words by deleting them from the writing sample</a:t>
            </a:r>
          </a:p>
          <a:p>
            <a:pPr lvl="1"/>
            <a:r>
              <a:rPr lang="en-US" sz="2000" dirty="0" smtClean="0"/>
              <a:t>Change </a:t>
            </a:r>
            <a:r>
              <a:rPr lang="en-US" sz="2000" dirty="0"/>
              <a:t>punctuation or capitalization</a:t>
            </a:r>
          </a:p>
          <a:p>
            <a:endParaRPr lang="tr-TR" sz="2000" b="0" dirty="0" smtClean="0"/>
          </a:p>
          <a:p>
            <a:r>
              <a:rPr lang="en-US" sz="2000" b="0" dirty="0" smtClean="0"/>
              <a:t>Here </a:t>
            </a:r>
            <a:r>
              <a:rPr lang="en-US" sz="2000" b="0" dirty="0"/>
              <a:t>is what you </a:t>
            </a:r>
            <a:r>
              <a:rPr lang="en-US" sz="2000" b="0" i="1" dirty="0"/>
              <a:t>cannot </a:t>
            </a:r>
            <a:r>
              <a:rPr lang="en-US" sz="2000" b="0" dirty="0"/>
              <a:t>do:</a:t>
            </a:r>
          </a:p>
          <a:p>
            <a:pPr lvl="1"/>
            <a:r>
              <a:rPr lang="en-US" sz="2000" dirty="0"/>
              <a:t>Do not change word order.</a:t>
            </a:r>
          </a:p>
          <a:p>
            <a:pPr lvl="1"/>
            <a:r>
              <a:rPr lang="en-US" sz="2000" dirty="0"/>
              <a:t>Do not add words that are not in the original sample.</a:t>
            </a:r>
          </a:p>
          <a:p>
            <a:endParaRPr lang="tr-TR" sz="2000"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1240389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Examples</a:t>
            </a:r>
            <a:r>
              <a:rPr lang="tr-TR" dirty="0" smtClean="0"/>
              <a:t> of </a:t>
            </a:r>
            <a:r>
              <a:rPr lang="tr-TR" dirty="0" err="1" smtClean="0"/>
              <a:t>found</a:t>
            </a:r>
            <a:r>
              <a:rPr lang="tr-TR" dirty="0" smtClean="0"/>
              <a:t> </a:t>
            </a:r>
            <a:r>
              <a:rPr lang="tr-TR" dirty="0" err="1" smtClean="0"/>
              <a:t>poems</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38</a:t>
            </a:fld>
            <a:endParaRPr lang="en-US" dirty="0"/>
          </a:p>
        </p:txBody>
      </p:sp>
      <p:pic>
        <p:nvPicPr>
          <p:cNvPr id="2050" name="Picture 2" descr="http://3.bp.blogspot.com/-hVBb47yZMTY/TZw6osa6YSI/AAAAAAAAAwY/wOzMglHFcwg/s1600/beautiful_leech_by_carrieola-d39y09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4727" y="1205345"/>
            <a:ext cx="6386946" cy="565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86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39</a:t>
            </a:fld>
            <a:endParaRPr lang="en-US" dirty="0"/>
          </a:p>
        </p:txBody>
      </p:sp>
      <p:pic>
        <p:nvPicPr>
          <p:cNvPr id="3074" name="Picture 2" descr="https://s-media-cache-ak0.pinimg.com/236x/34/e3/8f/34e38f23e17210c3321a3bf8b5dd4a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29" y="2272145"/>
            <a:ext cx="22479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media-cache-ec0.pinimg.com/736x/50/ac/6c/50ac6cf58597161b054f0d4ccde944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67318" y="1749063"/>
            <a:ext cx="3057947" cy="455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Differentiation</a:t>
            </a:r>
            <a:r>
              <a:rPr lang="tr-TR" dirty="0" smtClean="0"/>
              <a:t> …</a:t>
            </a:r>
            <a:endParaRPr lang="tr-TR" dirty="0"/>
          </a:p>
        </p:txBody>
      </p:sp>
      <p:sp>
        <p:nvSpPr>
          <p:cNvPr id="3" name="İçerik Yer Tutucusu 2"/>
          <p:cNvSpPr>
            <a:spLocks noGrp="1"/>
          </p:cNvSpPr>
          <p:nvPr>
            <p:ph idx="1"/>
          </p:nvPr>
        </p:nvSpPr>
        <p:spPr/>
        <p:txBody>
          <a:bodyPr/>
          <a:lstStyle/>
          <a:p>
            <a:pPr algn="ctr"/>
            <a:endParaRPr lang="tr-TR" sz="2599" dirty="0"/>
          </a:p>
          <a:p>
            <a:pPr algn="ctr"/>
            <a:endParaRPr lang="tr-TR" sz="2599" dirty="0"/>
          </a:p>
          <a:p>
            <a:pPr algn="ctr"/>
            <a:r>
              <a:rPr lang="tr-TR" sz="2599" i="1" dirty="0">
                <a:solidFill>
                  <a:srgbClr val="7030A0"/>
                </a:solidFill>
              </a:rPr>
              <a:t>«…</a:t>
            </a:r>
            <a:r>
              <a:rPr lang="tr-TR" sz="2599" i="1" dirty="0" err="1">
                <a:solidFill>
                  <a:srgbClr val="7030A0"/>
                </a:solidFill>
              </a:rPr>
              <a:t>alters</a:t>
            </a:r>
            <a:r>
              <a:rPr lang="tr-TR" sz="2599" i="1" dirty="0">
                <a:solidFill>
                  <a:srgbClr val="7030A0"/>
                </a:solidFill>
              </a:rPr>
              <a:t> </a:t>
            </a:r>
            <a:r>
              <a:rPr lang="tr-TR" sz="2599" i="1" dirty="0" err="1">
                <a:solidFill>
                  <a:srgbClr val="7030A0"/>
                </a:solidFill>
              </a:rPr>
              <a:t>the</a:t>
            </a:r>
            <a:r>
              <a:rPr lang="tr-TR" sz="2599" i="1" dirty="0">
                <a:solidFill>
                  <a:srgbClr val="7030A0"/>
                </a:solidFill>
              </a:rPr>
              <a:t> </a:t>
            </a:r>
            <a:r>
              <a:rPr lang="tr-TR" sz="2599" i="1" dirty="0" err="1">
                <a:solidFill>
                  <a:srgbClr val="7030A0"/>
                </a:solidFill>
              </a:rPr>
              <a:t>implementation</a:t>
            </a:r>
            <a:r>
              <a:rPr lang="tr-TR" sz="2599" i="1" dirty="0">
                <a:solidFill>
                  <a:srgbClr val="7030A0"/>
                </a:solidFill>
              </a:rPr>
              <a:t> </a:t>
            </a:r>
            <a:r>
              <a:rPr lang="tr-TR" sz="2599" i="1" dirty="0" err="1">
                <a:solidFill>
                  <a:srgbClr val="7030A0"/>
                </a:solidFill>
              </a:rPr>
              <a:t>and</a:t>
            </a:r>
            <a:r>
              <a:rPr lang="tr-TR" sz="2599" i="1" dirty="0">
                <a:solidFill>
                  <a:srgbClr val="7030A0"/>
                </a:solidFill>
              </a:rPr>
              <a:t> </a:t>
            </a:r>
            <a:r>
              <a:rPr lang="tr-TR" sz="2599" i="1" dirty="0" err="1">
                <a:solidFill>
                  <a:srgbClr val="7030A0"/>
                </a:solidFill>
              </a:rPr>
              <a:t>design</a:t>
            </a:r>
            <a:r>
              <a:rPr lang="tr-TR" sz="2599" i="1" dirty="0">
                <a:solidFill>
                  <a:srgbClr val="7030A0"/>
                </a:solidFill>
              </a:rPr>
              <a:t> of </a:t>
            </a:r>
            <a:r>
              <a:rPr lang="tr-TR" sz="2599" i="1" dirty="0" err="1">
                <a:solidFill>
                  <a:srgbClr val="7030A0"/>
                </a:solidFill>
              </a:rPr>
              <a:t>lessons</a:t>
            </a:r>
            <a:r>
              <a:rPr lang="tr-TR" sz="2599" i="1" dirty="0">
                <a:solidFill>
                  <a:srgbClr val="7030A0"/>
                </a:solidFill>
              </a:rPr>
              <a:t> </a:t>
            </a:r>
            <a:r>
              <a:rPr lang="tr-TR" sz="2599" i="1" dirty="0" err="1">
                <a:solidFill>
                  <a:srgbClr val="7030A0"/>
                </a:solidFill>
              </a:rPr>
              <a:t>and</a:t>
            </a:r>
            <a:r>
              <a:rPr lang="tr-TR" sz="2599" i="1" dirty="0">
                <a:solidFill>
                  <a:srgbClr val="7030A0"/>
                </a:solidFill>
              </a:rPr>
              <a:t> </a:t>
            </a:r>
            <a:r>
              <a:rPr lang="tr-TR" sz="2599" i="1" dirty="0" err="1">
                <a:solidFill>
                  <a:srgbClr val="7030A0"/>
                </a:solidFill>
              </a:rPr>
              <a:t>activities</a:t>
            </a:r>
            <a:r>
              <a:rPr lang="tr-TR" sz="2599" i="1" dirty="0">
                <a:solidFill>
                  <a:srgbClr val="7030A0"/>
                </a:solidFill>
              </a:rPr>
              <a:t> </a:t>
            </a:r>
            <a:r>
              <a:rPr lang="tr-TR" sz="2599" i="1" dirty="0" err="1">
                <a:solidFill>
                  <a:srgbClr val="7030A0"/>
                </a:solidFill>
              </a:rPr>
              <a:t>so</a:t>
            </a:r>
            <a:r>
              <a:rPr lang="tr-TR" sz="2599" i="1" dirty="0">
                <a:solidFill>
                  <a:srgbClr val="7030A0"/>
                </a:solidFill>
              </a:rPr>
              <a:t> </a:t>
            </a:r>
            <a:r>
              <a:rPr lang="tr-TR" sz="2599" i="1" dirty="0" err="1">
                <a:solidFill>
                  <a:srgbClr val="7030A0"/>
                </a:solidFill>
              </a:rPr>
              <a:t>that</a:t>
            </a:r>
            <a:r>
              <a:rPr lang="tr-TR" sz="2599" i="1" dirty="0">
                <a:solidFill>
                  <a:srgbClr val="7030A0"/>
                </a:solidFill>
              </a:rPr>
              <a:t> </a:t>
            </a:r>
            <a:r>
              <a:rPr lang="tr-TR" sz="2599" i="1" dirty="0" err="1">
                <a:solidFill>
                  <a:srgbClr val="7030A0"/>
                </a:solidFill>
              </a:rPr>
              <a:t>the</a:t>
            </a:r>
            <a:r>
              <a:rPr lang="tr-TR" sz="2599" i="1" dirty="0">
                <a:solidFill>
                  <a:srgbClr val="7030A0"/>
                </a:solidFill>
              </a:rPr>
              <a:t> </a:t>
            </a:r>
            <a:r>
              <a:rPr lang="tr-TR" sz="2599" i="1" dirty="0" err="1">
                <a:solidFill>
                  <a:srgbClr val="FF0000"/>
                </a:solidFill>
              </a:rPr>
              <a:t>needs</a:t>
            </a:r>
            <a:r>
              <a:rPr lang="tr-TR" sz="2599" i="1" dirty="0">
                <a:solidFill>
                  <a:srgbClr val="7030A0"/>
                </a:solidFill>
              </a:rPr>
              <a:t> of </a:t>
            </a:r>
            <a:r>
              <a:rPr lang="tr-TR" sz="2599" i="1" dirty="0" err="1">
                <a:solidFill>
                  <a:srgbClr val="7030A0"/>
                </a:solidFill>
              </a:rPr>
              <a:t>all</a:t>
            </a:r>
            <a:r>
              <a:rPr lang="tr-TR" sz="2599" i="1" dirty="0">
                <a:solidFill>
                  <a:srgbClr val="7030A0"/>
                </a:solidFill>
              </a:rPr>
              <a:t> </a:t>
            </a:r>
            <a:r>
              <a:rPr lang="tr-TR" sz="2599" i="1" dirty="0" err="1">
                <a:solidFill>
                  <a:srgbClr val="7030A0"/>
                </a:solidFill>
              </a:rPr>
              <a:t>the</a:t>
            </a:r>
            <a:r>
              <a:rPr lang="tr-TR" sz="2599" i="1" dirty="0">
                <a:solidFill>
                  <a:srgbClr val="7030A0"/>
                </a:solidFill>
              </a:rPr>
              <a:t> </a:t>
            </a:r>
            <a:r>
              <a:rPr lang="tr-TR" sz="2599" i="1" dirty="0" err="1">
                <a:solidFill>
                  <a:srgbClr val="7030A0"/>
                </a:solidFill>
              </a:rPr>
              <a:t>students</a:t>
            </a:r>
            <a:r>
              <a:rPr lang="tr-TR" sz="2599" i="1" dirty="0">
                <a:solidFill>
                  <a:srgbClr val="7030A0"/>
                </a:solidFill>
              </a:rPr>
              <a:t> in </a:t>
            </a:r>
            <a:r>
              <a:rPr lang="tr-TR" sz="2599" i="1" dirty="0" err="1">
                <a:solidFill>
                  <a:srgbClr val="7030A0"/>
                </a:solidFill>
              </a:rPr>
              <a:t>the</a:t>
            </a:r>
            <a:r>
              <a:rPr lang="tr-TR" sz="2599" i="1" dirty="0">
                <a:solidFill>
                  <a:srgbClr val="7030A0"/>
                </a:solidFill>
              </a:rPr>
              <a:t> </a:t>
            </a:r>
            <a:r>
              <a:rPr lang="tr-TR" sz="2599" i="1" dirty="0" err="1">
                <a:solidFill>
                  <a:srgbClr val="7030A0"/>
                </a:solidFill>
              </a:rPr>
              <a:t>classroom</a:t>
            </a:r>
            <a:r>
              <a:rPr lang="tr-TR" sz="2599" i="1" dirty="0">
                <a:solidFill>
                  <a:srgbClr val="7030A0"/>
                </a:solidFill>
              </a:rPr>
              <a:t> can be met»</a:t>
            </a:r>
            <a:r>
              <a:rPr lang="tr-TR" i="1" dirty="0" smtClean="0">
                <a:solidFill>
                  <a:srgbClr val="7030A0"/>
                </a:solidFill>
              </a:rPr>
              <a:t> </a:t>
            </a:r>
            <a:endParaRPr lang="tr-TR" i="1" dirty="0">
              <a:solidFill>
                <a:srgbClr val="7030A0"/>
              </a:solidFill>
            </a:endParaRPr>
          </a:p>
        </p:txBody>
      </p:sp>
    </p:spTree>
    <p:extLst>
      <p:ext uri="{BB962C8B-B14F-4D97-AF65-F5344CB8AC3E}">
        <p14:creationId xmlns:p14="http://schemas.microsoft.com/office/powerpoint/2010/main" val="3784251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4294967295"/>
          </p:nvPr>
        </p:nvSpPr>
        <p:spPr>
          <a:xfrm>
            <a:off x="702148" y="1399309"/>
            <a:ext cx="7956099" cy="2673927"/>
          </a:xfrm>
          <a:prstGeom prst="rect">
            <a:avLst/>
          </a:prstGeom>
        </p:spPr>
        <p:txBody>
          <a:bodyPr/>
          <a:lstStyle/>
          <a:p>
            <a:pPr defTabSz="457200">
              <a:lnSpc>
                <a:spcPct val="100000"/>
              </a:lnSpc>
              <a:spcBef>
                <a:spcPts val="0"/>
              </a:spcBef>
              <a:defRPr sz="1800">
                <a:solidFill>
                  <a:srgbClr val="000000"/>
                </a:solidFill>
              </a:defRPr>
            </a:pPr>
            <a:endParaRPr sz="2100" dirty="0">
              <a:latin typeface="+mn-lt"/>
              <a:sym typeface="Helvetica"/>
            </a:endParaRPr>
          </a:p>
          <a:p>
            <a:pPr marL="457200" indent="-457200" defTabSz="457200">
              <a:lnSpc>
                <a:spcPct val="100000"/>
              </a:lnSpc>
              <a:spcBef>
                <a:spcPts val="0"/>
              </a:spcBef>
              <a:tabLst>
                <a:tab pos="139700" algn="l"/>
                <a:tab pos="457200" algn="l"/>
              </a:tabLst>
              <a:defRPr sz="1800">
                <a:solidFill>
                  <a:srgbClr val="000000"/>
                </a:solidFill>
              </a:defRPr>
            </a:pPr>
            <a:r>
              <a:rPr sz="2100" dirty="0">
                <a:latin typeface="+mn-lt"/>
                <a:sym typeface="Helvetica"/>
              </a:rPr>
              <a:t>	•	</a:t>
            </a:r>
            <a:r>
              <a:rPr lang="tr-TR" sz="2100" dirty="0" smtClean="0">
                <a:latin typeface="+mn-lt"/>
                <a:sym typeface="Helvetica"/>
              </a:rPr>
              <a:t>How </a:t>
            </a:r>
            <a:r>
              <a:rPr lang="tr-TR" sz="2100" dirty="0" err="1" smtClean="0">
                <a:latin typeface="+mn-lt"/>
                <a:sym typeface="Helvetica"/>
              </a:rPr>
              <a:t>did</a:t>
            </a:r>
            <a:r>
              <a:rPr lang="tr-TR" sz="2100" dirty="0" smtClean="0">
                <a:latin typeface="+mn-lt"/>
                <a:sym typeface="Helvetica"/>
              </a:rPr>
              <a:t> </a:t>
            </a:r>
            <a:r>
              <a:rPr lang="tr-TR" sz="2100" dirty="0" err="1" smtClean="0">
                <a:latin typeface="+mn-lt"/>
                <a:sym typeface="Helvetica"/>
              </a:rPr>
              <a:t>you</a:t>
            </a:r>
            <a:r>
              <a:rPr lang="tr-TR" sz="2100" dirty="0" smtClean="0">
                <a:latin typeface="+mn-lt"/>
                <a:sym typeface="Helvetica"/>
              </a:rPr>
              <a:t> </a:t>
            </a:r>
            <a:r>
              <a:rPr lang="tr-TR" sz="2100" dirty="0" err="1" smtClean="0">
                <a:latin typeface="+mn-lt"/>
                <a:sym typeface="Helvetica"/>
              </a:rPr>
              <a:t>use</a:t>
            </a:r>
            <a:r>
              <a:rPr lang="tr-TR" sz="2100" dirty="0" smtClean="0">
                <a:latin typeface="+mn-lt"/>
                <a:sym typeface="Helvetica"/>
              </a:rPr>
              <a:t> </a:t>
            </a:r>
            <a:r>
              <a:rPr lang="tr-TR" sz="2100" dirty="0" err="1" smtClean="0">
                <a:latin typeface="+mn-lt"/>
                <a:sym typeface="Helvetica"/>
              </a:rPr>
              <a:t>differentiation</a:t>
            </a:r>
            <a:r>
              <a:rPr sz="2100" dirty="0" smtClean="0">
                <a:latin typeface="+mn-lt"/>
                <a:sym typeface="Helvetica"/>
              </a:rPr>
              <a:t>?</a:t>
            </a:r>
            <a:endParaRPr sz="2100" dirty="0">
              <a:latin typeface="+mn-lt"/>
              <a:sym typeface="Helvetica"/>
            </a:endParaRPr>
          </a:p>
          <a:p>
            <a:pPr marL="457200" indent="-457200" defTabSz="457200">
              <a:lnSpc>
                <a:spcPct val="100000"/>
              </a:lnSpc>
              <a:spcBef>
                <a:spcPts val="0"/>
              </a:spcBef>
              <a:tabLst>
                <a:tab pos="139700" algn="l"/>
                <a:tab pos="457200" algn="l"/>
              </a:tabLst>
              <a:defRPr sz="1800">
                <a:solidFill>
                  <a:srgbClr val="000000"/>
                </a:solidFill>
              </a:defRPr>
            </a:pPr>
            <a:r>
              <a:rPr sz="2100" dirty="0">
                <a:latin typeface="+mn-lt"/>
                <a:sym typeface="Helvetica"/>
              </a:rPr>
              <a:t>	•	What was the interaction pattern? (pw, </a:t>
            </a:r>
            <a:r>
              <a:rPr sz="2100" dirty="0" err="1">
                <a:latin typeface="+mn-lt"/>
                <a:sym typeface="Helvetica"/>
              </a:rPr>
              <a:t>gw</a:t>
            </a:r>
            <a:r>
              <a:rPr sz="2100" dirty="0">
                <a:latin typeface="+mn-lt"/>
                <a:sym typeface="Helvetica"/>
              </a:rPr>
              <a:t>, whole class </a:t>
            </a:r>
            <a:r>
              <a:rPr sz="2100" dirty="0" err="1">
                <a:latin typeface="+mn-lt"/>
                <a:sym typeface="Helvetica"/>
              </a:rPr>
              <a:t>etc</a:t>
            </a:r>
            <a:r>
              <a:rPr sz="2100" dirty="0">
                <a:latin typeface="+mn-lt"/>
                <a:sym typeface="Helvetica"/>
              </a:rPr>
              <a:t>)</a:t>
            </a:r>
          </a:p>
          <a:p>
            <a:pPr marL="457200" indent="-457200" defTabSz="457200">
              <a:lnSpc>
                <a:spcPct val="100000"/>
              </a:lnSpc>
              <a:spcBef>
                <a:spcPts val="0"/>
              </a:spcBef>
              <a:tabLst>
                <a:tab pos="139700" algn="l"/>
                <a:tab pos="457200" algn="l"/>
              </a:tabLst>
              <a:defRPr sz="1800">
                <a:solidFill>
                  <a:srgbClr val="000000"/>
                </a:solidFill>
              </a:defRPr>
            </a:pPr>
            <a:r>
              <a:rPr sz="2100" dirty="0">
                <a:latin typeface="+mn-lt"/>
                <a:sym typeface="Helvetica"/>
              </a:rPr>
              <a:t>	•	Could you use this activity in your class? why/ why not? </a:t>
            </a:r>
          </a:p>
        </p:txBody>
      </p:sp>
      <p:sp>
        <p:nvSpPr>
          <p:cNvPr id="189" name="Shape 189"/>
          <p:cNvSpPr>
            <a:spLocks noGrp="1"/>
          </p:cNvSpPr>
          <p:nvPr>
            <p:ph type="title"/>
          </p:nvPr>
        </p:nvSpPr>
        <p:spPr>
          <a:xfrm>
            <a:off x="977106" y="436283"/>
            <a:ext cx="7954965" cy="373992"/>
          </a:xfrm>
          <a:prstGeom prst="rect">
            <a:avLst/>
          </a:prstGeom>
        </p:spPr>
        <p:txBody>
          <a:bodyPr>
            <a:normAutofit/>
          </a:bodyPr>
          <a:lstStyle/>
          <a:p>
            <a:pPr lvl="0">
              <a:defRPr sz="1800" b="0">
                <a:solidFill>
                  <a:srgbClr val="000000"/>
                </a:solidFill>
              </a:defRPr>
            </a:pPr>
            <a:r>
              <a:rPr dirty="0">
                <a:solidFill>
                  <a:srgbClr val="DA1B2C"/>
                </a:solidFill>
              </a:rPr>
              <a:t>Reflection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441" y="3928352"/>
            <a:ext cx="2957249" cy="2929648"/>
          </a:xfrm>
          <a:prstGeom prst="rect">
            <a:avLst/>
          </a:prstGeom>
        </p:spPr>
      </p:pic>
    </p:spTree>
    <p:extLst>
      <p:ext uri="{BB962C8B-B14F-4D97-AF65-F5344CB8AC3E}">
        <p14:creationId xmlns:p14="http://schemas.microsoft.com/office/powerpoint/2010/main" val="203776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err="1" smtClean="0"/>
              <a:t>Products</a:t>
            </a:r>
            <a:endParaRPr lang="tr-TR" sz="3200" dirty="0"/>
          </a:p>
        </p:txBody>
      </p:sp>
      <p:sp>
        <p:nvSpPr>
          <p:cNvPr id="3" name="İçerik Yer Tutucusu 2"/>
          <p:cNvSpPr>
            <a:spLocks noGrp="1"/>
          </p:cNvSpPr>
          <p:nvPr>
            <p:ph idx="1"/>
          </p:nvPr>
        </p:nvSpPr>
        <p:spPr/>
        <p:txBody>
          <a:bodyPr/>
          <a:lstStyle/>
          <a:p>
            <a:pPr lvl="0">
              <a:buFont typeface="Courier New" panose="02070309020205020404" pitchFamily="49" charset="0"/>
              <a:buChar char="o"/>
            </a:pPr>
            <a:r>
              <a:rPr lang="tr-TR" dirty="0" smtClean="0"/>
              <a:t> </a:t>
            </a:r>
            <a:r>
              <a:rPr lang="tr-TR" sz="2800" dirty="0" err="1" smtClean="0"/>
              <a:t>Giving</a:t>
            </a:r>
            <a:r>
              <a:rPr lang="tr-TR" sz="2800" dirty="0" smtClean="0"/>
              <a:t> </a:t>
            </a:r>
            <a:r>
              <a:rPr lang="tr-TR" sz="2800" dirty="0" err="1"/>
              <a:t>students</a:t>
            </a:r>
            <a:r>
              <a:rPr lang="tr-TR" sz="2800" dirty="0"/>
              <a:t> </a:t>
            </a:r>
            <a:r>
              <a:rPr lang="tr-TR" sz="2800" dirty="0" err="1"/>
              <a:t>options</a:t>
            </a:r>
            <a:r>
              <a:rPr lang="tr-TR" sz="2800" dirty="0"/>
              <a:t> of </a:t>
            </a:r>
            <a:r>
              <a:rPr lang="tr-TR" sz="2800" i="1" u="sng" dirty="0">
                <a:solidFill>
                  <a:srgbClr val="FFC000"/>
                </a:solidFill>
              </a:rPr>
              <a:t>how</a:t>
            </a:r>
            <a:r>
              <a:rPr lang="tr-TR" sz="2800" dirty="0"/>
              <a:t> </a:t>
            </a:r>
            <a:r>
              <a:rPr lang="tr-TR" sz="2800" dirty="0" err="1"/>
              <a:t>to</a:t>
            </a:r>
            <a:r>
              <a:rPr lang="tr-TR" sz="2800" dirty="0"/>
              <a:t> </a:t>
            </a:r>
            <a:r>
              <a:rPr lang="tr-TR" sz="2800" dirty="0" err="1"/>
              <a:t>express</a:t>
            </a:r>
            <a:r>
              <a:rPr lang="tr-TR" sz="2800" dirty="0"/>
              <a:t> </a:t>
            </a:r>
            <a:r>
              <a:rPr lang="tr-TR" sz="2800" dirty="0" err="1"/>
              <a:t>required</a:t>
            </a:r>
            <a:r>
              <a:rPr lang="tr-TR" sz="2800" dirty="0"/>
              <a:t> </a:t>
            </a:r>
            <a:r>
              <a:rPr lang="tr-TR" sz="2800" dirty="0" err="1" smtClean="0"/>
              <a:t>written</a:t>
            </a:r>
            <a:r>
              <a:rPr lang="tr-TR" sz="2800" dirty="0" smtClean="0"/>
              <a:t> </a:t>
            </a:r>
            <a:r>
              <a:rPr lang="tr-TR" sz="2800" dirty="0" err="1" smtClean="0"/>
              <a:t>material</a:t>
            </a:r>
            <a:r>
              <a:rPr lang="tr-TR" sz="2800" dirty="0" smtClean="0"/>
              <a:t> (</a:t>
            </a:r>
            <a:r>
              <a:rPr lang="tr-TR" sz="2800" dirty="0" err="1"/>
              <a:t>e.g</a:t>
            </a:r>
            <a:r>
              <a:rPr lang="tr-TR" sz="2800" dirty="0"/>
              <a:t>., </a:t>
            </a:r>
            <a:r>
              <a:rPr lang="tr-TR" sz="2800" dirty="0" err="1" smtClean="0"/>
              <a:t>write</a:t>
            </a:r>
            <a:r>
              <a:rPr lang="tr-TR" sz="2800" dirty="0" smtClean="0"/>
              <a:t> a </a:t>
            </a:r>
            <a:r>
              <a:rPr lang="tr-TR" sz="2800" dirty="0" err="1" smtClean="0"/>
              <a:t>script</a:t>
            </a:r>
            <a:r>
              <a:rPr lang="tr-TR" sz="2800" dirty="0" smtClean="0"/>
              <a:t> </a:t>
            </a:r>
            <a:r>
              <a:rPr lang="tr-TR" sz="2800" dirty="0" err="1" smtClean="0"/>
              <a:t>for</a:t>
            </a:r>
            <a:r>
              <a:rPr lang="tr-TR" sz="2800" dirty="0" smtClean="0"/>
              <a:t> </a:t>
            </a:r>
            <a:r>
              <a:rPr lang="tr-TR" sz="2800" dirty="0"/>
              <a:t>a </a:t>
            </a:r>
            <a:r>
              <a:rPr lang="tr-TR" sz="2800" dirty="0" err="1"/>
              <a:t>puppet</a:t>
            </a:r>
            <a:r>
              <a:rPr lang="tr-TR" sz="2800" dirty="0"/>
              <a:t> </a:t>
            </a:r>
            <a:r>
              <a:rPr lang="tr-TR" sz="2800" dirty="0" err="1"/>
              <a:t>show</a:t>
            </a:r>
            <a:r>
              <a:rPr lang="tr-TR" sz="2800" dirty="0"/>
              <a:t>, </a:t>
            </a:r>
            <a:r>
              <a:rPr lang="tr-TR" sz="2800" dirty="0" err="1"/>
              <a:t>draw</a:t>
            </a:r>
            <a:r>
              <a:rPr lang="tr-TR" sz="2800" dirty="0"/>
              <a:t> </a:t>
            </a:r>
            <a:r>
              <a:rPr lang="tr-TR" sz="2800" dirty="0" err="1" smtClean="0"/>
              <a:t>and</a:t>
            </a:r>
            <a:r>
              <a:rPr lang="tr-TR" sz="2800" dirty="0" smtClean="0"/>
              <a:t> </a:t>
            </a:r>
            <a:r>
              <a:rPr lang="tr-TR" sz="2800" dirty="0" err="1" smtClean="0"/>
              <a:t>write</a:t>
            </a:r>
            <a:r>
              <a:rPr lang="tr-TR" sz="2800" dirty="0" smtClean="0"/>
              <a:t> a poster.</a:t>
            </a:r>
            <a:endParaRPr lang="tr-TR" sz="2800" dirty="0"/>
          </a:p>
          <a:p>
            <a:pPr lvl="0">
              <a:buFont typeface="Courier New" panose="02070309020205020404" pitchFamily="49" charset="0"/>
              <a:buChar char="o"/>
            </a:pPr>
            <a:r>
              <a:rPr lang="tr-TR" sz="2800" dirty="0" err="1"/>
              <a:t>Allowing</a:t>
            </a:r>
            <a:r>
              <a:rPr lang="tr-TR" sz="2800" dirty="0"/>
              <a:t> </a:t>
            </a:r>
            <a:r>
              <a:rPr lang="tr-TR" sz="2800" dirty="0" err="1"/>
              <a:t>students</a:t>
            </a:r>
            <a:r>
              <a:rPr lang="tr-TR" sz="2800" dirty="0"/>
              <a:t> </a:t>
            </a:r>
            <a:r>
              <a:rPr lang="tr-TR" sz="2800" dirty="0" err="1"/>
              <a:t>to</a:t>
            </a:r>
            <a:r>
              <a:rPr lang="tr-TR" sz="2800" dirty="0"/>
              <a:t> </a:t>
            </a:r>
            <a:r>
              <a:rPr lang="tr-TR" sz="2800" dirty="0" err="1"/>
              <a:t>work</a:t>
            </a:r>
            <a:r>
              <a:rPr lang="tr-TR" sz="2800" dirty="0"/>
              <a:t> </a:t>
            </a:r>
            <a:r>
              <a:rPr lang="tr-TR" sz="2800" dirty="0" err="1"/>
              <a:t>alone</a:t>
            </a:r>
            <a:r>
              <a:rPr lang="tr-TR" sz="2800" dirty="0"/>
              <a:t> </a:t>
            </a:r>
            <a:r>
              <a:rPr lang="tr-TR" sz="2800" dirty="0" err="1"/>
              <a:t>or</a:t>
            </a:r>
            <a:r>
              <a:rPr lang="tr-TR" sz="2800" dirty="0"/>
              <a:t> in </a:t>
            </a:r>
            <a:r>
              <a:rPr lang="tr-TR" sz="2800" dirty="0" err="1"/>
              <a:t>small</a:t>
            </a:r>
            <a:r>
              <a:rPr lang="tr-TR" sz="2800" dirty="0"/>
              <a:t> </a:t>
            </a:r>
            <a:r>
              <a:rPr lang="tr-TR" sz="2800" dirty="0" err="1"/>
              <a:t>groups</a:t>
            </a:r>
            <a:r>
              <a:rPr lang="tr-TR" sz="2800" dirty="0"/>
              <a:t> on </a:t>
            </a:r>
            <a:r>
              <a:rPr lang="tr-TR" sz="2800" dirty="0" err="1"/>
              <a:t>their</a:t>
            </a:r>
            <a:r>
              <a:rPr lang="tr-TR" sz="2800" dirty="0"/>
              <a:t> </a:t>
            </a:r>
            <a:r>
              <a:rPr lang="tr-TR" sz="2800" dirty="0" err="1"/>
              <a:t>products</a:t>
            </a:r>
            <a:r>
              <a:rPr lang="tr-TR" sz="2800" dirty="0"/>
              <a:t>; </a:t>
            </a:r>
            <a:r>
              <a:rPr lang="tr-TR" sz="2800" dirty="0" err="1"/>
              <a:t>and</a:t>
            </a:r>
            <a:r>
              <a:rPr lang="tr-TR" sz="2800" dirty="0"/>
              <a:t> </a:t>
            </a:r>
          </a:p>
          <a:p>
            <a:pPr lvl="0">
              <a:buFont typeface="Courier New" panose="02070309020205020404" pitchFamily="49" charset="0"/>
              <a:buChar char="o"/>
            </a:pPr>
            <a:r>
              <a:rPr lang="tr-TR" sz="2800" dirty="0" err="1"/>
              <a:t>Encouraging</a:t>
            </a:r>
            <a:r>
              <a:rPr lang="tr-TR" sz="2800" dirty="0"/>
              <a:t> </a:t>
            </a:r>
            <a:r>
              <a:rPr lang="tr-TR" sz="2800" dirty="0" err="1"/>
              <a:t>students</a:t>
            </a:r>
            <a:r>
              <a:rPr lang="tr-TR" sz="2800" dirty="0"/>
              <a:t> </a:t>
            </a:r>
            <a:r>
              <a:rPr lang="tr-TR" sz="2800" dirty="0" err="1"/>
              <a:t>to</a:t>
            </a:r>
            <a:r>
              <a:rPr lang="tr-TR" sz="2800" dirty="0"/>
              <a:t> </a:t>
            </a:r>
            <a:r>
              <a:rPr lang="tr-TR" sz="2800" dirty="0" err="1"/>
              <a:t>create</a:t>
            </a:r>
            <a:r>
              <a:rPr lang="tr-TR" sz="2800" dirty="0"/>
              <a:t> </a:t>
            </a:r>
            <a:r>
              <a:rPr lang="tr-TR" sz="2800" dirty="0" err="1"/>
              <a:t>their</a:t>
            </a:r>
            <a:r>
              <a:rPr lang="tr-TR" sz="2800" dirty="0"/>
              <a:t> </a:t>
            </a:r>
            <a:r>
              <a:rPr lang="tr-TR" sz="2800" dirty="0" err="1"/>
              <a:t>own</a:t>
            </a:r>
            <a:r>
              <a:rPr lang="tr-TR" sz="2800" dirty="0"/>
              <a:t> </a:t>
            </a:r>
            <a:r>
              <a:rPr lang="tr-TR" sz="2800" dirty="0" err="1"/>
              <a:t>product</a:t>
            </a:r>
            <a:r>
              <a:rPr lang="tr-TR" sz="2800" dirty="0"/>
              <a:t> </a:t>
            </a:r>
            <a:r>
              <a:rPr lang="tr-TR" sz="2800" dirty="0" err="1"/>
              <a:t>assignments</a:t>
            </a:r>
            <a:r>
              <a:rPr lang="tr-TR" sz="2800" dirty="0"/>
              <a:t> </a:t>
            </a:r>
          </a:p>
        </p:txBody>
      </p:sp>
    </p:spTree>
    <p:extLst>
      <p:ext uri="{BB962C8B-B14F-4D97-AF65-F5344CB8AC3E}">
        <p14:creationId xmlns:p14="http://schemas.microsoft.com/office/powerpoint/2010/main" val="1355211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Different</a:t>
            </a:r>
            <a:r>
              <a:rPr lang="tr-TR" dirty="0" smtClean="0"/>
              <a:t> </a:t>
            </a:r>
            <a:r>
              <a:rPr lang="tr-TR" dirty="0" err="1" smtClean="0"/>
              <a:t>ways</a:t>
            </a:r>
            <a:r>
              <a:rPr lang="tr-TR" dirty="0" smtClean="0"/>
              <a:t> of </a:t>
            </a:r>
            <a:r>
              <a:rPr lang="tr-TR" dirty="0" err="1" smtClean="0"/>
              <a:t>learning</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42</a:t>
            </a:fld>
            <a:endParaRPr lang="en-US" dirty="0"/>
          </a:p>
        </p:txBody>
      </p:sp>
      <p:pic>
        <p:nvPicPr>
          <p:cNvPr id="17410" name="Picture 2" descr="http://blogs.edweek.org/teachers/coach_gs_teaching_tips/Learning%20From%20Mistake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60292" y="1600200"/>
            <a:ext cx="5980654" cy="455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26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Different</a:t>
            </a:r>
            <a:r>
              <a:rPr lang="tr-TR" dirty="0" smtClean="0"/>
              <a:t> </a:t>
            </a:r>
            <a:r>
              <a:rPr lang="tr-TR" dirty="0" err="1" smtClean="0"/>
              <a:t>ways</a:t>
            </a:r>
            <a:r>
              <a:rPr lang="tr-TR" dirty="0" smtClean="0"/>
              <a:t> of </a:t>
            </a:r>
            <a:r>
              <a:rPr lang="tr-TR" dirty="0" err="1"/>
              <a:t>l</a:t>
            </a:r>
            <a:r>
              <a:rPr lang="tr-TR" dirty="0" err="1" smtClean="0"/>
              <a:t>earning</a:t>
            </a:r>
            <a:r>
              <a:rPr lang="tr-TR" dirty="0" smtClean="0"/>
              <a:t> </a:t>
            </a:r>
            <a:r>
              <a:rPr lang="tr-TR" dirty="0" err="1" smtClean="0"/>
              <a:t>the</a:t>
            </a:r>
            <a:r>
              <a:rPr lang="tr-TR" dirty="0" smtClean="0"/>
              <a:t> </a:t>
            </a:r>
            <a:r>
              <a:rPr lang="tr-TR" dirty="0" err="1" smtClean="0"/>
              <a:t>same</a:t>
            </a:r>
            <a:r>
              <a:rPr lang="tr-TR" dirty="0" smtClean="0"/>
              <a:t> </a:t>
            </a:r>
            <a:r>
              <a:rPr lang="tr-TR" dirty="0" err="1" smtClean="0"/>
              <a:t>thing</a:t>
            </a:r>
            <a:r>
              <a:rPr lang="tr-TR" dirty="0" smtClean="0"/>
              <a:t>….</a:t>
            </a:r>
            <a:endParaRPr lang="tr-TR" dirty="0"/>
          </a:p>
        </p:txBody>
      </p:sp>
      <p:sp>
        <p:nvSpPr>
          <p:cNvPr id="3" name="İçerik Yer Tutucusu 2"/>
          <p:cNvSpPr>
            <a:spLocks noGrp="1"/>
          </p:cNvSpPr>
          <p:nvPr>
            <p:ph idx="1"/>
          </p:nvPr>
        </p:nvSpPr>
        <p:spPr/>
        <p:txBody>
          <a:bodyPr>
            <a:normAutofit/>
          </a:bodyPr>
          <a:lstStyle/>
          <a:p>
            <a:r>
              <a:rPr lang="tr-TR" sz="3600" dirty="0" smtClean="0"/>
              <a:t>TASK: I can </a:t>
            </a:r>
            <a:r>
              <a:rPr lang="tr-TR" sz="3600" dirty="0" err="1" smtClean="0"/>
              <a:t>describe</a:t>
            </a:r>
            <a:r>
              <a:rPr lang="tr-TR" sz="3600" dirty="0" smtClean="0"/>
              <a:t> </a:t>
            </a:r>
            <a:r>
              <a:rPr lang="tr-TR" sz="3600" dirty="0" err="1" smtClean="0"/>
              <a:t>the</a:t>
            </a:r>
            <a:r>
              <a:rPr lang="tr-TR" sz="3600" dirty="0" smtClean="0"/>
              <a:t> </a:t>
            </a:r>
            <a:r>
              <a:rPr lang="tr-TR" sz="3600" dirty="0" err="1" smtClean="0"/>
              <a:t>theme</a:t>
            </a:r>
            <a:r>
              <a:rPr lang="tr-TR" sz="3600" dirty="0" smtClean="0"/>
              <a:t> </a:t>
            </a:r>
            <a:r>
              <a:rPr lang="tr-TR" sz="3600" dirty="0" err="1" smtClean="0"/>
              <a:t>or</a:t>
            </a:r>
            <a:r>
              <a:rPr lang="tr-TR" sz="3600" dirty="0" smtClean="0"/>
              <a:t> </a:t>
            </a:r>
            <a:r>
              <a:rPr lang="tr-TR" sz="3600" dirty="0" err="1" smtClean="0"/>
              <a:t>message</a:t>
            </a:r>
            <a:r>
              <a:rPr lang="tr-TR" sz="3600" dirty="0" smtClean="0"/>
              <a:t> </a:t>
            </a:r>
            <a:r>
              <a:rPr lang="tr-TR" sz="3600" dirty="0" err="1" smtClean="0"/>
              <a:t>that</a:t>
            </a:r>
            <a:r>
              <a:rPr lang="tr-TR" sz="3600" dirty="0" smtClean="0"/>
              <a:t> </a:t>
            </a:r>
            <a:r>
              <a:rPr lang="tr-TR" sz="3600" dirty="0" err="1" smtClean="0"/>
              <a:t>the</a:t>
            </a:r>
            <a:r>
              <a:rPr lang="tr-TR" sz="3600" dirty="0" smtClean="0"/>
              <a:t> </a:t>
            </a:r>
            <a:r>
              <a:rPr lang="tr-TR" sz="3600" dirty="0" err="1" smtClean="0"/>
              <a:t>writer</a:t>
            </a:r>
            <a:r>
              <a:rPr lang="tr-TR" sz="3600" dirty="0" smtClean="0"/>
              <a:t> </a:t>
            </a:r>
            <a:r>
              <a:rPr lang="tr-TR" sz="3600" dirty="0" err="1" smtClean="0"/>
              <a:t>wants</a:t>
            </a:r>
            <a:r>
              <a:rPr lang="tr-TR" sz="3600" dirty="0" smtClean="0"/>
              <a:t> </a:t>
            </a:r>
            <a:r>
              <a:rPr lang="tr-TR" sz="3600" dirty="0" err="1" smtClean="0"/>
              <a:t>to</a:t>
            </a:r>
            <a:r>
              <a:rPr lang="tr-TR" sz="3600" dirty="0" smtClean="0"/>
              <a:t> </a:t>
            </a:r>
            <a:r>
              <a:rPr lang="tr-TR" sz="3600" dirty="0" err="1" smtClean="0"/>
              <a:t>get</a:t>
            </a:r>
            <a:r>
              <a:rPr lang="tr-TR" sz="3600" dirty="0" smtClean="0"/>
              <a:t> </a:t>
            </a:r>
            <a:r>
              <a:rPr lang="tr-TR" sz="3600" dirty="0" err="1" smtClean="0"/>
              <a:t>over</a:t>
            </a:r>
            <a:r>
              <a:rPr lang="tr-TR" sz="3600" dirty="0" smtClean="0"/>
              <a:t> </a:t>
            </a:r>
            <a:r>
              <a:rPr lang="tr-TR" sz="3600" dirty="0" err="1" smtClean="0"/>
              <a:t>to</a:t>
            </a:r>
            <a:r>
              <a:rPr lang="tr-TR" sz="3600" dirty="0" smtClean="0"/>
              <a:t> </a:t>
            </a:r>
            <a:r>
              <a:rPr lang="tr-TR" sz="3600" dirty="0" err="1" smtClean="0"/>
              <a:t>the</a:t>
            </a:r>
            <a:r>
              <a:rPr lang="tr-TR" sz="3600" dirty="0" smtClean="0"/>
              <a:t> </a:t>
            </a:r>
            <a:r>
              <a:rPr lang="tr-TR" sz="3600" dirty="0" err="1" smtClean="0"/>
              <a:t>reader</a:t>
            </a:r>
            <a:endParaRPr lang="tr-TR" sz="3600"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43</a:t>
            </a:fld>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124" y="3780992"/>
            <a:ext cx="3019425" cy="2066925"/>
          </a:xfrm>
          <a:prstGeom prst="rect">
            <a:avLst/>
          </a:prstGeom>
        </p:spPr>
      </p:pic>
    </p:spTree>
    <p:extLst>
      <p:ext uri="{BB962C8B-B14F-4D97-AF65-F5344CB8AC3E}">
        <p14:creationId xmlns:p14="http://schemas.microsoft.com/office/powerpoint/2010/main" val="3405623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sz="4000" i="1" dirty="0" smtClean="0"/>
              <a:t>I can </a:t>
            </a:r>
            <a:r>
              <a:rPr lang="tr-TR" sz="4000" i="1" dirty="0" err="1" smtClean="0"/>
              <a:t>write</a:t>
            </a:r>
            <a:r>
              <a:rPr lang="tr-TR" sz="4000" i="1" dirty="0" smtClean="0"/>
              <a:t> </a:t>
            </a:r>
            <a:r>
              <a:rPr lang="tr-TR" sz="4000" i="1" dirty="0" err="1" smtClean="0"/>
              <a:t>about</a:t>
            </a:r>
            <a:r>
              <a:rPr lang="tr-TR" sz="4000" i="1" dirty="0" smtClean="0"/>
              <a:t> </a:t>
            </a:r>
            <a:r>
              <a:rPr lang="tr-TR" sz="4000" i="1" dirty="0" err="1" smtClean="0"/>
              <a:t>the</a:t>
            </a:r>
            <a:r>
              <a:rPr lang="tr-TR" sz="4000" i="1" dirty="0" smtClean="0"/>
              <a:t> </a:t>
            </a:r>
            <a:r>
              <a:rPr lang="tr-TR" sz="4000" i="1" dirty="0" err="1" smtClean="0"/>
              <a:t>reasons</a:t>
            </a:r>
            <a:r>
              <a:rPr lang="tr-TR" sz="4000" i="1" dirty="0" smtClean="0"/>
              <a:t> </a:t>
            </a:r>
            <a:r>
              <a:rPr lang="tr-TR" sz="4000" i="1" dirty="0" err="1" smtClean="0"/>
              <a:t>for</a:t>
            </a:r>
            <a:r>
              <a:rPr lang="tr-TR" sz="4000" i="1" dirty="0" smtClean="0"/>
              <a:t> </a:t>
            </a:r>
            <a:r>
              <a:rPr lang="tr-TR" sz="4000" i="1" dirty="0" err="1" smtClean="0"/>
              <a:t>rules</a:t>
            </a:r>
            <a:r>
              <a:rPr lang="tr-TR" sz="4000" i="1" dirty="0" smtClean="0"/>
              <a:t> </a:t>
            </a:r>
            <a:r>
              <a:rPr lang="tr-TR" sz="4000" i="1" dirty="0" err="1" smtClean="0"/>
              <a:t>and</a:t>
            </a:r>
            <a:r>
              <a:rPr lang="tr-TR" sz="4000" i="1" dirty="0" smtClean="0"/>
              <a:t> </a:t>
            </a:r>
            <a:r>
              <a:rPr lang="tr-TR" sz="4000" i="1" dirty="0" err="1" smtClean="0"/>
              <a:t>laws</a:t>
            </a:r>
            <a:r>
              <a:rPr lang="tr-TR" sz="4000" i="1" dirty="0" smtClean="0"/>
              <a:t> </a:t>
            </a:r>
            <a:r>
              <a:rPr lang="tr-TR" sz="4000" i="1" dirty="0" err="1" smtClean="0"/>
              <a:t>and</a:t>
            </a:r>
            <a:r>
              <a:rPr lang="tr-TR" sz="4000" i="1" dirty="0" smtClean="0"/>
              <a:t> </a:t>
            </a:r>
            <a:r>
              <a:rPr lang="tr-TR" sz="4000" i="1" dirty="0" err="1" smtClean="0"/>
              <a:t>the</a:t>
            </a:r>
            <a:r>
              <a:rPr lang="tr-TR" sz="4000" i="1" dirty="0" smtClean="0"/>
              <a:t> </a:t>
            </a:r>
            <a:r>
              <a:rPr lang="tr-TR" sz="4000" i="1" dirty="0" err="1" smtClean="0"/>
              <a:t>consequences</a:t>
            </a:r>
            <a:r>
              <a:rPr lang="tr-TR" sz="4000" i="1" dirty="0" smtClean="0"/>
              <a:t> </a:t>
            </a:r>
            <a:r>
              <a:rPr lang="tr-TR" sz="4000" i="1" dirty="0" err="1" smtClean="0"/>
              <a:t>for</a:t>
            </a:r>
            <a:r>
              <a:rPr lang="tr-TR" sz="4000" i="1" dirty="0" smtClean="0"/>
              <a:t> </a:t>
            </a:r>
            <a:r>
              <a:rPr lang="tr-TR" sz="4000" i="1" dirty="0" err="1" smtClean="0"/>
              <a:t>people</a:t>
            </a:r>
            <a:r>
              <a:rPr lang="tr-TR" sz="4000" i="1" dirty="0" smtClean="0"/>
              <a:t> </a:t>
            </a:r>
            <a:r>
              <a:rPr lang="tr-TR" sz="4000" i="1" dirty="0" err="1" smtClean="0"/>
              <a:t>who</a:t>
            </a:r>
            <a:r>
              <a:rPr lang="tr-TR" sz="4000" i="1" dirty="0" smtClean="0"/>
              <a:t> do not </a:t>
            </a:r>
            <a:r>
              <a:rPr lang="tr-TR" sz="4000" i="1" dirty="0" err="1" smtClean="0"/>
              <a:t>obey</a:t>
            </a:r>
            <a:r>
              <a:rPr lang="tr-TR" sz="4000" i="1" dirty="0" smtClean="0"/>
              <a:t> </a:t>
            </a:r>
            <a:r>
              <a:rPr lang="tr-TR" sz="4000" i="1" dirty="0" err="1" smtClean="0"/>
              <a:t>them</a:t>
            </a:r>
            <a:r>
              <a:rPr lang="tr-TR" dirty="0" smtClean="0"/>
              <a:t> </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1238161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6" name="İçerik Yer Tutucusu 5"/>
          <p:cNvGraphicFramePr>
            <a:graphicFrameLocks noGrp="1"/>
          </p:cNvGraphicFramePr>
          <p:nvPr>
            <p:ph idx="1"/>
          </p:nvPr>
        </p:nvGraphicFramePr>
        <p:xfrm>
          <a:off x="973138" y="1558925"/>
          <a:ext cx="7954962" cy="4114800"/>
        </p:xfrm>
        <a:graphic>
          <a:graphicData uri="http://schemas.openxmlformats.org/drawingml/2006/table">
            <a:tbl>
              <a:tblPr firstRow="1" bandRow="1">
                <a:tableStyleId>{5C22544A-7EE6-4342-B048-85BDC9FD1C3A}</a:tableStyleId>
              </a:tblPr>
              <a:tblGrid>
                <a:gridCol w="3977481"/>
                <a:gridCol w="3977481"/>
              </a:tblGrid>
              <a:tr h="370840">
                <a:tc>
                  <a:txBody>
                    <a:bodyPr/>
                    <a:lstStyle/>
                    <a:p>
                      <a:r>
                        <a:rPr lang="tr-TR" dirty="0" smtClean="0">
                          <a:solidFill>
                            <a:srgbClr val="FF0000"/>
                          </a:solidFill>
                        </a:rPr>
                        <a:t>ANALYTICAL</a:t>
                      </a:r>
                      <a:endParaRPr lang="tr-TR" dirty="0">
                        <a:solidFill>
                          <a:srgbClr val="FF0000"/>
                        </a:solidFill>
                      </a:endParaRPr>
                    </a:p>
                  </a:txBody>
                  <a:tcPr/>
                </a:tc>
                <a:tc>
                  <a:txBody>
                    <a:bodyPr/>
                    <a:lstStyle/>
                    <a:p>
                      <a:r>
                        <a:rPr lang="tr-TR" dirty="0" smtClean="0">
                          <a:solidFill>
                            <a:srgbClr val="FF0000"/>
                          </a:solidFill>
                        </a:rPr>
                        <a:t>USE A GRAPHIC ORGANISER TO LIST RULES AND SCHOOL AND CONSEQUENCES WHEN THEY ARE BROKEN</a:t>
                      </a:r>
                      <a:endParaRPr lang="tr-TR" dirty="0">
                        <a:solidFill>
                          <a:srgbClr val="FF0000"/>
                        </a:solidFill>
                      </a:endParaRPr>
                    </a:p>
                  </a:txBody>
                  <a:tcPr/>
                </a:tc>
              </a:tr>
              <a:tr h="370840">
                <a:tc>
                  <a:txBody>
                    <a:bodyPr/>
                    <a:lstStyle/>
                    <a:p>
                      <a:r>
                        <a:rPr lang="tr-TR" dirty="0" smtClean="0">
                          <a:solidFill>
                            <a:srgbClr val="FF0000"/>
                          </a:solidFill>
                        </a:rPr>
                        <a:t>PRACTICAL</a:t>
                      </a:r>
                      <a:endParaRPr lang="tr-TR" dirty="0">
                        <a:solidFill>
                          <a:srgbClr val="FF0000"/>
                        </a:solidFill>
                      </a:endParaRPr>
                    </a:p>
                  </a:txBody>
                  <a:tcPr/>
                </a:tc>
                <a:tc>
                  <a:txBody>
                    <a:bodyPr/>
                    <a:lstStyle/>
                    <a:p>
                      <a:r>
                        <a:rPr lang="tr-TR" dirty="0" smtClean="0">
                          <a:solidFill>
                            <a:srgbClr val="FF0000"/>
                          </a:solidFill>
                        </a:rPr>
                        <a:t>CREATE A SCRIPT FOR A TV SHOW/PLAY THAT WOULD SHOW WHAT LIFE WOULD BE LIKE IF THERE WERE NO LAWS</a:t>
                      </a:r>
                      <a:r>
                        <a:rPr lang="tr-TR" baseline="0" dirty="0" smtClean="0">
                          <a:solidFill>
                            <a:srgbClr val="FF0000"/>
                          </a:solidFill>
                        </a:rPr>
                        <a:t> IN YOUR CITY</a:t>
                      </a:r>
                      <a:endParaRPr lang="tr-TR" dirty="0">
                        <a:solidFill>
                          <a:srgbClr val="FF0000"/>
                        </a:solidFill>
                      </a:endParaRPr>
                    </a:p>
                  </a:txBody>
                  <a:tcPr/>
                </a:tc>
              </a:tr>
              <a:tr h="370840">
                <a:tc>
                  <a:txBody>
                    <a:bodyPr/>
                    <a:lstStyle/>
                    <a:p>
                      <a:r>
                        <a:rPr lang="tr-TR" dirty="0" smtClean="0">
                          <a:solidFill>
                            <a:srgbClr val="FF0000"/>
                          </a:solidFill>
                        </a:rPr>
                        <a:t>CREATIVE</a:t>
                      </a:r>
                      <a:endParaRPr lang="tr-TR" dirty="0">
                        <a:solidFill>
                          <a:srgbClr val="FF0000"/>
                        </a:solidFill>
                      </a:endParaRPr>
                    </a:p>
                  </a:txBody>
                  <a:tcPr/>
                </a:tc>
                <a:tc>
                  <a:txBody>
                    <a:bodyPr/>
                    <a:lstStyle/>
                    <a:p>
                      <a:r>
                        <a:rPr lang="tr-TR" dirty="0" smtClean="0">
                          <a:solidFill>
                            <a:srgbClr val="FF0000"/>
                          </a:solidFill>
                        </a:rPr>
                        <a:t>WRITE A FABLE WITH A MORAL TO SHOW WHAT WOULD HAPPEN IF THERE WERE NO RULES IN A CERTAIN SITUATION</a:t>
                      </a:r>
                      <a:endParaRPr lang="tr-TR" dirty="0">
                        <a:solidFill>
                          <a:srgbClr val="FF0000"/>
                        </a:solidFill>
                      </a:endParaRPr>
                    </a:p>
                  </a:txBody>
                  <a:tcPr/>
                </a:tc>
              </a:tr>
            </a:tbl>
          </a:graphicData>
        </a:graphic>
      </p:graphicFrame>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45</a:t>
            </a:fld>
            <a:endParaRPr lang="en-US"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909" y="1567884"/>
            <a:ext cx="1050853" cy="1050853"/>
          </a:xfrm>
          <a:prstGeom prst="rect">
            <a:avLst/>
          </a:prstGeom>
        </p:spPr>
      </p:pic>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910" y="2932977"/>
            <a:ext cx="1050853" cy="1050853"/>
          </a:xfrm>
          <a:prstGeom prst="rect">
            <a:avLst/>
          </a:prstGeom>
        </p:spPr>
      </p:pic>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664" y="4298070"/>
            <a:ext cx="1050853" cy="1050853"/>
          </a:xfrm>
          <a:prstGeom prst="rect">
            <a:avLst/>
          </a:prstGeom>
        </p:spPr>
      </p:pic>
    </p:spTree>
    <p:extLst>
      <p:ext uri="{BB962C8B-B14F-4D97-AF65-F5344CB8AC3E}">
        <p14:creationId xmlns:p14="http://schemas.microsoft.com/office/powerpoint/2010/main" val="4220234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46</a:t>
            </a:fld>
            <a:endParaRPr lang="en-US" dirty="0"/>
          </a:p>
        </p:txBody>
      </p:sp>
      <p:pic>
        <p:nvPicPr>
          <p:cNvPr id="10244" name="Picture 4" descr="http://player.slideplayer.com/16/5183040/data/images/img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781" y="957983"/>
            <a:ext cx="7606145" cy="499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5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47</a:t>
            </a:fld>
            <a:endParaRPr lang="en-US" dirty="0"/>
          </a:p>
        </p:txBody>
      </p:sp>
      <p:pic>
        <p:nvPicPr>
          <p:cNvPr id="12290" name="Picture 2" descr="http://player.slideplayer.com/16/5183040/data/images/img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26" y="1081135"/>
            <a:ext cx="7778173" cy="507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481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4800" dirty="0" smtClean="0"/>
              <a:t>I can </a:t>
            </a:r>
            <a:r>
              <a:rPr lang="tr-TR" sz="4800" dirty="0" err="1" smtClean="0"/>
              <a:t>write</a:t>
            </a:r>
            <a:r>
              <a:rPr lang="tr-TR" sz="4800" dirty="0" smtClean="0"/>
              <a:t> </a:t>
            </a:r>
            <a:r>
              <a:rPr lang="tr-TR" sz="4800" dirty="0" err="1" smtClean="0"/>
              <a:t>about</a:t>
            </a:r>
            <a:r>
              <a:rPr lang="tr-TR" sz="4800" dirty="0" smtClean="0"/>
              <a:t> </a:t>
            </a:r>
            <a:r>
              <a:rPr lang="tr-TR" sz="4800" dirty="0" err="1" smtClean="0"/>
              <a:t>the</a:t>
            </a:r>
            <a:r>
              <a:rPr lang="tr-TR" sz="4800" dirty="0" smtClean="0"/>
              <a:t> main </a:t>
            </a:r>
            <a:r>
              <a:rPr lang="tr-TR" sz="4800" dirty="0" err="1" smtClean="0"/>
              <a:t>events</a:t>
            </a:r>
            <a:r>
              <a:rPr lang="tr-TR" sz="4800" dirty="0" smtClean="0"/>
              <a:t> of a </a:t>
            </a:r>
            <a:r>
              <a:rPr lang="tr-TR" sz="4800" dirty="0" err="1" smtClean="0"/>
              <a:t>chosen</a:t>
            </a:r>
            <a:r>
              <a:rPr lang="tr-TR" sz="4800" dirty="0" smtClean="0"/>
              <a:t> </a:t>
            </a:r>
            <a:r>
              <a:rPr lang="tr-TR" sz="4800" dirty="0" err="1" smtClean="0"/>
              <a:t>book</a:t>
            </a:r>
            <a:endParaRPr lang="tr-TR" sz="4800"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48</a:t>
            </a:fld>
            <a:endParaRPr lang="en-US" dirty="0"/>
          </a:p>
        </p:txBody>
      </p:sp>
    </p:spTree>
    <p:extLst>
      <p:ext uri="{BB962C8B-B14F-4D97-AF65-F5344CB8AC3E}">
        <p14:creationId xmlns:p14="http://schemas.microsoft.com/office/powerpoint/2010/main" val="838114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Story</a:t>
            </a:r>
            <a:r>
              <a:rPr lang="tr-TR" dirty="0" smtClean="0"/>
              <a:t> </a:t>
            </a:r>
            <a:r>
              <a:rPr lang="tr-TR" dirty="0" err="1" smtClean="0"/>
              <a:t>events</a:t>
            </a:r>
            <a:r>
              <a:rPr lang="tr-TR" dirty="0" smtClean="0"/>
              <a:t> </a:t>
            </a:r>
            <a:r>
              <a:rPr lang="tr-TR" dirty="0" err="1" smtClean="0"/>
              <a:t>cube</a:t>
            </a:r>
            <a:endParaRPr lang="tr-TR" dirty="0"/>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49</a:t>
            </a:fld>
            <a:endParaRPr lang="en-US" dirty="0"/>
          </a:p>
        </p:txBody>
      </p:sp>
      <p:pic>
        <p:nvPicPr>
          <p:cNvPr id="11266" name="Picture 2" descr="http://player.slideplayer.com/16/5183040/data/images/img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702" y="1123397"/>
            <a:ext cx="41148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9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139394" y="969818"/>
            <a:ext cx="7954962" cy="5181745"/>
          </a:xfrm>
        </p:spPr>
        <p:txBody>
          <a:bodyPr>
            <a:normAutofit/>
          </a:bodyPr>
          <a:lstStyle/>
          <a:p>
            <a:r>
              <a:rPr lang="tr-TR" sz="4000" dirty="0"/>
              <a:t>How </a:t>
            </a:r>
            <a:r>
              <a:rPr lang="tr-TR" sz="4000" dirty="0" err="1"/>
              <a:t>are</a:t>
            </a:r>
            <a:r>
              <a:rPr lang="tr-TR" sz="4000" dirty="0"/>
              <a:t> </a:t>
            </a:r>
            <a:r>
              <a:rPr lang="tr-TR" sz="4000" dirty="0" err="1"/>
              <a:t>our</a:t>
            </a:r>
            <a:r>
              <a:rPr lang="tr-TR" sz="4000" dirty="0"/>
              <a:t> </a:t>
            </a:r>
            <a:r>
              <a:rPr lang="tr-TR" sz="4000" dirty="0" err="1" smtClean="0"/>
              <a:t>students</a:t>
            </a:r>
            <a:r>
              <a:rPr lang="tr-TR" sz="4000" dirty="0" smtClean="0"/>
              <a:t> </a:t>
            </a:r>
            <a:r>
              <a:rPr lang="tr-TR" sz="4000" dirty="0" err="1"/>
              <a:t>different</a:t>
            </a:r>
            <a:r>
              <a:rPr lang="tr-TR" sz="4000" dirty="0"/>
              <a:t> </a:t>
            </a:r>
            <a:r>
              <a:rPr lang="tr-TR" sz="4000" dirty="0" err="1"/>
              <a:t>from</a:t>
            </a:r>
            <a:r>
              <a:rPr lang="tr-TR" sz="4000" dirty="0"/>
              <a:t> </a:t>
            </a:r>
            <a:r>
              <a:rPr lang="tr-TR" sz="4000" dirty="0" err="1"/>
              <a:t>one</a:t>
            </a:r>
            <a:r>
              <a:rPr lang="tr-TR" sz="4000" dirty="0"/>
              <a:t> </a:t>
            </a:r>
            <a:r>
              <a:rPr lang="tr-TR" sz="4000" dirty="0" err="1"/>
              <a:t>another</a:t>
            </a:r>
            <a:r>
              <a:rPr lang="tr-TR" sz="4000" dirty="0"/>
              <a:t>?</a:t>
            </a: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a:t>
            </a:fld>
            <a:endParaRPr lang="en-US"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540" y="2631314"/>
            <a:ext cx="5554158" cy="3725363"/>
          </a:xfrm>
          <a:prstGeom prst="rect">
            <a:avLst/>
          </a:prstGeom>
        </p:spPr>
      </p:pic>
    </p:spTree>
    <p:extLst>
      <p:ext uri="{BB962C8B-B14F-4D97-AF65-F5344CB8AC3E}">
        <p14:creationId xmlns:p14="http://schemas.microsoft.com/office/powerpoint/2010/main" val="1554067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50</a:t>
            </a:fld>
            <a:endParaRPr lang="en-US" dirty="0"/>
          </a:p>
        </p:txBody>
      </p:sp>
      <p:pic>
        <p:nvPicPr>
          <p:cNvPr id="19458" name="Picture 2" descr="adapting the learning environment-ის სურათის შედეგ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891" y="1856509"/>
            <a:ext cx="5500254" cy="392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53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Learnıng</a:t>
            </a:r>
            <a:r>
              <a:rPr lang="tr-TR" dirty="0" smtClean="0"/>
              <a:t> </a:t>
            </a:r>
            <a:r>
              <a:rPr lang="tr-TR" dirty="0" err="1" smtClean="0"/>
              <a:t>environment</a:t>
            </a:r>
            <a:endParaRPr lang="tr-TR" dirty="0"/>
          </a:p>
        </p:txBody>
      </p:sp>
      <p:sp>
        <p:nvSpPr>
          <p:cNvPr id="3" name="İçerik Yer Tutucusu 2"/>
          <p:cNvSpPr>
            <a:spLocks noGrp="1"/>
          </p:cNvSpPr>
          <p:nvPr>
            <p:ph idx="1"/>
          </p:nvPr>
        </p:nvSpPr>
        <p:spPr/>
        <p:txBody>
          <a:bodyPr>
            <a:normAutofit fontScale="85000" lnSpcReduction="20000"/>
          </a:bodyPr>
          <a:lstStyle/>
          <a:p>
            <a:pPr lvl="0">
              <a:buFont typeface="Courier New" panose="02070309020205020404" pitchFamily="49" charset="0"/>
              <a:buChar char="o"/>
            </a:pPr>
            <a:r>
              <a:rPr lang="tr-TR" sz="2400" dirty="0" err="1"/>
              <a:t>Making</a:t>
            </a:r>
            <a:r>
              <a:rPr lang="tr-TR" sz="2400" dirty="0"/>
              <a:t> sure </a:t>
            </a:r>
            <a:r>
              <a:rPr lang="tr-TR" sz="2400" dirty="0" err="1"/>
              <a:t>there</a:t>
            </a:r>
            <a:r>
              <a:rPr lang="tr-TR" sz="2400" dirty="0"/>
              <a:t> </a:t>
            </a:r>
            <a:r>
              <a:rPr lang="tr-TR" sz="2400" dirty="0" err="1"/>
              <a:t>are</a:t>
            </a:r>
            <a:r>
              <a:rPr lang="tr-TR" sz="2400" dirty="0"/>
              <a:t> </a:t>
            </a:r>
            <a:r>
              <a:rPr lang="tr-TR" sz="2400" dirty="0" err="1"/>
              <a:t>places</a:t>
            </a:r>
            <a:r>
              <a:rPr lang="tr-TR" sz="2400" dirty="0"/>
              <a:t> in </a:t>
            </a:r>
            <a:r>
              <a:rPr lang="tr-TR" sz="2400" dirty="0" err="1"/>
              <a:t>the</a:t>
            </a:r>
            <a:r>
              <a:rPr lang="tr-TR" sz="2400" dirty="0"/>
              <a:t> </a:t>
            </a:r>
            <a:r>
              <a:rPr lang="tr-TR" sz="2400" dirty="0" err="1"/>
              <a:t>room</a:t>
            </a:r>
            <a:r>
              <a:rPr lang="tr-TR" sz="2400" dirty="0"/>
              <a:t> </a:t>
            </a:r>
            <a:r>
              <a:rPr lang="tr-TR" sz="2400" dirty="0" err="1"/>
              <a:t>to</a:t>
            </a:r>
            <a:r>
              <a:rPr lang="tr-TR" sz="2400" dirty="0"/>
              <a:t> </a:t>
            </a:r>
            <a:r>
              <a:rPr lang="tr-TR" sz="2400" dirty="0" err="1"/>
              <a:t>work</a:t>
            </a:r>
            <a:r>
              <a:rPr lang="tr-TR" sz="2400" dirty="0"/>
              <a:t> </a:t>
            </a:r>
            <a:r>
              <a:rPr lang="tr-TR" sz="2400" dirty="0" err="1">
                <a:solidFill>
                  <a:srgbClr val="FFC000"/>
                </a:solidFill>
              </a:rPr>
              <a:t>quietly</a:t>
            </a:r>
            <a:r>
              <a:rPr lang="tr-TR" sz="2400" dirty="0">
                <a:solidFill>
                  <a:srgbClr val="FFC000"/>
                </a:solidFill>
              </a:rPr>
              <a:t> </a:t>
            </a:r>
            <a:r>
              <a:rPr lang="tr-TR" sz="2400" dirty="0" err="1">
                <a:solidFill>
                  <a:srgbClr val="FFC000"/>
                </a:solidFill>
              </a:rPr>
              <a:t>and</a:t>
            </a:r>
            <a:r>
              <a:rPr lang="tr-TR" sz="2400" dirty="0">
                <a:solidFill>
                  <a:srgbClr val="FFC000"/>
                </a:solidFill>
              </a:rPr>
              <a:t> </a:t>
            </a:r>
            <a:r>
              <a:rPr lang="tr-TR" sz="2400" dirty="0" err="1">
                <a:solidFill>
                  <a:srgbClr val="FFC000"/>
                </a:solidFill>
              </a:rPr>
              <a:t>without</a:t>
            </a:r>
            <a:r>
              <a:rPr lang="tr-TR" sz="2400" dirty="0">
                <a:solidFill>
                  <a:srgbClr val="FFC000"/>
                </a:solidFill>
              </a:rPr>
              <a:t> </a:t>
            </a:r>
            <a:r>
              <a:rPr lang="tr-TR" sz="2400" dirty="0" err="1">
                <a:solidFill>
                  <a:srgbClr val="FFC000"/>
                </a:solidFill>
              </a:rPr>
              <a:t>distraction</a:t>
            </a:r>
            <a:r>
              <a:rPr lang="tr-TR" sz="2400" dirty="0">
                <a:solidFill>
                  <a:srgbClr val="FFC000"/>
                </a:solidFill>
              </a:rPr>
              <a:t>, </a:t>
            </a:r>
            <a:r>
              <a:rPr lang="tr-TR" sz="2400" dirty="0"/>
              <a:t>as </a:t>
            </a:r>
            <a:r>
              <a:rPr lang="tr-TR" sz="2400" dirty="0" err="1"/>
              <a:t>well</a:t>
            </a:r>
            <a:r>
              <a:rPr lang="tr-TR" sz="2400" dirty="0"/>
              <a:t> as </a:t>
            </a:r>
            <a:r>
              <a:rPr lang="tr-TR" sz="2400" dirty="0" err="1"/>
              <a:t>places</a:t>
            </a:r>
            <a:r>
              <a:rPr lang="tr-TR" sz="2400" dirty="0"/>
              <a:t> </a:t>
            </a:r>
            <a:r>
              <a:rPr lang="tr-TR" sz="2400" dirty="0" err="1"/>
              <a:t>that</a:t>
            </a:r>
            <a:r>
              <a:rPr lang="tr-TR" sz="2400" dirty="0"/>
              <a:t> </a:t>
            </a:r>
            <a:r>
              <a:rPr lang="tr-TR" sz="2400" dirty="0" err="1"/>
              <a:t>invite</a:t>
            </a:r>
            <a:r>
              <a:rPr lang="tr-TR" sz="2400" dirty="0"/>
              <a:t> </a:t>
            </a:r>
            <a:r>
              <a:rPr lang="tr-TR" sz="2400" dirty="0" err="1"/>
              <a:t>student</a:t>
            </a:r>
            <a:r>
              <a:rPr lang="tr-TR" sz="2400" dirty="0"/>
              <a:t> </a:t>
            </a:r>
            <a:r>
              <a:rPr lang="tr-TR" sz="2400" dirty="0" err="1"/>
              <a:t>collaboration</a:t>
            </a:r>
            <a:r>
              <a:rPr lang="tr-TR" sz="2400" dirty="0"/>
              <a:t>; </a:t>
            </a:r>
          </a:p>
          <a:p>
            <a:pPr lvl="0">
              <a:buFont typeface="Courier New" panose="02070309020205020404" pitchFamily="49" charset="0"/>
              <a:buChar char="o"/>
            </a:pPr>
            <a:r>
              <a:rPr lang="tr-TR" sz="2400" dirty="0" err="1"/>
              <a:t>Providing</a:t>
            </a:r>
            <a:r>
              <a:rPr lang="tr-TR" sz="2400" dirty="0"/>
              <a:t> </a:t>
            </a:r>
            <a:r>
              <a:rPr lang="tr-TR" sz="2400" dirty="0" err="1">
                <a:solidFill>
                  <a:srgbClr val="FFC000"/>
                </a:solidFill>
              </a:rPr>
              <a:t>materials</a:t>
            </a:r>
            <a:r>
              <a:rPr lang="tr-TR" sz="2400" dirty="0"/>
              <a:t> </a:t>
            </a:r>
            <a:r>
              <a:rPr lang="tr-TR" sz="2400" dirty="0" err="1"/>
              <a:t>that</a:t>
            </a:r>
            <a:r>
              <a:rPr lang="tr-TR" sz="2400" dirty="0"/>
              <a:t> </a:t>
            </a:r>
            <a:r>
              <a:rPr lang="tr-TR" sz="2400" dirty="0" err="1"/>
              <a:t>reflect</a:t>
            </a:r>
            <a:r>
              <a:rPr lang="tr-TR" sz="2400" dirty="0"/>
              <a:t> a </a:t>
            </a:r>
            <a:r>
              <a:rPr lang="tr-TR" sz="2400" dirty="0" err="1"/>
              <a:t>variety</a:t>
            </a:r>
            <a:r>
              <a:rPr lang="tr-TR" sz="2400" dirty="0"/>
              <a:t> </a:t>
            </a:r>
            <a:r>
              <a:rPr lang="tr-TR" sz="2400" dirty="0" smtClean="0"/>
              <a:t>of </a:t>
            </a:r>
            <a:r>
              <a:rPr lang="tr-TR" sz="2400" dirty="0" err="1" smtClean="0"/>
              <a:t>home</a:t>
            </a:r>
            <a:r>
              <a:rPr lang="tr-TR" sz="2400" dirty="0" smtClean="0"/>
              <a:t> </a:t>
            </a:r>
            <a:r>
              <a:rPr lang="tr-TR" sz="2400" dirty="0" err="1"/>
              <a:t>settings</a:t>
            </a:r>
            <a:r>
              <a:rPr lang="tr-TR" sz="2400" dirty="0"/>
              <a:t>; </a:t>
            </a:r>
          </a:p>
          <a:p>
            <a:pPr lvl="0">
              <a:buFont typeface="Courier New" panose="02070309020205020404" pitchFamily="49" charset="0"/>
              <a:buChar char="o"/>
            </a:pPr>
            <a:r>
              <a:rPr lang="tr-TR" sz="2400" dirty="0" err="1"/>
              <a:t>Setting</a:t>
            </a:r>
            <a:r>
              <a:rPr lang="tr-TR" sz="2400" dirty="0"/>
              <a:t> </a:t>
            </a:r>
            <a:r>
              <a:rPr lang="tr-TR" sz="2400" dirty="0" err="1"/>
              <a:t>out</a:t>
            </a:r>
            <a:r>
              <a:rPr lang="tr-TR" sz="2400" dirty="0"/>
              <a:t> </a:t>
            </a:r>
            <a:r>
              <a:rPr lang="tr-TR" sz="2400" dirty="0" err="1"/>
              <a:t>clear</a:t>
            </a:r>
            <a:r>
              <a:rPr lang="tr-TR" sz="2400" dirty="0"/>
              <a:t> </a:t>
            </a:r>
            <a:r>
              <a:rPr lang="tr-TR" sz="2400" dirty="0" err="1">
                <a:solidFill>
                  <a:srgbClr val="FFC000"/>
                </a:solidFill>
              </a:rPr>
              <a:t>guidelines</a:t>
            </a:r>
            <a:r>
              <a:rPr lang="tr-TR" sz="2400" dirty="0"/>
              <a:t> </a:t>
            </a:r>
            <a:r>
              <a:rPr lang="tr-TR" sz="2400" dirty="0" err="1"/>
              <a:t>for</a:t>
            </a:r>
            <a:r>
              <a:rPr lang="tr-TR" sz="2400" dirty="0"/>
              <a:t> </a:t>
            </a:r>
            <a:r>
              <a:rPr lang="tr-TR" sz="2400" dirty="0" err="1"/>
              <a:t>independent</a:t>
            </a:r>
            <a:r>
              <a:rPr lang="tr-TR" sz="2400" dirty="0"/>
              <a:t> </a:t>
            </a:r>
            <a:r>
              <a:rPr lang="tr-TR" sz="2400" dirty="0" err="1"/>
              <a:t>work</a:t>
            </a:r>
            <a:r>
              <a:rPr lang="tr-TR" sz="2400" dirty="0"/>
              <a:t> </a:t>
            </a:r>
            <a:r>
              <a:rPr lang="tr-TR" sz="2400" dirty="0" err="1"/>
              <a:t>that</a:t>
            </a:r>
            <a:r>
              <a:rPr lang="tr-TR" sz="2400" dirty="0"/>
              <a:t> </a:t>
            </a:r>
            <a:r>
              <a:rPr lang="tr-TR" sz="2400" dirty="0" err="1"/>
              <a:t>matches</a:t>
            </a:r>
            <a:r>
              <a:rPr lang="tr-TR" sz="2400" dirty="0"/>
              <a:t> </a:t>
            </a:r>
            <a:r>
              <a:rPr lang="tr-TR" sz="2400" dirty="0" err="1"/>
              <a:t>individual</a:t>
            </a:r>
            <a:r>
              <a:rPr lang="tr-TR" sz="2400" dirty="0"/>
              <a:t> </a:t>
            </a:r>
            <a:r>
              <a:rPr lang="tr-TR" sz="2400" dirty="0" err="1"/>
              <a:t>needs</a:t>
            </a:r>
            <a:r>
              <a:rPr lang="tr-TR" sz="2400" dirty="0"/>
              <a:t>; </a:t>
            </a:r>
          </a:p>
          <a:p>
            <a:pPr lvl="0">
              <a:buFont typeface="Courier New" panose="02070309020205020404" pitchFamily="49" charset="0"/>
              <a:buChar char="o"/>
            </a:pPr>
            <a:r>
              <a:rPr lang="tr-TR" sz="2400" dirty="0" err="1"/>
              <a:t>Developing</a:t>
            </a:r>
            <a:r>
              <a:rPr lang="tr-TR" sz="2400" dirty="0">
                <a:solidFill>
                  <a:srgbClr val="FFC000"/>
                </a:solidFill>
              </a:rPr>
              <a:t> </a:t>
            </a:r>
            <a:r>
              <a:rPr lang="tr-TR" sz="2400" dirty="0" err="1">
                <a:solidFill>
                  <a:srgbClr val="FFC000"/>
                </a:solidFill>
              </a:rPr>
              <a:t>routines</a:t>
            </a:r>
            <a:r>
              <a:rPr lang="tr-TR" sz="2400" dirty="0">
                <a:solidFill>
                  <a:srgbClr val="FFC000"/>
                </a:solidFill>
              </a:rPr>
              <a:t> </a:t>
            </a:r>
            <a:r>
              <a:rPr lang="tr-TR" sz="2400" dirty="0" err="1"/>
              <a:t>that</a:t>
            </a:r>
            <a:r>
              <a:rPr lang="tr-TR" sz="2400" dirty="0"/>
              <a:t> </a:t>
            </a:r>
            <a:r>
              <a:rPr lang="tr-TR" sz="2400" dirty="0" err="1"/>
              <a:t>allow</a:t>
            </a:r>
            <a:r>
              <a:rPr lang="tr-TR" sz="2400" dirty="0"/>
              <a:t> </a:t>
            </a:r>
            <a:r>
              <a:rPr lang="tr-TR" sz="2400" dirty="0" err="1"/>
              <a:t>students</a:t>
            </a:r>
            <a:r>
              <a:rPr lang="tr-TR" sz="2400" dirty="0"/>
              <a:t> </a:t>
            </a:r>
            <a:r>
              <a:rPr lang="tr-TR" sz="2400" dirty="0" err="1"/>
              <a:t>to</a:t>
            </a:r>
            <a:r>
              <a:rPr lang="tr-TR" sz="2400" dirty="0"/>
              <a:t> </a:t>
            </a:r>
            <a:r>
              <a:rPr lang="tr-TR" sz="2400" dirty="0" err="1"/>
              <a:t>get</a:t>
            </a:r>
            <a:r>
              <a:rPr lang="tr-TR" sz="2400" dirty="0"/>
              <a:t> </a:t>
            </a:r>
            <a:r>
              <a:rPr lang="tr-TR" sz="2400" dirty="0" err="1"/>
              <a:t>help</a:t>
            </a:r>
            <a:r>
              <a:rPr lang="tr-TR" sz="2400" dirty="0"/>
              <a:t> </a:t>
            </a:r>
            <a:r>
              <a:rPr lang="tr-TR" sz="2400" dirty="0" err="1"/>
              <a:t>when</a:t>
            </a:r>
            <a:r>
              <a:rPr lang="tr-TR" sz="2400" dirty="0"/>
              <a:t> </a:t>
            </a:r>
            <a:r>
              <a:rPr lang="tr-TR" sz="2400" dirty="0" err="1"/>
              <a:t>teachers</a:t>
            </a:r>
            <a:r>
              <a:rPr lang="tr-TR" sz="2400" dirty="0"/>
              <a:t> </a:t>
            </a:r>
            <a:r>
              <a:rPr lang="tr-TR" sz="2400" dirty="0" err="1"/>
              <a:t>are</a:t>
            </a:r>
            <a:r>
              <a:rPr lang="tr-TR" sz="2400" dirty="0"/>
              <a:t> </a:t>
            </a:r>
            <a:r>
              <a:rPr lang="tr-TR" sz="2400" dirty="0" err="1"/>
              <a:t>busy</a:t>
            </a:r>
            <a:r>
              <a:rPr lang="tr-TR" sz="2400" dirty="0"/>
              <a:t> </a:t>
            </a:r>
            <a:r>
              <a:rPr lang="tr-TR" sz="2400" dirty="0" err="1"/>
              <a:t>with</a:t>
            </a:r>
            <a:r>
              <a:rPr lang="tr-TR" sz="2400" dirty="0"/>
              <a:t> </a:t>
            </a:r>
            <a:r>
              <a:rPr lang="tr-TR" sz="2400" dirty="0" err="1"/>
              <a:t>other</a:t>
            </a:r>
            <a:r>
              <a:rPr lang="tr-TR" sz="2400" dirty="0"/>
              <a:t> </a:t>
            </a:r>
            <a:r>
              <a:rPr lang="tr-TR" sz="2400" dirty="0" err="1"/>
              <a:t>students</a:t>
            </a:r>
            <a:r>
              <a:rPr lang="tr-TR" sz="2400" dirty="0"/>
              <a:t> </a:t>
            </a:r>
            <a:r>
              <a:rPr lang="tr-TR" sz="2400" dirty="0" err="1"/>
              <a:t>and</a:t>
            </a:r>
            <a:r>
              <a:rPr lang="tr-TR" sz="2400" dirty="0"/>
              <a:t> </a:t>
            </a:r>
            <a:r>
              <a:rPr lang="tr-TR" sz="2400" dirty="0" err="1"/>
              <a:t>cannot</a:t>
            </a:r>
            <a:r>
              <a:rPr lang="tr-TR" sz="2400" dirty="0"/>
              <a:t> </a:t>
            </a:r>
            <a:r>
              <a:rPr lang="tr-TR" sz="2400" dirty="0" err="1"/>
              <a:t>help</a:t>
            </a:r>
            <a:r>
              <a:rPr lang="tr-TR" sz="2400" dirty="0"/>
              <a:t> </a:t>
            </a:r>
            <a:r>
              <a:rPr lang="tr-TR" sz="2400" dirty="0" err="1"/>
              <a:t>them</a:t>
            </a:r>
            <a:r>
              <a:rPr lang="tr-TR" sz="2400" dirty="0"/>
              <a:t> </a:t>
            </a:r>
            <a:r>
              <a:rPr lang="tr-TR" sz="2400" dirty="0" err="1"/>
              <a:t>immediately</a:t>
            </a:r>
            <a:r>
              <a:rPr lang="tr-TR" sz="2400" dirty="0"/>
              <a:t>; </a:t>
            </a:r>
            <a:r>
              <a:rPr lang="tr-TR" sz="2400" dirty="0" err="1"/>
              <a:t>and</a:t>
            </a:r>
            <a:r>
              <a:rPr lang="tr-TR" sz="2400" dirty="0"/>
              <a:t> </a:t>
            </a:r>
          </a:p>
          <a:p>
            <a:pPr lvl="0">
              <a:buFont typeface="Courier New" panose="02070309020205020404" pitchFamily="49" charset="0"/>
              <a:buChar char="o"/>
            </a:pPr>
            <a:r>
              <a:rPr lang="tr-TR" sz="2400" dirty="0" err="1"/>
              <a:t>Helping</a:t>
            </a:r>
            <a:r>
              <a:rPr lang="tr-TR" sz="2400" dirty="0"/>
              <a:t> </a:t>
            </a:r>
            <a:r>
              <a:rPr lang="tr-TR" sz="2400" dirty="0" err="1"/>
              <a:t>students</a:t>
            </a:r>
            <a:r>
              <a:rPr lang="tr-TR" sz="2400" dirty="0"/>
              <a:t> </a:t>
            </a:r>
            <a:r>
              <a:rPr lang="tr-TR" sz="2400" dirty="0" err="1"/>
              <a:t>understand</a:t>
            </a:r>
            <a:r>
              <a:rPr lang="tr-TR" sz="2400" dirty="0"/>
              <a:t> </a:t>
            </a:r>
            <a:r>
              <a:rPr lang="tr-TR" sz="2400" dirty="0" err="1"/>
              <a:t>that</a:t>
            </a:r>
            <a:r>
              <a:rPr lang="tr-TR" sz="2400" dirty="0"/>
              <a:t> </a:t>
            </a:r>
            <a:r>
              <a:rPr lang="tr-TR" sz="2400" dirty="0" err="1"/>
              <a:t>some</a:t>
            </a:r>
            <a:r>
              <a:rPr lang="tr-TR" sz="2400" dirty="0"/>
              <a:t> </a:t>
            </a:r>
            <a:r>
              <a:rPr lang="tr-TR" sz="2400" dirty="0" err="1"/>
              <a:t>learners</a:t>
            </a:r>
            <a:r>
              <a:rPr lang="tr-TR" sz="2400" dirty="0"/>
              <a:t> </a:t>
            </a:r>
            <a:r>
              <a:rPr lang="tr-TR" sz="2400" dirty="0" err="1"/>
              <a:t>need</a:t>
            </a:r>
            <a:r>
              <a:rPr lang="tr-TR" sz="2400" dirty="0"/>
              <a:t> </a:t>
            </a:r>
            <a:r>
              <a:rPr lang="tr-TR" sz="2400" dirty="0" err="1"/>
              <a:t>to</a:t>
            </a:r>
            <a:r>
              <a:rPr lang="tr-TR" sz="2400" dirty="0"/>
              <a:t> </a:t>
            </a:r>
            <a:r>
              <a:rPr lang="tr-TR" sz="2400" dirty="0" err="1">
                <a:solidFill>
                  <a:srgbClr val="FFC000"/>
                </a:solidFill>
              </a:rPr>
              <a:t>move</a:t>
            </a:r>
            <a:r>
              <a:rPr lang="tr-TR" sz="2400" dirty="0">
                <a:solidFill>
                  <a:srgbClr val="FFC000"/>
                </a:solidFill>
              </a:rPr>
              <a:t> </a:t>
            </a:r>
            <a:r>
              <a:rPr lang="tr-TR" sz="2400" dirty="0" err="1">
                <a:solidFill>
                  <a:srgbClr val="FFC000"/>
                </a:solidFill>
              </a:rPr>
              <a:t>around</a:t>
            </a:r>
            <a:r>
              <a:rPr lang="tr-TR" sz="2400" dirty="0">
                <a:solidFill>
                  <a:srgbClr val="FFC000"/>
                </a:solidFill>
              </a:rPr>
              <a:t> </a:t>
            </a:r>
            <a:r>
              <a:rPr lang="tr-TR" sz="2400" dirty="0" err="1"/>
              <a:t>to</a:t>
            </a:r>
            <a:r>
              <a:rPr lang="tr-TR" sz="2400" dirty="0"/>
              <a:t> </a:t>
            </a:r>
            <a:r>
              <a:rPr lang="tr-TR" sz="2400" dirty="0" err="1"/>
              <a:t>learn</a:t>
            </a:r>
            <a:r>
              <a:rPr lang="tr-TR" sz="2400" dirty="0"/>
              <a:t>, </a:t>
            </a:r>
            <a:r>
              <a:rPr lang="tr-TR" sz="2400" dirty="0" err="1"/>
              <a:t>while</a:t>
            </a:r>
            <a:r>
              <a:rPr lang="tr-TR" sz="2400" dirty="0"/>
              <a:t> </a:t>
            </a:r>
            <a:r>
              <a:rPr lang="tr-TR" sz="2400" dirty="0" err="1"/>
              <a:t>others</a:t>
            </a:r>
            <a:r>
              <a:rPr lang="tr-TR" sz="2400" dirty="0"/>
              <a:t> do </a:t>
            </a:r>
            <a:r>
              <a:rPr lang="tr-TR" sz="2400" dirty="0" err="1"/>
              <a:t>better</a:t>
            </a:r>
            <a:r>
              <a:rPr lang="tr-TR" sz="2400" dirty="0"/>
              <a:t> </a:t>
            </a:r>
            <a:r>
              <a:rPr lang="tr-TR" sz="2400" dirty="0" err="1"/>
              <a:t>sitting</a:t>
            </a:r>
            <a:r>
              <a:rPr lang="tr-TR" sz="2400" dirty="0"/>
              <a:t> </a:t>
            </a:r>
            <a:r>
              <a:rPr lang="tr-TR" sz="2400" dirty="0" err="1"/>
              <a:t>quietly</a:t>
            </a:r>
            <a:r>
              <a:rPr lang="tr-TR" sz="2400" dirty="0"/>
              <a:t> (</a:t>
            </a:r>
            <a:r>
              <a:rPr lang="tr-TR" sz="2400" dirty="0" err="1"/>
              <a:t>Tomlinson</a:t>
            </a:r>
            <a:r>
              <a:rPr lang="tr-TR" sz="2400" dirty="0"/>
              <a:t>, 1995, 1999; </a:t>
            </a:r>
            <a:r>
              <a:rPr lang="tr-TR" sz="2400" dirty="0" err="1"/>
              <a:t>Winebrenner</a:t>
            </a:r>
            <a:r>
              <a:rPr lang="tr-TR" sz="2400" dirty="0"/>
              <a:t>, 1992, 1996). </a:t>
            </a:r>
          </a:p>
          <a:p>
            <a:endParaRPr lang="tr-TR" dirty="0"/>
          </a:p>
        </p:txBody>
      </p:sp>
    </p:spTree>
    <p:extLst>
      <p:ext uri="{BB962C8B-B14F-4D97-AF65-F5344CB8AC3E}">
        <p14:creationId xmlns:p14="http://schemas.microsoft.com/office/powerpoint/2010/main" val="316995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Make</a:t>
            </a:r>
            <a:r>
              <a:rPr lang="tr-TR" dirty="0" smtClean="0"/>
              <a:t> it </a:t>
            </a:r>
            <a:r>
              <a:rPr lang="tr-TR" dirty="0" err="1" smtClean="0"/>
              <a:t>visual</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52</a:t>
            </a:fld>
            <a:endParaRPr lang="en-US" dirty="0"/>
          </a:p>
        </p:txBody>
      </p:sp>
      <p:sp>
        <p:nvSpPr>
          <p:cNvPr id="7" name="AutoShape 4" descr="visual timetable ESL-ის სურათის შედეგი"/>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488" name="Picture 8" descr="http://4.bp.blogspot.com/_p92h-zwz-yc/S0LNXQiuCzI/AAAAAAAACaQ/8bprWACGqaU/s400/Schedule+powerpoint+fix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76546"/>
            <a:ext cx="7245927" cy="40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60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2400" dirty="0"/>
              <a:t>Create a language-rich environment</a:t>
            </a:r>
            <a:endParaRPr lang="tr-TR" sz="2400" dirty="0"/>
          </a:p>
        </p:txBody>
      </p:sp>
      <p:sp>
        <p:nvSpPr>
          <p:cNvPr id="3" name="İçerik Yer Tutucusu 2"/>
          <p:cNvSpPr>
            <a:spLocks noGrp="1"/>
          </p:cNvSpPr>
          <p:nvPr>
            <p:ph idx="1"/>
          </p:nvPr>
        </p:nvSpPr>
        <p:spPr/>
        <p:txBody>
          <a:bodyPr>
            <a:normAutofit/>
          </a:bodyPr>
          <a:lstStyle/>
          <a:p>
            <a:pPr marL="342900" indent="-342900">
              <a:buFont typeface="Wingdings" panose="05000000000000000000" pitchFamily="2" charset="2"/>
              <a:buChar char="q"/>
            </a:pPr>
            <a:r>
              <a:rPr lang="en-US" sz="2400" b="0" dirty="0" smtClean="0"/>
              <a:t>English </a:t>
            </a:r>
            <a:r>
              <a:rPr lang="en-US" sz="2400" b="0" dirty="0"/>
              <a:t>language learners will benefit from increased exposure to </a:t>
            </a:r>
            <a:r>
              <a:rPr lang="en-US" sz="2400" b="0" dirty="0">
                <a:solidFill>
                  <a:srgbClr val="FFC000"/>
                </a:solidFill>
              </a:rPr>
              <a:t>print and language</a:t>
            </a:r>
            <a:r>
              <a:rPr lang="en-US" sz="2400" b="0" dirty="0"/>
              <a:t>. A print-rich environment will include access to books and reference materials, labels and posters, and student work on bulletin boards. </a:t>
            </a:r>
            <a:endParaRPr lang="tr-TR" sz="2400" b="0" dirty="0" smtClean="0"/>
          </a:p>
          <a:p>
            <a:pPr marL="342900" indent="-342900">
              <a:buFont typeface="Wingdings" panose="05000000000000000000" pitchFamily="2" charset="2"/>
              <a:buChar char="q"/>
            </a:pPr>
            <a:r>
              <a:rPr lang="en-US" sz="2400" b="0" dirty="0" smtClean="0">
                <a:solidFill>
                  <a:srgbClr val="FFC000"/>
                </a:solidFill>
              </a:rPr>
              <a:t>Word </a:t>
            </a:r>
            <a:r>
              <a:rPr lang="en-US" sz="2400" b="0" dirty="0">
                <a:solidFill>
                  <a:srgbClr val="FFC000"/>
                </a:solidFill>
              </a:rPr>
              <a:t>walls </a:t>
            </a:r>
            <a:r>
              <a:rPr lang="en-US" sz="2400" b="0" dirty="0"/>
              <a:t>are also a great support for ELLs, and may be organized around a number of concepts, including the alphabet and phonetic sounds, new vocabulary words, sight words, grammar rules, conversational phrases, and writing structure</a:t>
            </a:r>
          </a:p>
          <a:p>
            <a:pPr marL="285750" indent="-285750">
              <a:buFont typeface="Wingdings" panose="05000000000000000000" pitchFamily="2" charset="2"/>
              <a:buChar char="q"/>
            </a:pP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53</a:t>
            </a:fld>
            <a:endParaRPr lang="en-US" dirty="0"/>
          </a:p>
        </p:txBody>
      </p:sp>
    </p:spTree>
    <p:extLst>
      <p:ext uri="{BB962C8B-B14F-4D97-AF65-F5344CB8AC3E}">
        <p14:creationId xmlns:p14="http://schemas.microsoft.com/office/powerpoint/2010/main" val="1699794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54</a:t>
            </a:fld>
            <a:endParaRPr lang="en-US" dirty="0"/>
          </a:p>
        </p:txBody>
      </p:sp>
      <p:pic>
        <p:nvPicPr>
          <p:cNvPr id="21506" name="Picture 2" descr="http://www.wikkistix.com/images/educational/wordwall/rwordwall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558" y="1395051"/>
            <a:ext cx="375285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chapter3tompkins.files.wordpress.com/2014/02/img_13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869" y="872536"/>
            <a:ext cx="7228645" cy="478803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harrietinbloom.files.wordpress.com/2014/02/tricky-word-wall-flower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293" y="3659823"/>
            <a:ext cx="4314825" cy="332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731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a:t>
            </a:r>
            <a:r>
              <a:rPr lang="tr-TR" dirty="0" err="1" smtClean="0"/>
              <a:t>factors</a:t>
            </a:r>
            <a:r>
              <a:rPr lang="tr-TR" dirty="0" smtClean="0"/>
              <a:t> </a:t>
            </a:r>
            <a:r>
              <a:rPr lang="tr-TR" dirty="0" err="1" smtClean="0"/>
              <a:t>affect</a:t>
            </a:r>
            <a:r>
              <a:rPr lang="tr-TR" dirty="0" smtClean="0"/>
              <a:t> </a:t>
            </a:r>
            <a:r>
              <a:rPr lang="tr-TR" dirty="0" err="1" smtClean="0"/>
              <a:t>the</a:t>
            </a:r>
            <a:r>
              <a:rPr lang="tr-TR" dirty="0" smtClean="0"/>
              <a:t> </a:t>
            </a:r>
            <a:r>
              <a:rPr lang="tr-TR" dirty="0" err="1" smtClean="0"/>
              <a:t>viability</a:t>
            </a:r>
            <a:r>
              <a:rPr lang="tr-TR" dirty="0" smtClean="0"/>
              <a:t> of </a:t>
            </a:r>
            <a:r>
              <a:rPr lang="tr-TR" dirty="0" err="1" smtClean="0"/>
              <a:t>differentiation</a:t>
            </a:r>
            <a:r>
              <a:rPr lang="tr-TR" dirty="0" smtClean="0"/>
              <a:t>?</a:t>
            </a:r>
            <a:endParaRPr lang="tr-TR" dirty="0"/>
          </a:p>
        </p:txBody>
      </p:sp>
      <p:sp>
        <p:nvSpPr>
          <p:cNvPr id="3" name="İçerik Yer Tutucusu 2"/>
          <p:cNvSpPr>
            <a:spLocks noGrp="1"/>
          </p:cNvSpPr>
          <p:nvPr>
            <p:ph idx="1"/>
          </p:nvPr>
        </p:nvSpPr>
        <p:spPr>
          <a:xfrm>
            <a:off x="831705" y="1648841"/>
            <a:ext cx="7893762" cy="3267408"/>
          </a:xfrm>
        </p:spPr>
        <p:txBody>
          <a:bodyPr>
            <a:normAutofit/>
          </a:bodyPr>
          <a:lstStyle/>
          <a:p>
            <a:pPr>
              <a:buFont typeface="Courier New" panose="02070309020205020404" pitchFamily="49" charset="0"/>
              <a:buChar char="o"/>
            </a:pPr>
            <a:r>
              <a:rPr lang="tr-TR" sz="2400" dirty="0" err="1" smtClean="0"/>
              <a:t>Teachers</a:t>
            </a:r>
            <a:r>
              <a:rPr lang="tr-TR" sz="2400" dirty="0" smtClean="0"/>
              <a:t> </a:t>
            </a:r>
            <a:r>
              <a:rPr lang="tr-TR" sz="2400" dirty="0" err="1" smtClean="0"/>
              <a:t>who</a:t>
            </a:r>
            <a:r>
              <a:rPr lang="tr-TR" sz="2400" dirty="0" smtClean="0"/>
              <a:t> </a:t>
            </a:r>
            <a:r>
              <a:rPr lang="tr-TR" sz="2400" dirty="0" err="1" smtClean="0"/>
              <a:t>are</a:t>
            </a:r>
            <a:r>
              <a:rPr lang="tr-TR" sz="2400" dirty="0" smtClean="0"/>
              <a:t> </a:t>
            </a:r>
            <a:r>
              <a:rPr lang="tr-TR" sz="2400" dirty="0" err="1" smtClean="0"/>
              <a:t>able</a:t>
            </a:r>
            <a:r>
              <a:rPr lang="tr-TR" sz="2400" dirty="0" smtClean="0"/>
              <a:t> </a:t>
            </a:r>
            <a:r>
              <a:rPr lang="tr-TR" sz="2400" dirty="0" err="1" smtClean="0"/>
              <a:t>to</a:t>
            </a:r>
            <a:r>
              <a:rPr lang="tr-TR" sz="2400" dirty="0" smtClean="0"/>
              <a:t> </a:t>
            </a:r>
            <a:r>
              <a:rPr lang="tr-TR" sz="2400" dirty="0" err="1" smtClean="0"/>
              <a:t>successfully</a:t>
            </a:r>
            <a:r>
              <a:rPr lang="tr-TR" sz="2400" dirty="0" smtClean="0"/>
              <a:t> </a:t>
            </a:r>
            <a:r>
              <a:rPr lang="tr-TR" sz="2400" dirty="0" err="1" smtClean="0"/>
              <a:t>differentiate</a:t>
            </a:r>
            <a:r>
              <a:rPr lang="tr-TR" sz="2400" dirty="0" smtClean="0"/>
              <a:t> </a:t>
            </a:r>
            <a:r>
              <a:rPr lang="tr-TR" sz="2400" dirty="0" err="1" smtClean="0"/>
              <a:t>instructıon</a:t>
            </a:r>
            <a:r>
              <a:rPr lang="tr-TR" sz="2400" dirty="0" smtClean="0"/>
              <a:t> </a:t>
            </a:r>
            <a:r>
              <a:rPr lang="tr-TR" sz="2400" dirty="0" err="1" smtClean="0"/>
              <a:t>are</a:t>
            </a:r>
            <a:r>
              <a:rPr lang="tr-TR" sz="2400" dirty="0" smtClean="0"/>
              <a:t> </a:t>
            </a:r>
            <a:r>
              <a:rPr lang="tr-TR" sz="2400" dirty="0" err="1" smtClean="0"/>
              <a:t>first</a:t>
            </a:r>
            <a:r>
              <a:rPr lang="tr-TR" sz="2400" dirty="0" smtClean="0"/>
              <a:t> of </a:t>
            </a:r>
            <a:r>
              <a:rPr lang="tr-TR" sz="2400" dirty="0" err="1" smtClean="0"/>
              <a:t>all</a:t>
            </a:r>
            <a:r>
              <a:rPr lang="tr-TR" sz="2400" dirty="0" smtClean="0"/>
              <a:t> </a:t>
            </a:r>
            <a:r>
              <a:rPr lang="tr-TR" sz="2400" dirty="0" err="1" smtClean="0"/>
              <a:t>sensitive</a:t>
            </a:r>
            <a:r>
              <a:rPr lang="tr-TR" sz="2400" dirty="0" smtClean="0"/>
              <a:t> </a:t>
            </a:r>
            <a:r>
              <a:rPr lang="tr-TR" sz="2400" dirty="0" err="1" smtClean="0"/>
              <a:t>to</a:t>
            </a:r>
            <a:r>
              <a:rPr lang="tr-TR" sz="2400" dirty="0" smtClean="0"/>
              <a:t> </a:t>
            </a:r>
            <a:r>
              <a:rPr lang="tr-TR" sz="2400" dirty="0" err="1" smtClean="0"/>
              <a:t>the</a:t>
            </a:r>
            <a:r>
              <a:rPr lang="tr-TR" sz="2400" dirty="0" smtClean="0"/>
              <a:t> </a:t>
            </a:r>
            <a:r>
              <a:rPr lang="tr-TR" sz="2400" dirty="0" err="1" smtClean="0">
                <a:solidFill>
                  <a:srgbClr val="FFC000"/>
                </a:solidFill>
              </a:rPr>
              <a:t>developmental</a:t>
            </a:r>
            <a:r>
              <a:rPr lang="tr-TR" sz="2400" dirty="0" smtClean="0">
                <a:solidFill>
                  <a:srgbClr val="FFC000"/>
                </a:solidFill>
              </a:rPr>
              <a:t> </a:t>
            </a:r>
            <a:r>
              <a:rPr lang="tr-TR" sz="2400" dirty="0" err="1" smtClean="0">
                <a:solidFill>
                  <a:srgbClr val="FFC000"/>
                </a:solidFill>
              </a:rPr>
              <a:t>differences</a:t>
            </a:r>
            <a:r>
              <a:rPr lang="tr-TR" sz="2400" dirty="0" smtClean="0">
                <a:solidFill>
                  <a:srgbClr val="FFC000"/>
                </a:solidFill>
              </a:rPr>
              <a:t> </a:t>
            </a:r>
            <a:r>
              <a:rPr lang="tr-TR" sz="2400" dirty="0" err="1" smtClean="0"/>
              <a:t>among</a:t>
            </a:r>
            <a:r>
              <a:rPr lang="tr-TR" sz="2400" dirty="0" smtClean="0"/>
              <a:t> </a:t>
            </a:r>
            <a:r>
              <a:rPr lang="tr-TR" sz="2400" dirty="0" err="1" smtClean="0"/>
              <a:t>their</a:t>
            </a:r>
            <a:r>
              <a:rPr lang="tr-TR" sz="2400" dirty="0" smtClean="0"/>
              <a:t> </a:t>
            </a:r>
            <a:r>
              <a:rPr lang="tr-TR" sz="2400" dirty="0" err="1" smtClean="0"/>
              <a:t>children</a:t>
            </a:r>
            <a:endParaRPr lang="tr-TR" sz="2400" dirty="0" smtClean="0"/>
          </a:p>
          <a:p>
            <a:pPr>
              <a:buFont typeface="Courier New" panose="02070309020205020404" pitchFamily="49" charset="0"/>
              <a:buChar char="o"/>
            </a:pPr>
            <a:r>
              <a:rPr lang="tr-TR" sz="2400" dirty="0" err="1" smtClean="0"/>
              <a:t>Regular</a:t>
            </a:r>
            <a:r>
              <a:rPr lang="tr-TR" sz="2400" dirty="0" smtClean="0"/>
              <a:t> </a:t>
            </a:r>
            <a:r>
              <a:rPr lang="tr-TR" sz="2400" dirty="0" err="1" smtClean="0">
                <a:solidFill>
                  <a:srgbClr val="FFC000"/>
                </a:solidFill>
              </a:rPr>
              <a:t>monitoring</a:t>
            </a:r>
            <a:r>
              <a:rPr lang="tr-TR" sz="2400" dirty="0" smtClean="0"/>
              <a:t> in </a:t>
            </a:r>
            <a:r>
              <a:rPr lang="tr-TR" sz="2400" dirty="0" err="1" smtClean="0"/>
              <a:t>order</a:t>
            </a:r>
            <a:r>
              <a:rPr lang="tr-TR" sz="2400" dirty="0" smtClean="0"/>
              <a:t> </a:t>
            </a:r>
            <a:r>
              <a:rPr lang="tr-TR" sz="2400" dirty="0" err="1" smtClean="0"/>
              <a:t>to</a:t>
            </a:r>
            <a:r>
              <a:rPr lang="tr-TR" sz="2400" dirty="0" smtClean="0"/>
              <a:t> </a:t>
            </a:r>
            <a:r>
              <a:rPr lang="tr-TR" sz="2400" dirty="0" err="1" smtClean="0"/>
              <a:t>modify</a:t>
            </a:r>
            <a:endParaRPr lang="tr-TR" sz="2400" dirty="0" smtClean="0"/>
          </a:p>
          <a:p>
            <a:pPr>
              <a:buFont typeface="Courier New" panose="02070309020205020404" pitchFamily="49" charset="0"/>
              <a:buChar char="o"/>
            </a:pPr>
            <a:r>
              <a:rPr lang="tr-TR" sz="2400" dirty="0" err="1" smtClean="0"/>
              <a:t>Assessing</a:t>
            </a:r>
            <a:r>
              <a:rPr lang="tr-TR" sz="2400" dirty="0" smtClean="0"/>
              <a:t> </a:t>
            </a:r>
            <a:r>
              <a:rPr lang="tr-TR" sz="2400" dirty="0" err="1" smtClean="0"/>
              <a:t>and</a:t>
            </a:r>
            <a:r>
              <a:rPr lang="tr-TR" sz="2400" dirty="0" smtClean="0"/>
              <a:t> </a:t>
            </a:r>
            <a:r>
              <a:rPr lang="tr-TR" sz="2400" dirty="0" err="1" smtClean="0"/>
              <a:t>observing</a:t>
            </a:r>
            <a:endParaRPr lang="tr-TR" sz="2400" dirty="0" smtClean="0"/>
          </a:p>
          <a:p>
            <a:pPr>
              <a:buFont typeface="Courier New" panose="02070309020205020404" pitchFamily="49" charset="0"/>
              <a:buChar char="o"/>
            </a:pPr>
            <a:r>
              <a:rPr lang="tr-TR" sz="2400" dirty="0" smtClean="0"/>
              <a:t>Minimize </a:t>
            </a:r>
            <a:r>
              <a:rPr lang="tr-TR" sz="2400" dirty="0" err="1" smtClean="0"/>
              <a:t>whole</a:t>
            </a:r>
            <a:r>
              <a:rPr lang="tr-TR" sz="2400" dirty="0" smtClean="0"/>
              <a:t> </a:t>
            </a:r>
            <a:r>
              <a:rPr lang="tr-TR" sz="2400" dirty="0" err="1" smtClean="0"/>
              <a:t>group</a:t>
            </a:r>
            <a:r>
              <a:rPr lang="tr-TR" sz="2400" dirty="0" smtClean="0"/>
              <a:t> </a:t>
            </a:r>
            <a:r>
              <a:rPr lang="tr-TR" sz="2400" dirty="0" err="1" smtClean="0"/>
              <a:t>instruction</a:t>
            </a:r>
            <a:endParaRPr lang="tr-TR" sz="2400" dirty="0"/>
          </a:p>
        </p:txBody>
      </p:sp>
    </p:spTree>
    <p:extLst>
      <p:ext uri="{BB962C8B-B14F-4D97-AF65-F5344CB8AC3E}">
        <p14:creationId xmlns:p14="http://schemas.microsoft.com/office/powerpoint/2010/main" val="11294934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Why</a:t>
            </a:r>
            <a:r>
              <a:rPr lang="tr-TR" dirty="0" smtClean="0"/>
              <a:t> </a:t>
            </a:r>
            <a:r>
              <a:rPr lang="tr-TR" dirty="0" err="1" smtClean="0"/>
              <a:t>small</a:t>
            </a:r>
            <a:r>
              <a:rPr lang="tr-TR" dirty="0" smtClean="0"/>
              <a:t> </a:t>
            </a:r>
            <a:r>
              <a:rPr lang="tr-TR" dirty="0" err="1" smtClean="0"/>
              <a:t>groups</a:t>
            </a:r>
            <a:r>
              <a:rPr lang="tr-TR" dirty="0" smtClean="0"/>
              <a:t>?</a:t>
            </a:r>
            <a:endParaRPr lang="tr-TR" dirty="0"/>
          </a:p>
        </p:txBody>
      </p:sp>
      <p:sp>
        <p:nvSpPr>
          <p:cNvPr id="3" name="İçerik Yer Tutucusu 2"/>
          <p:cNvSpPr>
            <a:spLocks noGrp="1"/>
          </p:cNvSpPr>
          <p:nvPr>
            <p:ph idx="1"/>
          </p:nvPr>
        </p:nvSpPr>
        <p:spPr/>
        <p:txBody>
          <a:bodyPr>
            <a:normAutofit/>
          </a:bodyPr>
          <a:lstStyle/>
          <a:p>
            <a:pPr>
              <a:buFont typeface="Courier New" panose="02070309020205020404" pitchFamily="49" charset="0"/>
              <a:buChar char="o"/>
            </a:pPr>
            <a:r>
              <a:rPr lang="tr-TR" sz="2800" dirty="0" err="1" smtClean="0"/>
              <a:t>More</a:t>
            </a:r>
            <a:r>
              <a:rPr lang="tr-TR" sz="2800" dirty="0" smtClean="0"/>
              <a:t> </a:t>
            </a:r>
            <a:r>
              <a:rPr lang="tr-TR" sz="2800" dirty="0" err="1" smtClean="0"/>
              <a:t>flexible</a:t>
            </a:r>
            <a:endParaRPr lang="tr-TR" sz="2800" dirty="0" smtClean="0"/>
          </a:p>
          <a:p>
            <a:pPr>
              <a:buFont typeface="Courier New" panose="02070309020205020404" pitchFamily="49" charset="0"/>
              <a:buChar char="o"/>
            </a:pPr>
            <a:r>
              <a:rPr lang="tr-TR" sz="2800" dirty="0" err="1" smtClean="0"/>
              <a:t>Teachers</a:t>
            </a:r>
            <a:r>
              <a:rPr lang="tr-TR" sz="2800" dirty="0" smtClean="0"/>
              <a:t> can </a:t>
            </a:r>
            <a:r>
              <a:rPr lang="tr-TR" sz="2800" dirty="0" err="1" smtClean="0"/>
              <a:t>work</a:t>
            </a:r>
            <a:r>
              <a:rPr lang="tr-TR" sz="2800" dirty="0" smtClean="0"/>
              <a:t> </a:t>
            </a:r>
            <a:r>
              <a:rPr lang="tr-TR" sz="2800" dirty="0" err="1" smtClean="0"/>
              <a:t>within</a:t>
            </a:r>
            <a:r>
              <a:rPr lang="tr-TR" sz="2800" dirty="0" smtClean="0"/>
              <a:t> </a:t>
            </a:r>
            <a:r>
              <a:rPr lang="tr-TR" sz="2800" dirty="0" err="1" smtClean="0"/>
              <a:t>the</a:t>
            </a:r>
            <a:r>
              <a:rPr lang="tr-TR" sz="2800" dirty="0" smtClean="0"/>
              <a:t> </a:t>
            </a:r>
            <a:r>
              <a:rPr lang="tr-TR" sz="2800" dirty="0" err="1" smtClean="0"/>
              <a:t>child’s</a:t>
            </a:r>
            <a:r>
              <a:rPr lang="tr-TR" sz="2800" dirty="0" smtClean="0"/>
              <a:t> optimal </a:t>
            </a:r>
            <a:r>
              <a:rPr lang="tr-TR" sz="2800" dirty="0" err="1" smtClean="0"/>
              <a:t>learning</a:t>
            </a:r>
            <a:r>
              <a:rPr lang="tr-TR" sz="2800" dirty="0" smtClean="0"/>
              <a:t> </a:t>
            </a:r>
            <a:r>
              <a:rPr lang="tr-TR" sz="2800" dirty="0" err="1" smtClean="0"/>
              <a:t>level</a:t>
            </a:r>
            <a:endParaRPr lang="tr-TR" sz="2800" dirty="0" smtClean="0"/>
          </a:p>
          <a:p>
            <a:pPr>
              <a:buFont typeface="Courier New" panose="02070309020205020404" pitchFamily="49" charset="0"/>
              <a:buChar char="o"/>
            </a:pPr>
            <a:r>
              <a:rPr lang="tr-TR" sz="2800" dirty="0" err="1" smtClean="0"/>
              <a:t>Children</a:t>
            </a:r>
            <a:r>
              <a:rPr lang="tr-TR" sz="2800" dirty="0" smtClean="0"/>
              <a:t> </a:t>
            </a:r>
            <a:r>
              <a:rPr lang="tr-TR" sz="2800" dirty="0" err="1" smtClean="0"/>
              <a:t>are</a:t>
            </a:r>
            <a:r>
              <a:rPr lang="tr-TR" sz="2800" dirty="0" smtClean="0"/>
              <a:t> </a:t>
            </a:r>
            <a:r>
              <a:rPr lang="tr-TR" sz="2800" dirty="0" err="1" smtClean="0"/>
              <a:t>more</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challenged</a:t>
            </a:r>
            <a:r>
              <a:rPr lang="tr-TR" sz="2800" dirty="0" smtClean="0"/>
              <a:t> </a:t>
            </a:r>
            <a:r>
              <a:rPr lang="tr-TR" sz="2800" dirty="0" err="1" smtClean="0"/>
              <a:t>and</a:t>
            </a:r>
            <a:r>
              <a:rPr lang="tr-TR" sz="2800" dirty="0" smtClean="0"/>
              <a:t> </a:t>
            </a:r>
            <a:r>
              <a:rPr lang="tr-TR" sz="2800" dirty="0" err="1" smtClean="0"/>
              <a:t>less</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frustrated</a:t>
            </a:r>
            <a:endParaRPr lang="tr-TR" sz="2800" dirty="0" smtClean="0"/>
          </a:p>
          <a:p>
            <a:pPr>
              <a:buFont typeface="Courier New" panose="02070309020205020404" pitchFamily="49" charset="0"/>
              <a:buChar char="o"/>
            </a:pPr>
            <a:r>
              <a:rPr lang="tr-TR" sz="2800" dirty="0" err="1" smtClean="0"/>
              <a:t>So</a:t>
            </a:r>
            <a:r>
              <a:rPr lang="tr-TR" sz="2800" dirty="0" smtClean="0"/>
              <a:t> </a:t>
            </a:r>
            <a:r>
              <a:rPr lang="tr-TR" sz="2800" dirty="0" err="1" smtClean="0"/>
              <a:t>the</a:t>
            </a:r>
            <a:r>
              <a:rPr lang="tr-TR" sz="2800" dirty="0" smtClean="0"/>
              <a:t> </a:t>
            </a:r>
            <a:r>
              <a:rPr lang="tr-TR" sz="2800" dirty="0" err="1" smtClean="0"/>
              <a:t>child</a:t>
            </a:r>
            <a:r>
              <a:rPr lang="tr-TR" sz="2800" dirty="0" smtClean="0"/>
              <a:t> is met «</a:t>
            </a:r>
            <a:r>
              <a:rPr lang="tr-TR" sz="2800" dirty="0" err="1" smtClean="0">
                <a:solidFill>
                  <a:srgbClr val="FFC000"/>
                </a:solidFill>
              </a:rPr>
              <a:t>where</a:t>
            </a:r>
            <a:r>
              <a:rPr lang="tr-TR" sz="2800" dirty="0" smtClean="0">
                <a:solidFill>
                  <a:srgbClr val="FFC000"/>
                </a:solidFill>
              </a:rPr>
              <a:t> </a:t>
            </a:r>
            <a:r>
              <a:rPr lang="tr-TR" sz="2800" dirty="0" err="1" smtClean="0">
                <a:solidFill>
                  <a:srgbClr val="FFC000"/>
                </a:solidFill>
              </a:rPr>
              <a:t>they</a:t>
            </a:r>
            <a:r>
              <a:rPr lang="tr-TR" sz="2800" dirty="0" smtClean="0">
                <a:solidFill>
                  <a:srgbClr val="FFC000"/>
                </a:solidFill>
              </a:rPr>
              <a:t> </a:t>
            </a:r>
            <a:r>
              <a:rPr lang="tr-TR" sz="2800" dirty="0" err="1" smtClean="0">
                <a:solidFill>
                  <a:srgbClr val="FFC000"/>
                </a:solidFill>
              </a:rPr>
              <a:t>are</a:t>
            </a:r>
            <a:r>
              <a:rPr lang="tr-TR" sz="2800" dirty="0" smtClean="0"/>
              <a:t>» </a:t>
            </a:r>
            <a:r>
              <a:rPr lang="tr-TR" sz="2800" dirty="0" err="1" smtClean="0"/>
              <a:t>currently</a:t>
            </a:r>
            <a:endParaRPr lang="tr-TR" sz="2800" dirty="0"/>
          </a:p>
        </p:txBody>
      </p:sp>
    </p:spTree>
    <p:extLst>
      <p:ext uri="{BB962C8B-B14F-4D97-AF65-F5344CB8AC3E}">
        <p14:creationId xmlns:p14="http://schemas.microsoft.com/office/powerpoint/2010/main" val="892685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Everone</a:t>
            </a:r>
            <a:r>
              <a:rPr lang="tr-TR" dirty="0" smtClean="0"/>
              <a:t> has </a:t>
            </a:r>
            <a:r>
              <a:rPr lang="tr-TR" dirty="0" err="1" smtClean="0"/>
              <a:t>something</a:t>
            </a:r>
            <a:r>
              <a:rPr lang="tr-TR" dirty="0" smtClean="0"/>
              <a:t> </a:t>
            </a:r>
            <a:r>
              <a:rPr lang="tr-TR" dirty="0" err="1" smtClean="0"/>
              <a:t>to</a:t>
            </a:r>
            <a:r>
              <a:rPr lang="tr-TR" dirty="0" smtClean="0"/>
              <a:t> do…</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57</a:t>
            </a:fld>
            <a:endParaRPr lang="en-US" dirty="0"/>
          </a:p>
        </p:txBody>
      </p:sp>
      <p:pic>
        <p:nvPicPr>
          <p:cNvPr id="5122" name="Picture 2" descr="https://s-media-cache-ak0.pinimg.com/736x/e5/98/23/e598234d806d38d8e73727c45dd8c44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290" y="1995053"/>
            <a:ext cx="7093527" cy="397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73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58</a:t>
            </a:fld>
            <a:endParaRPr lang="en-US" dirty="0"/>
          </a:p>
        </p:txBody>
      </p:sp>
      <p:pic>
        <p:nvPicPr>
          <p:cNvPr id="1026" name="Picture 2" descr="https://s-media-cache-ak0.pinimg.com/736x/f1/69/9e/f1699e112cac922832766e5d5fc043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745" y="1745672"/>
            <a:ext cx="7398328" cy="455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44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59</a:t>
            </a:fld>
            <a:endParaRPr lang="en-US"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138" y="764705"/>
            <a:ext cx="7561262" cy="5345150"/>
          </a:xfrm>
          <a:prstGeom prst="rect">
            <a:avLst/>
          </a:prstGeom>
        </p:spPr>
      </p:pic>
    </p:spTree>
    <p:extLst>
      <p:ext uri="{BB962C8B-B14F-4D97-AF65-F5344CB8AC3E}">
        <p14:creationId xmlns:p14="http://schemas.microsoft.com/office/powerpoint/2010/main" val="54745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How </a:t>
            </a:r>
            <a:r>
              <a:rPr lang="tr-TR" dirty="0" err="1" smtClean="0"/>
              <a:t>are</a:t>
            </a:r>
            <a:r>
              <a:rPr lang="tr-TR" dirty="0" smtClean="0"/>
              <a:t> </a:t>
            </a:r>
            <a:r>
              <a:rPr lang="tr-TR" dirty="0" err="1" smtClean="0"/>
              <a:t>our</a:t>
            </a:r>
            <a:r>
              <a:rPr lang="tr-TR" dirty="0" smtClean="0"/>
              <a:t> </a:t>
            </a:r>
            <a:r>
              <a:rPr lang="tr-TR" dirty="0" err="1" smtClean="0"/>
              <a:t>children</a:t>
            </a:r>
            <a:r>
              <a:rPr lang="tr-TR" dirty="0" smtClean="0"/>
              <a:t> </a:t>
            </a:r>
            <a:r>
              <a:rPr lang="tr-TR" dirty="0" err="1" smtClean="0"/>
              <a:t>different</a:t>
            </a:r>
            <a:r>
              <a:rPr lang="tr-TR" dirty="0" smtClean="0"/>
              <a:t> </a:t>
            </a:r>
            <a:r>
              <a:rPr lang="tr-TR" dirty="0" err="1" smtClean="0"/>
              <a:t>from</a:t>
            </a:r>
            <a:r>
              <a:rPr lang="tr-TR" dirty="0" smtClean="0"/>
              <a:t> </a:t>
            </a:r>
            <a:r>
              <a:rPr lang="tr-TR" dirty="0" err="1" smtClean="0"/>
              <a:t>one</a:t>
            </a:r>
            <a:r>
              <a:rPr lang="tr-TR" dirty="0" smtClean="0"/>
              <a:t> </a:t>
            </a:r>
            <a:r>
              <a:rPr lang="tr-TR" dirty="0" err="1" smtClean="0"/>
              <a:t>another</a:t>
            </a:r>
            <a:r>
              <a:rPr lang="tr-TR" dirty="0" smtClean="0"/>
              <a:t>?</a:t>
            </a:r>
            <a:endParaRPr lang="tr-TR" dirty="0"/>
          </a:p>
        </p:txBody>
      </p:sp>
      <p:sp>
        <p:nvSpPr>
          <p:cNvPr id="3" name="İçerik Yer Tutucusu 2"/>
          <p:cNvSpPr>
            <a:spLocks noGrp="1"/>
          </p:cNvSpPr>
          <p:nvPr>
            <p:ph idx="1"/>
          </p:nvPr>
        </p:nvSpPr>
        <p:spPr>
          <a:xfrm>
            <a:off x="973139" y="1600200"/>
            <a:ext cx="7954962" cy="4551363"/>
          </a:xfrm>
        </p:spPr>
        <p:txBody>
          <a:bodyPr/>
          <a:lstStyle/>
          <a:p>
            <a:pPr>
              <a:buFont typeface="Courier New" panose="02070309020205020404" pitchFamily="49" charset="0"/>
              <a:buChar char="o"/>
            </a:pPr>
            <a:r>
              <a:rPr lang="tr-TR" sz="2400" dirty="0" err="1" smtClean="0">
                <a:solidFill>
                  <a:srgbClr val="7030A0"/>
                </a:solidFill>
              </a:rPr>
              <a:t>Different</a:t>
            </a:r>
            <a:r>
              <a:rPr lang="tr-TR" sz="2400" dirty="0" smtClean="0">
                <a:solidFill>
                  <a:srgbClr val="7030A0"/>
                </a:solidFill>
              </a:rPr>
              <a:t> </a:t>
            </a:r>
            <a:r>
              <a:rPr lang="tr-TR" sz="2400" dirty="0" err="1" smtClean="0">
                <a:solidFill>
                  <a:srgbClr val="7030A0"/>
                </a:solidFill>
              </a:rPr>
              <a:t>backgrounds</a:t>
            </a:r>
            <a:r>
              <a:rPr lang="tr-TR" sz="2400" dirty="0" smtClean="0">
                <a:solidFill>
                  <a:srgbClr val="7030A0"/>
                </a:solidFill>
              </a:rPr>
              <a:t>/</a:t>
            </a:r>
            <a:r>
              <a:rPr lang="tr-TR" sz="2400" dirty="0" err="1" smtClean="0">
                <a:solidFill>
                  <a:srgbClr val="7030A0"/>
                </a:solidFill>
              </a:rPr>
              <a:t>upbringings</a:t>
            </a:r>
            <a:endParaRPr lang="tr-TR" sz="2400" dirty="0" smtClean="0">
              <a:solidFill>
                <a:srgbClr val="7030A0"/>
              </a:solidFill>
            </a:endParaRPr>
          </a:p>
          <a:p>
            <a:pPr>
              <a:buFont typeface="Courier New" panose="02070309020205020404" pitchFamily="49" charset="0"/>
              <a:buChar char="o"/>
            </a:pPr>
            <a:r>
              <a:rPr lang="tr-TR" sz="2400" dirty="0" err="1" smtClean="0">
                <a:solidFill>
                  <a:srgbClr val="7030A0"/>
                </a:solidFill>
              </a:rPr>
              <a:t>Different</a:t>
            </a:r>
            <a:r>
              <a:rPr lang="tr-TR" sz="2400" dirty="0" smtClean="0">
                <a:solidFill>
                  <a:srgbClr val="7030A0"/>
                </a:solidFill>
              </a:rPr>
              <a:t> </a:t>
            </a:r>
            <a:r>
              <a:rPr lang="tr-TR" sz="2400" dirty="0" err="1" smtClean="0">
                <a:solidFill>
                  <a:srgbClr val="7030A0"/>
                </a:solidFill>
              </a:rPr>
              <a:t>cultures</a:t>
            </a:r>
            <a:endParaRPr lang="tr-TR" sz="2400" dirty="0" smtClean="0">
              <a:solidFill>
                <a:srgbClr val="7030A0"/>
              </a:solidFill>
            </a:endParaRPr>
          </a:p>
          <a:p>
            <a:pPr>
              <a:buFont typeface="Courier New" panose="02070309020205020404" pitchFamily="49" charset="0"/>
              <a:buChar char="o"/>
            </a:pPr>
            <a:r>
              <a:rPr lang="tr-TR" sz="2400" dirty="0" err="1" smtClean="0">
                <a:solidFill>
                  <a:srgbClr val="7030A0"/>
                </a:solidFill>
              </a:rPr>
              <a:t>Different</a:t>
            </a:r>
            <a:r>
              <a:rPr lang="tr-TR" sz="2400" dirty="0" smtClean="0">
                <a:solidFill>
                  <a:srgbClr val="7030A0"/>
                </a:solidFill>
              </a:rPr>
              <a:t> </a:t>
            </a:r>
            <a:r>
              <a:rPr lang="tr-TR" sz="2400" dirty="0" err="1" smtClean="0">
                <a:solidFill>
                  <a:srgbClr val="7030A0"/>
                </a:solidFill>
              </a:rPr>
              <a:t>social</a:t>
            </a:r>
            <a:r>
              <a:rPr lang="tr-TR" sz="2400" dirty="0" smtClean="0">
                <a:solidFill>
                  <a:srgbClr val="7030A0"/>
                </a:solidFill>
              </a:rPr>
              <a:t>, </a:t>
            </a:r>
            <a:r>
              <a:rPr lang="tr-TR" sz="2400" dirty="0" err="1" smtClean="0">
                <a:solidFill>
                  <a:srgbClr val="7030A0"/>
                </a:solidFill>
              </a:rPr>
              <a:t>emotional</a:t>
            </a:r>
            <a:r>
              <a:rPr lang="tr-TR" sz="2400" dirty="0" smtClean="0">
                <a:solidFill>
                  <a:srgbClr val="7030A0"/>
                </a:solidFill>
              </a:rPr>
              <a:t> </a:t>
            </a:r>
            <a:r>
              <a:rPr lang="tr-TR" sz="2400" dirty="0" err="1" smtClean="0">
                <a:solidFill>
                  <a:srgbClr val="7030A0"/>
                </a:solidFill>
              </a:rPr>
              <a:t>and</a:t>
            </a:r>
            <a:r>
              <a:rPr lang="tr-TR" sz="2400" dirty="0" smtClean="0">
                <a:solidFill>
                  <a:srgbClr val="7030A0"/>
                </a:solidFill>
              </a:rPr>
              <a:t> </a:t>
            </a:r>
            <a:r>
              <a:rPr lang="tr-TR" sz="2400" dirty="0" err="1" smtClean="0">
                <a:solidFill>
                  <a:srgbClr val="7030A0"/>
                </a:solidFill>
              </a:rPr>
              <a:t>physical</a:t>
            </a:r>
            <a:r>
              <a:rPr lang="tr-TR" sz="2400" dirty="0" smtClean="0">
                <a:solidFill>
                  <a:srgbClr val="7030A0"/>
                </a:solidFill>
              </a:rPr>
              <a:t>        </a:t>
            </a:r>
            <a:r>
              <a:rPr lang="tr-TR" sz="2400" dirty="0" err="1" smtClean="0">
                <a:solidFill>
                  <a:srgbClr val="7030A0"/>
                </a:solidFill>
              </a:rPr>
              <a:t>attributes</a:t>
            </a:r>
            <a:endParaRPr lang="tr-TR" sz="2400" dirty="0" smtClean="0">
              <a:solidFill>
                <a:srgbClr val="7030A0"/>
              </a:solidFill>
            </a:endParaRPr>
          </a:p>
          <a:p>
            <a:pPr>
              <a:buFont typeface="Courier New" panose="02070309020205020404" pitchFamily="49" charset="0"/>
              <a:buChar char="o"/>
            </a:pPr>
            <a:r>
              <a:rPr lang="tr-TR" sz="2400" dirty="0" err="1" smtClean="0">
                <a:solidFill>
                  <a:srgbClr val="7030A0"/>
                </a:solidFill>
              </a:rPr>
              <a:t>Different</a:t>
            </a:r>
            <a:r>
              <a:rPr lang="tr-TR" sz="2400" dirty="0" smtClean="0">
                <a:solidFill>
                  <a:srgbClr val="7030A0"/>
                </a:solidFill>
              </a:rPr>
              <a:t> </a:t>
            </a:r>
            <a:r>
              <a:rPr lang="tr-TR" sz="2400" dirty="0" err="1" smtClean="0">
                <a:solidFill>
                  <a:srgbClr val="7030A0"/>
                </a:solidFill>
              </a:rPr>
              <a:t>characters</a:t>
            </a:r>
            <a:r>
              <a:rPr lang="tr-TR" sz="2400" dirty="0" smtClean="0">
                <a:solidFill>
                  <a:srgbClr val="7030A0"/>
                </a:solidFill>
              </a:rPr>
              <a:t>/</a:t>
            </a:r>
            <a:r>
              <a:rPr lang="tr-TR" sz="2400" dirty="0" err="1" smtClean="0">
                <a:solidFill>
                  <a:srgbClr val="7030A0"/>
                </a:solidFill>
              </a:rPr>
              <a:t>personalities</a:t>
            </a:r>
            <a:endParaRPr lang="tr-TR" sz="2400" dirty="0" smtClean="0">
              <a:solidFill>
                <a:srgbClr val="7030A0"/>
              </a:solidFill>
            </a:endParaRPr>
          </a:p>
          <a:p>
            <a:pPr>
              <a:buFont typeface="Courier New" panose="02070309020205020404" pitchFamily="49" charset="0"/>
              <a:buChar char="o"/>
            </a:pPr>
            <a:r>
              <a:rPr lang="tr-TR" sz="2400" dirty="0" err="1" smtClean="0">
                <a:solidFill>
                  <a:srgbClr val="7030A0"/>
                </a:solidFill>
              </a:rPr>
              <a:t>Different</a:t>
            </a:r>
            <a:r>
              <a:rPr lang="tr-TR" sz="2400" dirty="0" smtClean="0">
                <a:solidFill>
                  <a:srgbClr val="7030A0"/>
                </a:solidFill>
              </a:rPr>
              <a:t> </a:t>
            </a:r>
            <a:r>
              <a:rPr lang="tr-TR" sz="2400" dirty="0" err="1" smtClean="0">
                <a:solidFill>
                  <a:srgbClr val="7030A0"/>
                </a:solidFill>
              </a:rPr>
              <a:t>interests</a:t>
            </a:r>
            <a:endParaRPr lang="tr-TR" sz="2400" dirty="0" smtClean="0">
              <a:solidFill>
                <a:srgbClr val="7030A0"/>
              </a:solidFill>
            </a:endParaRPr>
          </a:p>
          <a:p>
            <a:pPr>
              <a:buFont typeface="Courier New" panose="02070309020205020404" pitchFamily="49" charset="0"/>
              <a:buChar char="o"/>
            </a:pPr>
            <a:r>
              <a:rPr lang="tr-TR" sz="2400" dirty="0" err="1" smtClean="0">
                <a:solidFill>
                  <a:srgbClr val="7030A0"/>
                </a:solidFill>
              </a:rPr>
              <a:t>Different</a:t>
            </a:r>
            <a:r>
              <a:rPr lang="tr-TR" sz="2400" dirty="0" smtClean="0">
                <a:solidFill>
                  <a:srgbClr val="7030A0"/>
                </a:solidFill>
              </a:rPr>
              <a:t> </a:t>
            </a:r>
            <a:r>
              <a:rPr lang="tr-TR" sz="2400" dirty="0" err="1" smtClean="0">
                <a:solidFill>
                  <a:srgbClr val="7030A0"/>
                </a:solidFill>
              </a:rPr>
              <a:t>levels</a:t>
            </a:r>
            <a:r>
              <a:rPr lang="tr-TR" sz="2400" dirty="0" smtClean="0">
                <a:solidFill>
                  <a:srgbClr val="7030A0"/>
                </a:solidFill>
              </a:rPr>
              <a:t> of </a:t>
            </a:r>
            <a:r>
              <a:rPr lang="tr-TR" sz="2400" dirty="0" err="1" smtClean="0">
                <a:solidFill>
                  <a:srgbClr val="7030A0"/>
                </a:solidFill>
              </a:rPr>
              <a:t>readiness</a:t>
            </a:r>
            <a:endParaRPr lang="tr-TR" sz="2400" dirty="0" smtClean="0">
              <a:solidFill>
                <a:srgbClr val="7030A0"/>
              </a:solidFill>
            </a:endParaRPr>
          </a:p>
          <a:p>
            <a:pPr>
              <a:buFont typeface="Courier New" panose="02070309020205020404" pitchFamily="49" charset="0"/>
              <a:buChar char="o"/>
            </a:pPr>
            <a:r>
              <a:rPr lang="tr-TR" sz="2400" dirty="0" err="1" smtClean="0">
                <a:solidFill>
                  <a:srgbClr val="7030A0"/>
                </a:solidFill>
              </a:rPr>
              <a:t>Different</a:t>
            </a:r>
            <a:r>
              <a:rPr lang="tr-TR" sz="2400" dirty="0" smtClean="0">
                <a:solidFill>
                  <a:srgbClr val="7030A0"/>
                </a:solidFill>
              </a:rPr>
              <a:t> </a:t>
            </a:r>
            <a:r>
              <a:rPr lang="tr-TR" sz="2400" dirty="0" err="1" smtClean="0">
                <a:solidFill>
                  <a:srgbClr val="7030A0"/>
                </a:solidFill>
              </a:rPr>
              <a:t>ways</a:t>
            </a:r>
            <a:r>
              <a:rPr lang="tr-TR" sz="2400" dirty="0" smtClean="0">
                <a:solidFill>
                  <a:srgbClr val="7030A0"/>
                </a:solidFill>
              </a:rPr>
              <a:t> of </a:t>
            </a:r>
            <a:r>
              <a:rPr lang="tr-TR" sz="2400" dirty="0" err="1" smtClean="0">
                <a:solidFill>
                  <a:srgbClr val="7030A0"/>
                </a:solidFill>
              </a:rPr>
              <a:t>learning</a:t>
            </a:r>
            <a:r>
              <a:rPr lang="tr-TR" sz="2400" dirty="0" smtClean="0">
                <a:solidFill>
                  <a:srgbClr val="7030A0"/>
                </a:solidFill>
              </a:rPr>
              <a:t>  </a:t>
            </a:r>
          </a:p>
          <a:p>
            <a:pPr>
              <a:buFont typeface="Courier New" panose="02070309020205020404" pitchFamily="49" charset="0"/>
              <a:buChar char="o"/>
            </a:pPr>
            <a:endParaRPr lang="tr-TR" dirty="0"/>
          </a:p>
        </p:txBody>
      </p:sp>
    </p:spTree>
    <p:extLst>
      <p:ext uri="{BB962C8B-B14F-4D97-AF65-F5344CB8AC3E}">
        <p14:creationId xmlns:p14="http://schemas.microsoft.com/office/powerpoint/2010/main" val="1928811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Remember</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60</a:t>
            </a:fld>
            <a:endParaRPr lang="en-US"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9417" y="1600200"/>
            <a:ext cx="6262255" cy="4551363"/>
          </a:xfrm>
          <a:prstGeom prst="rect">
            <a:avLst/>
          </a:prstGeom>
        </p:spPr>
      </p:pic>
    </p:spTree>
    <p:extLst>
      <p:ext uri="{BB962C8B-B14F-4D97-AF65-F5344CB8AC3E}">
        <p14:creationId xmlns:p14="http://schemas.microsoft.com/office/powerpoint/2010/main" val="3047913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GB" smtClean="0"/>
              <a:t>NAME PERSON</a:t>
            </a:r>
            <a:endParaRPr lang="en-GB" dirty="0"/>
          </a:p>
        </p:txBody>
      </p:sp>
      <p:sp>
        <p:nvSpPr>
          <p:cNvPr id="8" name="Text Placeholder 7"/>
          <p:cNvSpPr>
            <a:spLocks noGrp="1"/>
          </p:cNvSpPr>
          <p:nvPr>
            <p:ph type="body" sz="quarter" idx="14"/>
          </p:nvPr>
        </p:nvSpPr>
        <p:spPr/>
        <p:txBody>
          <a:bodyPr/>
          <a:lstStyle/>
          <a:p>
            <a:pPr lvl="0"/>
            <a:r>
              <a:rPr lang="en-US" smtClean="0"/>
              <a:t>M +44 (0) 000 000 000</a:t>
            </a:r>
          </a:p>
          <a:p>
            <a:pPr lvl="0"/>
            <a:r>
              <a:rPr lang="en-US" smtClean="0"/>
              <a:t>T +44 (0) 000 000 000</a:t>
            </a:r>
          </a:p>
          <a:p>
            <a:pPr lvl="0"/>
            <a:r>
              <a:rPr lang="en-US" smtClean="0"/>
              <a:t>E name.person@macmillan.com</a:t>
            </a:r>
            <a:endParaRPr lang="en-US" dirty="0"/>
          </a:p>
        </p:txBody>
      </p:sp>
      <p:sp>
        <p:nvSpPr>
          <p:cNvPr id="9" name="Text Placeholder 8"/>
          <p:cNvSpPr>
            <a:spLocks noGrp="1"/>
          </p:cNvSpPr>
          <p:nvPr>
            <p:ph type="body" sz="quarter" idx="15"/>
          </p:nvPr>
        </p:nvSpPr>
        <p:spPr/>
        <p:txBody>
          <a:bodyPr/>
          <a:lstStyle/>
          <a:p>
            <a:r>
              <a:rPr lang="en-GB" dirty="0" smtClean="0"/>
              <a:t>Job Title</a:t>
            </a:r>
            <a:endParaRPr lang="en-GB" dirty="0"/>
          </a:p>
        </p:txBody>
      </p:sp>
      <p:sp>
        <p:nvSpPr>
          <p:cNvPr id="5" name="Round Diagonal Corner Rectangle 4"/>
          <p:cNvSpPr/>
          <p:nvPr/>
        </p:nvSpPr>
        <p:spPr>
          <a:xfrm>
            <a:off x="10056586" y="11430"/>
            <a:ext cx="3253014" cy="1280160"/>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BACK PAGE</a:t>
            </a:r>
          </a:p>
          <a:p>
            <a:pPr>
              <a:spcAft>
                <a:spcPts val="600"/>
              </a:spcAft>
            </a:pPr>
            <a:r>
              <a:rPr lang="en-GB" sz="1050" dirty="0" smtClean="0"/>
              <a:t>Please add the Macmillan Education logo and any additional logos to the logo strip at the bottom of this page as required. </a:t>
            </a:r>
          </a:p>
          <a:p>
            <a:pPr>
              <a:spcAft>
                <a:spcPts val="600"/>
              </a:spcAft>
            </a:pPr>
            <a:endParaRPr lang="en-GB" sz="1050" dirty="0"/>
          </a:p>
        </p:txBody>
      </p:sp>
      <p:pic>
        <p:nvPicPr>
          <p:cNvPr id="6" name="Picture 5"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50885"/>
            <a:ext cx="2186491" cy="914431"/>
          </a:xfrm>
          <a:prstGeom prst="rect">
            <a:avLst/>
          </a:prstGeom>
        </p:spPr>
      </p:pic>
    </p:spTree>
    <p:extLst>
      <p:ext uri="{BB962C8B-B14F-4D97-AF65-F5344CB8AC3E}">
        <p14:creationId xmlns:p14="http://schemas.microsoft.com/office/powerpoint/2010/main" val="290213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We</a:t>
            </a:r>
            <a:r>
              <a:rPr lang="tr-TR" dirty="0" smtClean="0"/>
              <a:t> do not </a:t>
            </a:r>
            <a:r>
              <a:rPr lang="tr-TR" dirty="0" err="1" smtClean="0"/>
              <a:t>need</a:t>
            </a:r>
            <a:r>
              <a:rPr lang="tr-TR" dirty="0" smtClean="0"/>
              <a:t> </a:t>
            </a:r>
            <a:r>
              <a:rPr lang="tr-TR" dirty="0" err="1" smtClean="0"/>
              <a:t>to</a:t>
            </a:r>
            <a:r>
              <a:rPr lang="tr-TR" dirty="0" smtClean="0"/>
              <a:t> </a:t>
            </a:r>
            <a:r>
              <a:rPr lang="tr-TR" dirty="0" err="1" smtClean="0"/>
              <a:t>label</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7</a:t>
            </a:fld>
            <a:endParaRPr lang="en-US" dirty="0"/>
          </a:p>
        </p:txBody>
      </p:sp>
      <p:pic>
        <p:nvPicPr>
          <p:cNvPr id="6146" name="Picture 2" descr="Cartoon - take a lab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6377" y="1600200"/>
            <a:ext cx="6068484" cy="455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78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However</a:t>
            </a:r>
            <a:r>
              <a:rPr lang="tr-TR" dirty="0" smtClean="0"/>
              <a:t>….</a:t>
            </a:r>
            <a:endParaRPr lang="tr-TR" dirty="0"/>
          </a:p>
        </p:txBody>
      </p:sp>
      <p:sp>
        <p:nvSpPr>
          <p:cNvPr id="3" name="İçerik Yer Tutucusu 2"/>
          <p:cNvSpPr>
            <a:spLocks noGrp="1"/>
          </p:cNvSpPr>
          <p:nvPr>
            <p:ph idx="1"/>
          </p:nvPr>
        </p:nvSpPr>
        <p:spPr>
          <a:xfrm>
            <a:off x="973139" y="1614055"/>
            <a:ext cx="7954962" cy="4551363"/>
          </a:xfrm>
        </p:spPr>
        <p:txBody>
          <a:bodyPr/>
          <a:lstStyle/>
          <a:p>
            <a:pPr algn="ctr"/>
            <a:r>
              <a:rPr lang="tr-TR" sz="1800" dirty="0" err="1" smtClean="0"/>
              <a:t>It</a:t>
            </a:r>
            <a:r>
              <a:rPr lang="tr-TR" sz="1800" dirty="0" smtClean="0"/>
              <a:t> </a:t>
            </a:r>
            <a:r>
              <a:rPr lang="tr-TR" sz="1800" dirty="0" err="1" smtClean="0"/>
              <a:t>seems</a:t>
            </a:r>
            <a:r>
              <a:rPr lang="tr-TR" sz="1800" dirty="0" smtClean="0"/>
              <a:t> </a:t>
            </a:r>
            <a:r>
              <a:rPr lang="tr-TR" sz="1800" dirty="0" err="1" smtClean="0"/>
              <a:t>natural</a:t>
            </a:r>
            <a:r>
              <a:rPr lang="tr-TR" sz="1800" dirty="0" smtClean="0"/>
              <a:t> </a:t>
            </a:r>
            <a:r>
              <a:rPr lang="tr-TR" sz="1800" dirty="0" err="1" smtClean="0"/>
              <a:t>that</a:t>
            </a:r>
            <a:r>
              <a:rPr lang="tr-TR" sz="1800" dirty="0" smtClean="0"/>
              <a:t> </a:t>
            </a:r>
            <a:r>
              <a:rPr lang="tr-TR" sz="1800" dirty="0" err="1" smtClean="0"/>
              <a:t>every</a:t>
            </a:r>
            <a:r>
              <a:rPr lang="tr-TR" sz="1800" dirty="0" smtClean="0"/>
              <a:t> </a:t>
            </a:r>
            <a:r>
              <a:rPr lang="tr-TR" sz="1800" dirty="0" err="1" smtClean="0"/>
              <a:t>child</a:t>
            </a:r>
            <a:r>
              <a:rPr lang="tr-TR" sz="1800" dirty="0" smtClean="0"/>
              <a:t> </a:t>
            </a:r>
            <a:r>
              <a:rPr lang="tr-TR" sz="1800" dirty="0" err="1" smtClean="0"/>
              <a:t>may</a:t>
            </a:r>
            <a:r>
              <a:rPr lang="tr-TR" sz="1800" dirty="0" smtClean="0"/>
              <a:t> </a:t>
            </a:r>
            <a:r>
              <a:rPr lang="tr-TR" sz="1800" dirty="0" err="1" smtClean="0"/>
              <a:t>learn</a:t>
            </a:r>
            <a:r>
              <a:rPr lang="tr-TR" sz="1800" dirty="0" smtClean="0"/>
              <a:t> </a:t>
            </a:r>
            <a:r>
              <a:rPr lang="tr-TR" sz="1800" dirty="0" err="1" smtClean="0"/>
              <a:t>best</a:t>
            </a:r>
            <a:r>
              <a:rPr lang="tr-TR" sz="1800" dirty="0" smtClean="0"/>
              <a:t> in a </a:t>
            </a:r>
            <a:r>
              <a:rPr lang="tr-TR" sz="1800" dirty="0" err="1" smtClean="0">
                <a:solidFill>
                  <a:srgbClr val="FFC000"/>
                </a:solidFill>
              </a:rPr>
              <a:t>different</a:t>
            </a:r>
            <a:r>
              <a:rPr lang="tr-TR" sz="1800" dirty="0" smtClean="0"/>
              <a:t> </a:t>
            </a:r>
            <a:r>
              <a:rPr lang="tr-TR" sz="1800" dirty="0" err="1" smtClean="0"/>
              <a:t>way</a:t>
            </a:r>
            <a:r>
              <a:rPr lang="tr-TR" sz="1800" dirty="0" smtClean="0"/>
              <a:t>…</a:t>
            </a:r>
          </a:p>
          <a:p>
            <a:pPr algn="ctr"/>
            <a:endParaRPr lang="tr-TR" i="1" dirty="0" smtClean="0">
              <a:solidFill>
                <a:srgbClr val="FF0000"/>
              </a:solidFill>
            </a:endParaRPr>
          </a:p>
          <a:p>
            <a:pPr algn="ctr"/>
            <a:r>
              <a:rPr lang="tr-TR" sz="2400" i="1" dirty="0" smtClean="0">
                <a:solidFill>
                  <a:srgbClr val="7030A0"/>
                </a:solidFill>
              </a:rPr>
              <a:t>«</a:t>
            </a:r>
            <a:r>
              <a:rPr lang="en-US" sz="2400" i="1" dirty="0" smtClean="0">
                <a:solidFill>
                  <a:srgbClr val="7030A0"/>
                </a:solidFill>
              </a:rPr>
              <a:t>The </a:t>
            </a:r>
            <a:r>
              <a:rPr lang="en-US" sz="2400" i="1" dirty="0">
                <a:solidFill>
                  <a:srgbClr val="7030A0"/>
                </a:solidFill>
              </a:rPr>
              <a:t>biggest mistake of past centuries in teaching has been to treat all students as if they were variants of the same individual and thus to feel justified in teaching them all the same subjects the same </a:t>
            </a:r>
            <a:r>
              <a:rPr lang="en-US" sz="2400" i="1" dirty="0" smtClean="0">
                <a:solidFill>
                  <a:srgbClr val="7030A0"/>
                </a:solidFill>
              </a:rPr>
              <a:t>way</a:t>
            </a:r>
            <a:r>
              <a:rPr lang="tr-TR" sz="2400" i="1" dirty="0" smtClean="0">
                <a:solidFill>
                  <a:srgbClr val="7030A0"/>
                </a:solidFill>
              </a:rPr>
              <a:t>»</a:t>
            </a:r>
            <a:r>
              <a:rPr lang="en-US" sz="2400" i="1" dirty="0" smtClean="0">
                <a:solidFill>
                  <a:srgbClr val="7030A0"/>
                </a:solidFill>
              </a:rPr>
              <a:t>.</a:t>
            </a:r>
            <a:endParaRPr lang="tr-TR" sz="2400" i="1" dirty="0" smtClean="0">
              <a:solidFill>
                <a:srgbClr val="7030A0"/>
              </a:solidFill>
            </a:endParaRPr>
          </a:p>
          <a:p>
            <a:pPr algn="ctr"/>
            <a:r>
              <a:rPr lang="en-US" sz="2400" i="1" dirty="0" smtClean="0"/>
              <a:t>Howard</a:t>
            </a:r>
            <a:r>
              <a:rPr lang="tr-TR" sz="2400" i="1" dirty="0" smtClean="0"/>
              <a:t> </a:t>
            </a:r>
            <a:r>
              <a:rPr lang="en-US" sz="2400" i="1" dirty="0" err="1" smtClean="0"/>
              <a:t>Gardne</a:t>
            </a:r>
            <a:r>
              <a:rPr lang="tr-TR" sz="2400" i="1" dirty="0" smtClean="0"/>
              <a:t>r</a:t>
            </a:r>
            <a:endParaRPr lang="tr-TR" sz="2400" i="1" dirty="0"/>
          </a:p>
        </p:txBody>
      </p:sp>
    </p:spTree>
    <p:extLst>
      <p:ext uri="{BB962C8B-B14F-4D97-AF65-F5344CB8AC3E}">
        <p14:creationId xmlns:p14="http://schemas.microsoft.com/office/powerpoint/2010/main" val="101324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However</a:t>
            </a:r>
            <a:r>
              <a:rPr lang="tr-TR" dirty="0" smtClean="0"/>
              <a:t>….</a:t>
            </a:r>
            <a:endParaRPr lang="tr-TR" dirty="0"/>
          </a:p>
        </p:txBody>
      </p:sp>
      <p:pic>
        <p:nvPicPr>
          <p:cNvPr id="5" name="İçerik Yer Tutucusu 4"/>
          <p:cNvPicPr>
            <a:picLocks noGrp="1" noChangeAspect="1"/>
          </p:cNvPicPr>
          <p:nvPr>
            <p:ph idx="1"/>
          </p:nvPr>
        </p:nvPicPr>
        <p:blipFill>
          <a:blip r:embed="rId2"/>
          <a:stretch>
            <a:fillRect/>
          </a:stretch>
        </p:blipFill>
        <p:spPr>
          <a:xfrm>
            <a:off x="3141689" y="2045790"/>
            <a:ext cx="3465719" cy="4037195"/>
          </a:xfrm>
          <a:prstGeom prst="rect">
            <a:avLst/>
          </a:prstGeom>
        </p:spPr>
      </p:pic>
    </p:spTree>
    <p:extLst>
      <p:ext uri="{BB962C8B-B14F-4D97-AF65-F5344CB8AC3E}">
        <p14:creationId xmlns:p14="http://schemas.microsoft.com/office/powerpoint/2010/main" val="570230805"/>
      </p:ext>
    </p:extLst>
  </p:cSld>
  <p:clrMapOvr>
    <a:masterClrMapping/>
  </p:clrMapOvr>
</p:sld>
</file>

<file path=ppt/theme/theme1.xml><?xml version="1.0" encoding="utf-8"?>
<a:theme xmlns:a="http://schemas.openxmlformats.org/drawingml/2006/main" name="MacEd_PPT_LangLearn (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Ed_PPT_LL" id="{0BD8DACD-2374-431D-B25A-3FB95F9155E8}" vid="{E1827207-D1BA-4989-892B-AE6074702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MacEd_PPT_LangLearn (1)</Template>
  <TotalTime>341</TotalTime>
  <Words>1163</Words>
  <Application>Microsoft Office PowerPoint</Application>
  <PresentationFormat>Özel</PresentationFormat>
  <Paragraphs>189</Paragraphs>
  <Slides>61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61</vt:i4>
      </vt:variant>
    </vt:vector>
  </HeadingPairs>
  <TitlesOfParts>
    <vt:vector size="69" baseType="lpstr">
      <vt:lpstr>Arial</vt:lpstr>
      <vt:lpstr>Calibri</vt:lpstr>
      <vt:lpstr>Courier New</vt:lpstr>
      <vt:lpstr>Helvetica</vt:lpstr>
      <vt:lpstr>Verdana</vt:lpstr>
      <vt:lpstr>Wingdings</vt:lpstr>
      <vt:lpstr>Wingdings 2</vt:lpstr>
      <vt:lpstr>MacEd_PPT_LangLearn (1)</vt:lpstr>
      <vt:lpstr>PowerPoint Sunusu</vt:lpstr>
      <vt:lpstr>Differentiation?</vt:lpstr>
      <vt:lpstr>PowerPoint Sunusu</vt:lpstr>
      <vt:lpstr>Differentiation …</vt:lpstr>
      <vt:lpstr>PowerPoint Sunusu</vt:lpstr>
      <vt:lpstr>How are our children different from one another?</vt:lpstr>
      <vt:lpstr>We do not need to label…..</vt:lpstr>
      <vt:lpstr>However….</vt:lpstr>
      <vt:lpstr>However….</vt:lpstr>
      <vt:lpstr>What do you think?</vt:lpstr>
      <vt:lpstr>What can teachers base differentiation on?</vt:lpstr>
      <vt:lpstr>Readiness</vt:lpstr>
      <vt:lpstr>Examples of asking the children….»</vt:lpstr>
      <vt:lpstr>Interest</vt:lpstr>
      <vt:lpstr>PowerPoint Sunusu</vt:lpstr>
      <vt:lpstr>Ask them?</vt:lpstr>
      <vt:lpstr>PowerPoint Sunusu</vt:lpstr>
      <vt:lpstr>PowerPoint Sunusu</vt:lpstr>
      <vt:lpstr>Learning profile</vt:lpstr>
      <vt:lpstr>PowerPoint Sunusu</vt:lpstr>
      <vt:lpstr>Affect</vt:lpstr>
      <vt:lpstr>PowerPoint Sunusu</vt:lpstr>
      <vt:lpstr>Correct or not?</vt:lpstr>
      <vt:lpstr>We can change the student’s point of view</vt:lpstr>
      <vt:lpstr>PowerPoint Sunusu</vt:lpstr>
      <vt:lpstr>Teachers can differentiate at least four classroom elements which can be based on </vt:lpstr>
      <vt:lpstr>Content</vt:lpstr>
      <vt:lpstr>Content</vt:lpstr>
      <vt:lpstr>Graded dictation</vt:lpstr>
      <vt:lpstr>Reflection on dictation</vt:lpstr>
      <vt:lpstr>Process</vt:lpstr>
      <vt:lpstr>Process</vt:lpstr>
      <vt:lpstr>Sports (Macmillan English)</vt:lpstr>
      <vt:lpstr>Writing Poems</vt:lpstr>
      <vt:lpstr>PowerPoint Sunusu</vt:lpstr>
      <vt:lpstr>Examples…..</vt:lpstr>
      <vt:lpstr>Found poems</vt:lpstr>
      <vt:lpstr>Examples of found poems</vt:lpstr>
      <vt:lpstr>PowerPoint Sunusu</vt:lpstr>
      <vt:lpstr>Reflection </vt:lpstr>
      <vt:lpstr>Products</vt:lpstr>
      <vt:lpstr>Different ways of learning….</vt:lpstr>
      <vt:lpstr>Different ways of learning the same thing….</vt:lpstr>
      <vt:lpstr>PowerPoint Sunusu</vt:lpstr>
      <vt:lpstr>PowerPoint Sunusu</vt:lpstr>
      <vt:lpstr>PowerPoint Sunusu</vt:lpstr>
      <vt:lpstr>PowerPoint Sunusu</vt:lpstr>
      <vt:lpstr>PowerPoint Sunusu</vt:lpstr>
      <vt:lpstr>Story events cube</vt:lpstr>
      <vt:lpstr>PowerPoint Sunusu</vt:lpstr>
      <vt:lpstr>Learnıng environment</vt:lpstr>
      <vt:lpstr>Make it visual</vt:lpstr>
      <vt:lpstr>Create a language-rich environment</vt:lpstr>
      <vt:lpstr>PowerPoint Sunusu</vt:lpstr>
      <vt:lpstr>What factors affect the viability of differentiation?</vt:lpstr>
      <vt:lpstr>Why small groups?</vt:lpstr>
      <vt:lpstr>Everone has something to do…</vt:lpstr>
      <vt:lpstr>PowerPoint Sunusu</vt:lpstr>
      <vt:lpstr>PowerPoint Sunusu</vt:lpstr>
      <vt:lpstr>Remember…..</vt:lpstr>
      <vt:lpstr>PowerPoint Sunusu</vt:lpstr>
    </vt:vector>
  </TitlesOfParts>
  <Company>Macmillan Publishing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Jennings, Alison</dc:creator>
  <cp:lastModifiedBy>ACER</cp:lastModifiedBy>
  <cp:revision>40</cp:revision>
  <cp:lastPrinted>2014-05-30T16:42:57Z</cp:lastPrinted>
  <dcterms:created xsi:type="dcterms:W3CDTF">2014-06-23T14:23:54Z</dcterms:created>
  <dcterms:modified xsi:type="dcterms:W3CDTF">2016-07-18T16:51:41Z</dcterms:modified>
</cp:coreProperties>
</file>