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29" r:id="rId2"/>
    <p:sldId id="430" r:id="rId3"/>
    <p:sldId id="331" r:id="rId4"/>
    <p:sldId id="321" r:id="rId5"/>
    <p:sldId id="401" r:id="rId6"/>
    <p:sldId id="324" r:id="rId7"/>
    <p:sldId id="326" r:id="rId8"/>
    <p:sldId id="376" r:id="rId9"/>
    <p:sldId id="422" r:id="rId10"/>
    <p:sldId id="406" r:id="rId11"/>
    <p:sldId id="402" r:id="rId12"/>
    <p:sldId id="407" r:id="rId13"/>
    <p:sldId id="359" r:id="rId14"/>
    <p:sldId id="361" r:id="rId15"/>
    <p:sldId id="393" r:id="rId16"/>
    <p:sldId id="362" r:id="rId17"/>
    <p:sldId id="424" r:id="rId18"/>
    <p:sldId id="423" r:id="rId19"/>
    <p:sldId id="421" r:id="rId20"/>
    <p:sldId id="42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F3B"/>
    <a:srgbClr val="B279BD"/>
    <a:srgbClr val="ECE4E7"/>
    <a:srgbClr val="230F22"/>
    <a:srgbClr val="321630"/>
    <a:srgbClr val="5B2757"/>
    <a:srgbClr val="61214A"/>
    <a:srgbClr val="50204E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27648" autoAdjust="0"/>
  </p:normalViewPr>
  <p:slideViewPr>
    <p:cSldViewPr snapToGrid="0">
      <p:cViewPr varScale="1">
        <p:scale>
          <a:sx n="20" d="100"/>
          <a:sy n="20" d="100"/>
        </p:scale>
        <p:origin x="2706" y="36"/>
      </p:cViewPr>
      <p:guideLst/>
    </p:cSldViewPr>
  </p:slideViewPr>
  <p:outlineViewPr>
    <p:cViewPr>
      <p:scale>
        <a:sx n="33" d="100"/>
        <a:sy n="33" d="100"/>
      </p:scale>
      <p:origin x="0" y="-3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AE4AD-F752-42AF-8554-2CE5F40B96C0}" type="datetimeFigureOut">
              <a:rPr lang="en-GB" smtClean="0"/>
              <a:t>21/07/2016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CE9E4-534A-459B-A494-F8E654B422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7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101A1-E549-445F-B810-5F8E74BA1D4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8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679B-A610-46EC-8632-AA5D505256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679B-A610-46EC-8632-AA5D505256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6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679B-A610-46EC-8632-AA5D505256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8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679B-A610-46EC-8632-AA5D505256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7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0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8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8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8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1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3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0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FAB2-C637-4AD2-A175-9663B07FEF51}" type="datetimeFigureOut">
              <a:rPr lang="en-GB" smtClean="0"/>
              <a:t>21/07/2016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39FC-93A8-4C9A-A91B-D952E1B547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81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686450"/>
            <a:ext cx="9187910" cy="22396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cs-CZ" sz="5400" b="1" dirty="0" smtClean="0">
                <a:solidFill>
                  <a:srgbClr val="C00000"/>
                </a:solidFill>
                <a:latin typeface="Calibri" panose="020F0502020204030204"/>
              </a:rPr>
              <a:t>Teacher Training Conference</a:t>
            </a:r>
          </a:p>
          <a:p>
            <a:endParaRPr lang="cs-CZ" sz="5400" b="1" dirty="0" smtClean="0">
              <a:solidFill>
                <a:srgbClr val="C00000"/>
              </a:solidFill>
              <a:latin typeface="Calibri" panose="020F0502020204030204"/>
            </a:endParaRPr>
          </a:p>
          <a:p>
            <a:endParaRPr lang="cs-CZ" sz="5400" b="1" dirty="0">
              <a:solidFill>
                <a:srgbClr val="C00000"/>
              </a:solidFill>
              <a:latin typeface="Calibri" panose="020F0502020204030204"/>
            </a:endParaRPr>
          </a:p>
          <a:p>
            <a:r>
              <a:rPr lang="cs-CZ" sz="4400" dirty="0" smtClean="0">
                <a:solidFill>
                  <a:prstClr val="black"/>
                </a:solidFill>
                <a:latin typeface="Calibri" panose="020F0502020204030204"/>
              </a:rPr>
              <a:t>July 2016</a:t>
            </a:r>
          </a:p>
          <a:p>
            <a:endParaRPr lang="cs-CZ" sz="7200" b="1" dirty="0">
              <a:solidFill>
                <a:srgbClr val="C0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43910" y="6138941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3600" dirty="0">
              <a:solidFill>
                <a:srgbClr val="FFFFE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2678"/>
            <a:ext cx="2581885" cy="10525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8"/>
          <p:cNvSpPr/>
          <p:nvPr/>
        </p:nvSpPr>
        <p:spPr>
          <a:xfrm>
            <a:off x="6581103" y="5952816"/>
            <a:ext cx="2377227" cy="837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4" descr="http://englishbookgeorgia.com/blogebg/wp-content/uploads/2013/12/english-book-logo-300x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93" y="5773932"/>
            <a:ext cx="2406646" cy="7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ttps://tienda.macmillan.es/490-home_default/97802304319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3598" r="15353" b="3570"/>
          <a:stretch/>
        </p:blipFill>
        <p:spPr bwMode="auto">
          <a:xfrm>
            <a:off x="7772400" y="138545"/>
            <a:ext cx="1226684" cy="159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 r="65218" b="8858"/>
          <a:stretch/>
        </p:blipFill>
        <p:spPr>
          <a:xfrm rot="5400000">
            <a:off x="2002795" y="-1282359"/>
            <a:ext cx="5140036" cy="91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8624" b="8858"/>
          <a:stretch/>
        </p:blipFill>
        <p:spPr>
          <a:xfrm rot="5400000">
            <a:off x="1386471" y="248367"/>
            <a:ext cx="6858000" cy="63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n6.com/wp-content/uploads/2013/07/0bfc214ccea5e5261995da7b00fccf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755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3799" y="85255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Expanding vocabulary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7991" y="1065467"/>
            <a:ext cx="8551573" cy="5454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b="1" dirty="0" smtClean="0"/>
              <a:t>TOPIC</a:t>
            </a:r>
            <a:r>
              <a:rPr lang="cs-CZ" sz="4000" b="1" dirty="0" smtClean="0"/>
              <a:t>AL</a:t>
            </a:r>
            <a:r>
              <a:rPr lang="en-GB" sz="4000" b="1" dirty="0" smtClean="0"/>
              <a:t> VOCABULARY</a:t>
            </a:r>
          </a:p>
          <a:p>
            <a:r>
              <a:rPr lang="cs-CZ" sz="4000" i="1" dirty="0" smtClean="0"/>
              <a:t>Relationships</a:t>
            </a:r>
            <a:endParaRPr lang="en-GB" sz="4000" i="1" dirty="0" smtClean="0"/>
          </a:p>
          <a:p>
            <a:endParaRPr lang="en-GB" sz="4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000" b="1" dirty="0" smtClean="0"/>
              <a:t>INDIVIDUAL WORDS</a:t>
            </a:r>
          </a:p>
          <a:p>
            <a:r>
              <a:rPr lang="cs-CZ" sz="4000" i="1" dirty="0" smtClean="0"/>
              <a:t>affection</a:t>
            </a:r>
          </a:p>
          <a:p>
            <a:r>
              <a:rPr lang="cs-CZ" sz="4000" i="1" dirty="0"/>
              <a:t>a</a:t>
            </a:r>
            <a:r>
              <a:rPr lang="cs-CZ" sz="4000" i="1" dirty="0" smtClean="0"/>
              <a:t>rgue</a:t>
            </a:r>
          </a:p>
          <a:p>
            <a:pPr marL="0" indent="0">
              <a:buNone/>
            </a:pPr>
            <a:endParaRPr lang="cs-CZ" i="1" dirty="0" smtClean="0"/>
          </a:p>
        </p:txBody>
      </p:sp>
      <p:pic>
        <p:nvPicPr>
          <p:cNvPr id="7170" name="Picture 2" descr="http://www.mindswork.co.uk/wpblog/wp-content/uploads/2013/02/relations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76" y="1104326"/>
            <a:ext cx="2806088" cy="2071486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332"/>
            <a:ext cx="2197110" cy="8956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611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n6.com/wp-content/uploads/2013/07/0bfc214ccea5e5261995da7b00fccf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755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3799" y="85255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BUILDING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1065467"/>
            <a:ext cx="9147556" cy="5454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NOUN</a:t>
            </a:r>
            <a:r>
              <a:rPr lang="cs-CZ" sz="3200" b="1" dirty="0" smtClean="0">
                <a:solidFill>
                  <a:srgbClr val="C00000"/>
                </a:solidFill>
              </a:rPr>
              <a:t>	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VERB </a:t>
            </a:r>
            <a:r>
              <a:rPr lang="cs-CZ" sz="3200" b="1" dirty="0" smtClean="0"/>
              <a:t>	</a:t>
            </a:r>
            <a:r>
              <a:rPr lang="cs-CZ" sz="3200" b="1" dirty="0" smtClean="0">
                <a:solidFill>
                  <a:srgbClr val="00B0F0"/>
                </a:solidFill>
              </a:rPr>
              <a:t>ADVERB</a:t>
            </a:r>
            <a:r>
              <a:rPr lang="en-GB" sz="3200" b="1" dirty="0" smtClean="0"/>
              <a:t> </a:t>
            </a:r>
            <a:r>
              <a:rPr lang="cs-CZ" sz="3200" b="1" dirty="0" smtClean="0"/>
              <a:t>	           </a:t>
            </a:r>
            <a:r>
              <a:rPr lang="cs-CZ" sz="3200" b="1" dirty="0" smtClean="0">
                <a:solidFill>
                  <a:srgbClr val="92D050"/>
                </a:solidFill>
              </a:rPr>
              <a:t>ADJECTIVE</a:t>
            </a:r>
          </a:p>
          <a:p>
            <a:pPr marL="0" indent="0">
              <a:buNone/>
            </a:pPr>
            <a:endParaRPr lang="cs-CZ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b="1" dirty="0" smtClean="0"/>
              <a:t>affect</a:t>
            </a:r>
            <a:r>
              <a:rPr lang="cs-CZ" sz="3200" b="1" dirty="0" smtClean="0">
                <a:solidFill>
                  <a:srgbClr val="C00000"/>
                </a:solidFill>
              </a:rPr>
              <a:t>ion</a:t>
            </a:r>
            <a:r>
              <a:rPr lang="cs-CZ" sz="3200" b="1" dirty="0" smtClean="0"/>
              <a:t>	 </a:t>
            </a:r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</a:rPr>
              <a:t>show</a:t>
            </a:r>
            <a:r>
              <a:rPr lang="cs-CZ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cs-CZ" sz="3200" b="1" dirty="0" smtClean="0"/>
              <a:t>affection</a:t>
            </a:r>
            <a:r>
              <a:rPr lang="cs-CZ" sz="3200" b="1" dirty="0" smtClean="0">
                <a:solidFill>
                  <a:srgbClr val="00B0F0"/>
                </a:solidFill>
              </a:rPr>
              <a:t>atelly</a:t>
            </a:r>
            <a:r>
              <a:rPr lang="en-GB" sz="3200" b="1" dirty="0" smtClean="0"/>
              <a:t> </a:t>
            </a:r>
            <a:r>
              <a:rPr lang="cs-CZ" sz="3200" b="1" dirty="0" smtClean="0"/>
              <a:t>	affect</a:t>
            </a:r>
            <a:r>
              <a:rPr lang="cs-CZ" sz="3200" b="1" dirty="0" smtClean="0">
                <a:solidFill>
                  <a:srgbClr val="92D050"/>
                </a:solidFill>
              </a:rPr>
              <a:t>ionate</a:t>
            </a:r>
            <a:r>
              <a:rPr lang="cs-CZ" sz="3200" b="1" dirty="0">
                <a:solidFill>
                  <a:srgbClr val="92D05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3200" b="1" dirty="0"/>
              <a:t>argu</a:t>
            </a:r>
            <a:r>
              <a:rPr lang="cs-CZ" sz="3200" b="1" dirty="0">
                <a:solidFill>
                  <a:srgbClr val="C00000"/>
                </a:solidFill>
              </a:rPr>
              <a:t>ment</a:t>
            </a:r>
            <a:r>
              <a:rPr lang="cs-CZ" sz="3200" b="1" dirty="0" smtClean="0"/>
              <a:t>	</a:t>
            </a: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3200" b="1" dirty="0"/>
              <a:t>argue</a:t>
            </a: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</a:rPr>
              <a:t> 	</a:t>
            </a:r>
            <a:r>
              <a:rPr lang="cs-CZ" sz="3200" b="1" dirty="0" smtClean="0"/>
              <a:t>argu</a:t>
            </a:r>
            <a:r>
              <a:rPr lang="cs-CZ" sz="3200" b="1" dirty="0" smtClean="0">
                <a:solidFill>
                  <a:srgbClr val="00B0F0"/>
                </a:solidFill>
              </a:rPr>
              <a:t>ably </a:t>
            </a:r>
            <a:r>
              <a:rPr lang="cs-CZ" sz="3200" b="1" dirty="0"/>
              <a:t>	</a:t>
            </a:r>
            <a:r>
              <a:rPr lang="cs-CZ" sz="3200" b="1" dirty="0" smtClean="0"/>
              <a:t>          argu</a:t>
            </a:r>
            <a:r>
              <a:rPr lang="cs-CZ" sz="3200" b="1" dirty="0" smtClean="0">
                <a:solidFill>
                  <a:srgbClr val="92D050"/>
                </a:solidFill>
              </a:rPr>
              <a:t>mentative</a:t>
            </a:r>
            <a:endParaRPr lang="cs-CZ" sz="32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		</a:t>
            </a:r>
          </a:p>
          <a:p>
            <a:pPr marL="0" indent="0">
              <a:buNone/>
            </a:pPr>
            <a:r>
              <a:rPr lang="en-GB" b="1" dirty="0" smtClean="0"/>
              <a:t>  </a:t>
            </a:r>
            <a:r>
              <a:rPr lang="cs-CZ" b="1" dirty="0" smtClean="0"/>
              <a:t>		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			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6146" name="Picture 2" descr="http://aissolutions.ca/wp-content/uploads/relationship-image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55" y="4289450"/>
            <a:ext cx="3193645" cy="23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332"/>
            <a:ext cx="2197110" cy="8956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736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 b="17172"/>
          <a:stretch/>
        </p:blipFill>
        <p:spPr>
          <a:xfrm>
            <a:off x="0" y="429491"/>
            <a:ext cx="9144000" cy="5749636"/>
          </a:xfrm>
          <a:prstGeom prst="rect">
            <a:avLst/>
          </a:prstGeom>
        </p:spPr>
      </p:pic>
      <p:pic>
        <p:nvPicPr>
          <p:cNvPr id="8" name="Picture 4" descr="https://tienda.macmillan.es/490-home_default/97802304319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3598" r="15353" b="3570"/>
          <a:stretch/>
        </p:blipFill>
        <p:spPr bwMode="auto">
          <a:xfrm>
            <a:off x="7772400" y="138545"/>
            <a:ext cx="1226684" cy="159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n6.com/wp-content/uploads/2013/07/0bfc214ccea5e5261995da7b00fccf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755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3799" y="85255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BUILDING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6391" y="1305858"/>
            <a:ext cx="8251165" cy="51196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 smtClean="0"/>
              <a:t>Add prefixes and suffixes to form as many words as possible:</a:t>
            </a:r>
            <a:endParaRPr lang="cs-CZ" sz="32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6600" b="1" dirty="0" smtClean="0"/>
              <a:t> 		 CONSIDER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        re-    un-    well-     in-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4800" b="1" dirty="0" smtClean="0">
                <a:solidFill>
                  <a:schemeClr val="accent6">
                    <a:lumMod val="50000"/>
                  </a:schemeClr>
                </a:solidFill>
              </a:rPr>
              <a:t>-ed   -able   -ate   -ately   -ation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66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332"/>
            <a:ext cx="2197110" cy="8956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663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r="8788" b="4074"/>
          <a:stretch/>
        </p:blipFill>
        <p:spPr>
          <a:xfrm>
            <a:off x="0" y="0"/>
            <a:ext cx="9144000" cy="7356764"/>
          </a:xfrm>
          <a:prstGeom prst="rect">
            <a:avLst/>
          </a:prstGeom>
        </p:spPr>
      </p:pic>
      <p:pic>
        <p:nvPicPr>
          <p:cNvPr id="4" name="Picture 4" descr="https://tienda.macmillan.es/490-home_default/97802304319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3598" r="15353" b="3570"/>
          <a:stretch/>
        </p:blipFill>
        <p:spPr bwMode="auto">
          <a:xfrm>
            <a:off x="7772400" y="138545"/>
            <a:ext cx="1226684" cy="159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7" b="1515"/>
          <a:stretch/>
        </p:blipFill>
        <p:spPr>
          <a:xfrm rot="5400000">
            <a:off x="1169460" y="-1169458"/>
            <a:ext cx="6857999" cy="9196916"/>
          </a:xfrm>
          <a:prstGeom prst="rect">
            <a:avLst/>
          </a:prstGeom>
        </p:spPr>
      </p:pic>
      <p:pic>
        <p:nvPicPr>
          <p:cNvPr id="3" name="Picture 4" descr="https://tienda.macmillan.es/490-home_default/97802304319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3598" r="15353" b="3570"/>
          <a:stretch/>
        </p:blipFill>
        <p:spPr bwMode="auto">
          <a:xfrm>
            <a:off x="7772400" y="138545"/>
            <a:ext cx="1226684" cy="159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3" r="17778" b="1515"/>
          <a:stretch/>
        </p:blipFill>
        <p:spPr>
          <a:xfrm rot="5400000">
            <a:off x="1295399" y="-1475508"/>
            <a:ext cx="6858001" cy="98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bc.co.uk/6music/img/programmes/pid/b00sz345/words-59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45" y="2645816"/>
            <a:ext cx="6383953" cy="2536611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6709" y="5644398"/>
            <a:ext cx="902702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 dirty="0" smtClean="0">
                <a:solidFill>
                  <a:srgbClr val="3D1F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 Clarke</a:t>
            </a:r>
            <a:endParaRPr lang="cs-CZ" sz="4400" dirty="0">
              <a:solidFill>
                <a:srgbClr val="3D1F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4022" y="318533"/>
            <a:ext cx="7772400" cy="1865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VOCABULARY FOR TOEFL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6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s://tienda.macmillan.es/490-home_default/97802304319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3598" r="15353" b="3570"/>
          <a:stretch/>
        </p:blipFill>
        <p:spPr bwMode="auto">
          <a:xfrm>
            <a:off x="7772400" y="138545"/>
            <a:ext cx="1226684" cy="159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3799" y="111239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Callout 3"/>
          <p:cNvSpPr/>
          <p:nvPr/>
        </p:nvSpPr>
        <p:spPr>
          <a:xfrm>
            <a:off x="293799" y="288016"/>
            <a:ext cx="7520154" cy="4244944"/>
          </a:xfrm>
          <a:prstGeom prst="cloudCallout">
            <a:avLst>
              <a:gd name="adj1" fmla="val 60646"/>
              <a:gd name="adj2" fmla="val 34636"/>
            </a:avLst>
          </a:prstGeom>
          <a:gradFill flip="none" rotWithShape="1">
            <a:gsLst>
              <a:gs pos="0">
                <a:schemeClr val="bg1"/>
              </a:gs>
              <a:gs pos="64000">
                <a:srgbClr val="E4DCD8"/>
              </a:gs>
              <a:gs pos="84000">
                <a:srgbClr val="A07F7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 smtClean="0">
                <a:solidFill>
                  <a:schemeClr val="tx1"/>
                </a:solidFill>
              </a:rPr>
              <a:t>Challenges with learning VOCABULARY?</a:t>
            </a:r>
            <a:endParaRPr lang="cs-CZ" sz="4800" b="1" dirty="0">
              <a:solidFill>
                <a:schemeClr val="tx1"/>
              </a:solidFill>
            </a:endParaRPr>
          </a:p>
          <a:p>
            <a:pPr algn="ctr"/>
            <a:endParaRPr lang="en-GB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332"/>
            <a:ext cx="2197110" cy="8956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812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n6.com/wp-content/uploads/2013/07/0bfc214ccea5e5261995da7b00fccf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755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3799" y="85255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challenges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799" y="1175056"/>
            <a:ext cx="8163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LIMITED RANGE OF VOCABULARY</a:t>
            </a:r>
            <a:r>
              <a:rPr lang="en-GB" sz="4000" b="1" dirty="0" smtClean="0">
                <a:solidFill>
                  <a:srgbClr val="C00000"/>
                </a:solidFill>
              </a:rPr>
              <a:t> </a:t>
            </a:r>
            <a:endParaRPr lang="cs-CZ" sz="40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 smtClean="0"/>
              <a:t>Not exposed or practised enough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 smtClean="0"/>
              <a:t>Have reached a learning plateau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799" y="3471979"/>
            <a:ext cx="875332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LARGE GAP BETWEEN PASSIVE AND ACTIVE VOCABULARY</a:t>
            </a:r>
            <a:endParaRPr lang="cs-CZ" sz="40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 smtClean="0"/>
              <a:t>Not ‘pushed‘ enough in productive skills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126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n6.com/wp-content/uploads/2013/07/0bfc214ccea5e5261995da7b00fccf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755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3799" y="85255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challenges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519" y="1288117"/>
            <a:ext cx="7892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POOR MEMORY RETENTION</a:t>
            </a:r>
            <a:r>
              <a:rPr lang="en-GB" sz="4000" b="1" dirty="0" smtClean="0">
                <a:solidFill>
                  <a:srgbClr val="C00000"/>
                </a:solidFill>
              </a:rPr>
              <a:t> </a:t>
            </a:r>
            <a:endParaRPr lang="cs-CZ" sz="4000" b="1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 smtClean="0"/>
              <a:t>Poor study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dirty="0" smtClean="0"/>
              <a:t>Lack of recycling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613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n6.com/wp-content/uploads/2013/07/0bfc214ccea5e5261995da7b00fccf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755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799" y="1333730"/>
            <a:ext cx="90583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... </a:t>
            </a:r>
            <a:r>
              <a:rPr lang="cs-CZ" sz="4000" b="1" dirty="0" smtClean="0"/>
              <a:t>remember</a:t>
            </a:r>
            <a:r>
              <a:rPr lang="cs-CZ" sz="4000" dirty="0" smtClean="0"/>
              <a:t> lexis long-term?</a:t>
            </a:r>
          </a:p>
          <a:p>
            <a:r>
              <a:rPr lang="cs-CZ" sz="4000" dirty="0" smtClean="0"/>
              <a:t>... </a:t>
            </a:r>
            <a:r>
              <a:rPr lang="cs-CZ" sz="4000" b="1" dirty="0" smtClean="0"/>
              <a:t>expand</a:t>
            </a:r>
            <a:r>
              <a:rPr lang="cs-CZ" sz="4000" dirty="0" smtClean="0"/>
              <a:t> </a:t>
            </a:r>
            <a:r>
              <a:rPr lang="cs-CZ" sz="4000" dirty="0"/>
              <a:t>their vocabulary </a:t>
            </a:r>
            <a:r>
              <a:rPr lang="cs-CZ" sz="4000" dirty="0" smtClean="0"/>
              <a:t>range?</a:t>
            </a:r>
            <a:endParaRPr lang="cs-CZ" sz="4000" dirty="0"/>
          </a:p>
          <a:p>
            <a:r>
              <a:rPr lang="cs-CZ" sz="4000" dirty="0" smtClean="0"/>
              <a:t>... </a:t>
            </a:r>
            <a:r>
              <a:rPr lang="cs-CZ" sz="4000" b="1" dirty="0" smtClean="0"/>
              <a:t>use</a:t>
            </a:r>
            <a:r>
              <a:rPr lang="cs-CZ" sz="4000" dirty="0" smtClean="0"/>
              <a:t> new lexis in their productive skills?</a:t>
            </a:r>
            <a:endParaRPr lang="cs-CZ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799" y="85255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help learners ...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332"/>
            <a:ext cx="2197110" cy="8956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31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n6.com/wp-content/uploads/2013/07/0bfc214ccea5e5261995da7b00fccf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755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3799" y="85255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steps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799" y="1595148"/>
            <a:ext cx="7197804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 smtClean="0"/>
              <a:t>STUDY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 smtClean="0"/>
              <a:t>TEACHER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 smtClean="0"/>
              <a:t>PRACTICE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 smtClean="0"/>
              <a:t>RECYCLING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 smtClean="0"/>
              <a:t>USING NEW LEXIS IN SKILLS </a:t>
            </a:r>
            <a:endParaRPr lang="en-GB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332"/>
            <a:ext cx="2197110" cy="8956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417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332"/>
            <a:ext cx="2197110" cy="8956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2" descr="http://centroyankee.com.br/site/wp-content/uploads/2015/05/Imagem-Skillfu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9"/>
          <a:stretch/>
        </p:blipFill>
        <p:spPr bwMode="auto">
          <a:xfrm>
            <a:off x="1787236" y="1705057"/>
            <a:ext cx="7356764" cy="51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in6.com/wp-content/uploads/2013/07/0bfc214ccea5e5261995da7b00fccff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755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3799" y="85255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Coursebook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2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n6.com/wp-content/uploads/2013/07/0bfc214ccea5e5261995da7b00fccf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4755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93799" y="85255"/>
            <a:ext cx="7886700" cy="678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skills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3" r="2434" b="23406"/>
          <a:stretch/>
        </p:blipFill>
        <p:spPr>
          <a:xfrm>
            <a:off x="244232" y="2979769"/>
            <a:ext cx="8659091" cy="287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s://tienda.macmillan.es/490-home_default/978023043193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3598" r="15353" b="3570"/>
          <a:stretch/>
        </p:blipFill>
        <p:spPr bwMode="auto">
          <a:xfrm>
            <a:off x="7772400" y="138545"/>
            <a:ext cx="1226684" cy="159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2724</TotalTime>
  <Words>139</Words>
  <Application>Microsoft Office PowerPoint</Application>
  <PresentationFormat>On-screen Show (4:3)</PresentationFormat>
  <Paragraphs>60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</dc:creator>
  <cp:lastModifiedBy>Daniela Laura</cp:lastModifiedBy>
  <cp:revision>152</cp:revision>
  <dcterms:created xsi:type="dcterms:W3CDTF">2013-09-19T20:37:56Z</dcterms:created>
  <dcterms:modified xsi:type="dcterms:W3CDTF">2016-07-21T08:04:12Z</dcterms:modified>
</cp:coreProperties>
</file>