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8"/>
  </p:notesMasterIdLst>
  <p:sldIdLst>
    <p:sldId id="493" r:id="rId5"/>
    <p:sldId id="437" r:id="rId6"/>
    <p:sldId id="438" r:id="rId7"/>
    <p:sldId id="279" r:id="rId8"/>
    <p:sldId id="288" r:id="rId9"/>
    <p:sldId id="256" r:id="rId10"/>
    <p:sldId id="339" r:id="rId11"/>
    <p:sldId id="344" r:id="rId12"/>
    <p:sldId id="439" r:id="rId13"/>
    <p:sldId id="482" r:id="rId14"/>
    <p:sldId id="464" r:id="rId15"/>
    <p:sldId id="442" r:id="rId16"/>
    <p:sldId id="49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91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d, Claire" initials="CC" lastIdx="19" clrIdx="0"/>
  <p:cmAuthor id="1" name="David Spain" initials="D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1F0"/>
    <a:srgbClr val="FFFFCC"/>
    <a:srgbClr val="E9DFB5"/>
    <a:srgbClr val="ED9C61"/>
    <a:srgbClr val="EFCF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5" autoAdjust="0"/>
    <p:restoredTop sz="62596" autoAdjust="0"/>
  </p:normalViewPr>
  <p:slideViewPr>
    <p:cSldViewPr snapToGrid="0" snapToObjects="1">
      <p:cViewPr>
        <p:scale>
          <a:sx n="40" d="100"/>
          <a:sy n="40" d="100"/>
        </p:scale>
        <p:origin x="-2080" y="-104"/>
      </p:cViewPr>
      <p:guideLst>
        <p:guide orient="horz" pos="2160"/>
        <p:guide pos="2918"/>
      </p:guideLst>
    </p:cSldViewPr>
  </p:slideViewPr>
  <p:outlineViewPr>
    <p:cViewPr>
      <p:scale>
        <a:sx n="33" d="100"/>
        <a:sy n="33" d="100"/>
      </p:scale>
      <p:origin x="0" y="15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1095D3-D3C9-C44F-99C3-AC59A02796DA}" type="datetimeFigureOut">
              <a:rPr lang="en-US" smtClean="0"/>
              <a:t>1/20/2020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AA1845-5833-914C-94B4-7AB6276F2D9C}" type="slidenum">
              <a:rPr lang="en-US" smtClean="0"/>
              <a:t>‹#›</a:t>
            </a:fld>
            <a:endParaRPr lang="en-US" dirty="0"/>
          </a:p>
        </p:txBody>
      </p:sp>
    </p:spTree>
    <p:extLst>
      <p:ext uri="{BB962C8B-B14F-4D97-AF65-F5344CB8AC3E}">
        <p14:creationId xmlns:p14="http://schemas.microsoft.com/office/powerpoint/2010/main" val="663029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Welcome to Our World</a:t>
            </a:r>
            <a:r>
              <a:rPr lang="en-US" b="1" i="1" baseline="0" dirty="0" smtClean="0"/>
              <a:t> </a:t>
            </a:r>
            <a:r>
              <a:rPr lang="en-US" b="1" baseline="0" dirty="0" smtClean="0"/>
              <a:t>is a three-level preprimary series that uses traditional children’s songs from around the world to introduce very young learners to the world or English.</a:t>
            </a:r>
            <a:endParaRPr lang="en-US" b="1" dirty="0"/>
          </a:p>
        </p:txBody>
      </p:sp>
      <p:sp>
        <p:nvSpPr>
          <p:cNvPr id="4" name="Slide Number Placeholder 3"/>
          <p:cNvSpPr>
            <a:spLocks noGrp="1"/>
          </p:cNvSpPr>
          <p:nvPr>
            <p:ph type="sldNum" sz="quarter" idx="10"/>
          </p:nvPr>
        </p:nvSpPr>
        <p:spPr/>
        <p:txBody>
          <a:bodyPr/>
          <a:lstStyle/>
          <a:p>
            <a:fld id="{4EAA1845-5833-914C-94B4-7AB6276F2D9C}" type="slidenum">
              <a:rPr lang="en-US" smtClean="0"/>
              <a:t>2</a:t>
            </a:fld>
            <a:endParaRPr lang="en-US" dirty="0"/>
          </a:p>
        </p:txBody>
      </p:sp>
    </p:spTree>
    <p:extLst>
      <p:ext uri="{BB962C8B-B14F-4D97-AF65-F5344CB8AC3E}">
        <p14:creationId xmlns:p14="http://schemas.microsoft.com/office/powerpoint/2010/main" val="398561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Interactive Whiteboard</a:t>
            </a:r>
            <a:r>
              <a:rPr lang="en-US" b="1" baseline="0" dirty="0" smtClean="0"/>
              <a:t> DVD</a:t>
            </a:r>
          </a:p>
          <a:p>
            <a:endParaRPr lang="en-US" b="1" dirty="0" smtClean="0"/>
          </a:p>
          <a:p>
            <a:r>
              <a:rPr lang="en-US" sz="1200" kern="1200" dirty="0" smtClean="0">
                <a:solidFill>
                  <a:schemeClr val="tx1"/>
                </a:solidFill>
                <a:effectLst/>
                <a:latin typeface="+mn-lt"/>
                <a:ea typeface="+mn-ea"/>
                <a:cs typeface="+mn-cs"/>
              </a:rPr>
              <a:t>Each level</a:t>
            </a:r>
            <a:r>
              <a:rPr lang="en-US" sz="1200" kern="1200" baseline="0" dirty="0" smtClean="0">
                <a:solidFill>
                  <a:schemeClr val="tx1"/>
                </a:solidFill>
                <a:effectLst/>
                <a:latin typeface="+mn-lt"/>
                <a:ea typeface="+mn-ea"/>
                <a:cs typeface="+mn-cs"/>
              </a:rPr>
              <a:t> of WOW </a:t>
            </a:r>
            <a:r>
              <a:rPr lang="en-US" sz="1200" kern="1200" baseline="0" dirty="0" err="1" smtClean="0">
                <a:solidFill>
                  <a:schemeClr val="tx1"/>
                </a:solidFill>
                <a:effectLst/>
                <a:latin typeface="+mn-lt"/>
                <a:ea typeface="+mn-ea"/>
                <a:cs typeface="+mn-cs"/>
              </a:rPr>
              <a:t>BrE</a:t>
            </a:r>
            <a:r>
              <a:rPr lang="en-US" sz="1200" kern="1200" baseline="0" dirty="0" smtClean="0">
                <a:solidFill>
                  <a:schemeClr val="tx1"/>
                </a:solidFill>
                <a:effectLst/>
                <a:latin typeface="+mn-lt"/>
                <a:ea typeface="+mn-ea"/>
                <a:cs typeface="+mn-cs"/>
              </a:rPr>
              <a:t> includes and Interactive Whiteboard DVD, for use with an interactive whiteboard or simply a laptop and projector, which integrates all of the WOW teaching resources in one place, including:</a:t>
            </a:r>
          </a:p>
          <a:p>
            <a:endParaRPr lang="en-US" sz="1200" kern="1200" baseline="0" dirty="0" smtClean="0">
              <a:solidFill>
                <a:schemeClr val="tx1"/>
              </a:solidFill>
              <a:effectLst/>
              <a:latin typeface="+mn-lt"/>
              <a:ea typeface="+mn-ea"/>
              <a:cs typeface="+mn-cs"/>
            </a:endParaRPr>
          </a:p>
          <a:p>
            <a:pPr marL="171450" indent="-171450">
              <a:buFont typeface="Arial"/>
              <a:buChar char="•"/>
            </a:pPr>
            <a:r>
              <a:rPr lang="en-US" sz="1200" kern="1200" baseline="0" dirty="0" smtClean="0">
                <a:solidFill>
                  <a:schemeClr val="tx1"/>
                </a:solidFill>
                <a:effectLst/>
                <a:latin typeface="+mn-lt"/>
                <a:ea typeface="+mn-ea"/>
                <a:cs typeface="+mn-cs"/>
              </a:rPr>
              <a:t>Page-faithful Student Book</a:t>
            </a:r>
          </a:p>
          <a:p>
            <a:pPr marL="171450" indent="-171450">
              <a:buFont typeface="Arial"/>
              <a:buChar char="•"/>
            </a:pPr>
            <a:r>
              <a:rPr lang="en-US" sz="1200" kern="1200" baseline="0" dirty="0" smtClean="0">
                <a:solidFill>
                  <a:schemeClr val="tx1"/>
                </a:solidFill>
                <a:effectLst/>
                <a:latin typeface="+mn-lt"/>
                <a:ea typeface="+mn-ea"/>
                <a:cs typeface="+mn-cs"/>
              </a:rPr>
              <a:t>Page-faithful Activity Book</a:t>
            </a:r>
          </a:p>
          <a:p>
            <a:pPr marL="171450" indent="-171450">
              <a:buFont typeface="Arial"/>
              <a:buChar char="•"/>
            </a:pPr>
            <a:r>
              <a:rPr lang="en-US" sz="1200" kern="1200" baseline="0" dirty="0" smtClean="0">
                <a:solidFill>
                  <a:schemeClr val="tx1"/>
                </a:solidFill>
                <a:effectLst/>
                <a:latin typeface="+mn-lt"/>
                <a:ea typeface="+mn-ea"/>
                <a:cs typeface="+mn-cs"/>
              </a:rPr>
              <a:t>Songs</a:t>
            </a:r>
          </a:p>
          <a:p>
            <a:pPr marL="171450" indent="-171450">
              <a:buFont typeface="Arial"/>
              <a:buChar char="•"/>
            </a:pPr>
            <a:r>
              <a:rPr lang="en-US" sz="1200" kern="1200" baseline="0" dirty="0" smtClean="0">
                <a:solidFill>
                  <a:schemeClr val="tx1"/>
                </a:solidFill>
                <a:effectLst/>
                <a:latin typeface="+mn-lt"/>
                <a:ea typeface="+mn-ea"/>
                <a:cs typeface="+mn-cs"/>
              </a:rPr>
              <a:t>Video</a:t>
            </a:r>
          </a:p>
          <a:p>
            <a:pPr marL="171450" indent="-171450">
              <a:buFont typeface="Arial"/>
              <a:buChar char="•"/>
            </a:pPr>
            <a:r>
              <a:rPr lang="en-US" sz="1200" kern="1200" baseline="0" dirty="0" smtClean="0">
                <a:solidFill>
                  <a:schemeClr val="tx1"/>
                </a:solidFill>
                <a:effectLst/>
                <a:latin typeface="+mn-lt"/>
                <a:ea typeface="+mn-ea"/>
                <a:cs typeface="+mn-cs"/>
              </a:rPr>
              <a:t>Audio</a:t>
            </a:r>
          </a:p>
          <a:p>
            <a:pPr marL="171450" indent="-171450">
              <a:buFont typeface="Arial"/>
              <a:buChar char="•"/>
            </a:pPr>
            <a:r>
              <a:rPr lang="en-US" sz="1200" kern="1200" baseline="0" dirty="0" smtClean="0">
                <a:solidFill>
                  <a:schemeClr val="tx1"/>
                </a:solidFill>
                <a:effectLst/>
                <a:latin typeface="+mn-lt"/>
                <a:ea typeface="+mn-ea"/>
                <a:cs typeface="+mn-cs"/>
              </a:rPr>
              <a:t>Additional games for language practice</a:t>
            </a:r>
          </a:p>
          <a:p>
            <a:pPr marL="171450" indent="-171450">
              <a:buFont typeface="Arial"/>
              <a:buChar char="•"/>
            </a:pPr>
            <a:r>
              <a:rPr lang="en-US" sz="1200" kern="1200" baseline="0" dirty="0" smtClean="0">
                <a:solidFill>
                  <a:schemeClr val="tx1"/>
                </a:solidFill>
                <a:effectLst/>
                <a:latin typeface="+mn-lt"/>
                <a:ea typeface="+mn-ea"/>
                <a:cs typeface="+mn-cs"/>
              </a:rPr>
              <a:t>Big Books, for visual and auditory storytelling</a:t>
            </a:r>
          </a:p>
          <a:p>
            <a:pPr marL="171450" indent="-171450">
              <a:buFont typeface="Arial"/>
              <a:buChar char="•"/>
            </a:pPr>
            <a:r>
              <a:rPr lang="en-US" sz="1200" kern="1200" baseline="0" dirty="0" smtClean="0">
                <a:solidFill>
                  <a:schemeClr val="tx1"/>
                </a:solidFill>
                <a:effectLst/>
                <a:latin typeface="+mn-lt"/>
                <a:ea typeface="+mn-ea"/>
                <a:cs typeface="+mn-cs"/>
              </a:rPr>
              <a:t>Flashcards, for easy presentation</a:t>
            </a:r>
            <a:endParaRPr lang="en-US" b="1" dirty="0" smtClean="0"/>
          </a:p>
          <a:p>
            <a:endParaRPr lang="en-US" b="1" dirty="0" smtClean="0"/>
          </a:p>
          <a:p>
            <a:endParaRPr lang="en-US" b="1" dirty="0" smtClean="0"/>
          </a:p>
          <a:p>
            <a:r>
              <a:rPr lang="en-US" b="1" dirty="0" err="1" smtClean="0"/>
              <a:t>myNG</a:t>
            </a:r>
            <a:r>
              <a:rPr lang="en-US" b="1" baseline="0" dirty="0" err="1" smtClean="0"/>
              <a:t>connect</a:t>
            </a:r>
            <a:r>
              <a:rPr lang="en-US" b="1" baseline="0" dirty="0" smtClean="0"/>
              <a:t> STUDENT RESOURCES</a:t>
            </a:r>
          </a:p>
          <a:p>
            <a:endParaRPr lang="en-US" b="1" dirty="0" smtClean="0"/>
          </a:p>
          <a:p>
            <a:pPr marL="171450" lvl="0" indent="-171450">
              <a:buFont typeface="Arial" pitchFamily="34" charset="0"/>
              <a:buChar char="•"/>
            </a:pPr>
            <a:r>
              <a:rPr lang="en-US" sz="1200" kern="1200" dirty="0" smtClean="0">
                <a:solidFill>
                  <a:schemeClr val="tx1"/>
                </a:solidFill>
                <a:effectLst/>
                <a:latin typeface="+mn-lt"/>
                <a:ea typeface="+mn-ea"/>
                <a:cs typeface="+mn-cs"/>
              </a:rPr>
              <a:t>Each Student Book has instructions for logging in to myNGconnect, with a generic username and password content printed on the inside front cover.</a:t>
            </a:r>
          </a:p>
          <a:p>
            <a:pPr marL="171450" lvl="0" indent="-171450">
              <a:buFont typeface="Arial" pitchFamily="34" charset="0"/>
              <a:buChar char="•"/>
            </a:pPr>
            <a:r>
              <a:rPr lang="en-US" sz="1200" kern="1200" dirty="0" smtClean="0">
                <a:solidFill>
                  <a:schemeClr val="tx1"/>
                </a:solidFill>
                <a:effectLst/>
                <a:latin typeface="+mn-lt"/>
                <a:ea typeface="+mn-ea"/>
                <a:cs typeface="+mn-cs"/>
              </a:rPr>
              <a:t>Access</a:t>
            </a:r>
            <a:r>
              <a:rPr lang="en-US" sz="1200" kern="1200" baseline="0" dirty="0" smtClean="0">
                <a:solidFill>
                  <a:schemeClr val="tx1"/>
                </a:solidFill>
                <a:effectLst/>
                <a:latin typeface="+mn-lt"/>
                <a:ea typeface="+mn-ea"/>
                <a:cs typeface="+mn-cs"/>
              </a:rPr>
              <a:t> in the SB provides access to:</a:t>
            </a:r>
          </a:p>
          <a:p>
            <a:pPr marL="628650" lvl="1" indent="-171450">
              <a:buFont typeface="Arial" pitchFamily="34" charset="0"/>
              <a:buChar char="•"/>
            </a:pPr>
            <a:r>
              <a:rPr lang="en-US" sz="1200" kern="1200" baseline="0" dirty="0" smtClean="0">
                <a:solidFill>
                  <a:schemeClr val="tx1"/>
                </a:solidFill>
                <a:effectLst/>
                <a:latin typeface="+mn-lt"/>
                <a:ea typeface="+mn-ea"/>
                <a:cs typeface="+mn-cs"/>
              </a:rPr>
              <a:t>Student Video</a:t>
            </a:r>
          </a:p>
          <a:p>
            <a:pPr marL="628650" lvl="1" indent="-171450">
              <a:buFont typeface="Arial" pitchFamily="34" charset="0"/>
              <a:buChar char="•"/>
            </a:pPr>
            <a:r>
              <a:rPr lang="en-US" sz="1200" kern="1200" baseline="0" dirty="0" smtClean="0">
                <a:solidFill>
                  <a:schemeClr val="tx1"/>
                </a:solidFill>
                <a:effectLst/>
                <a:latin typeface="+mn-lt"/>
                <a:ea typeface="+mn-ea"/>
                <a:cs typeface="+mn-cs"/>
              </a:rPr>
              <a:t>Activity Book audio</a:t>
            </a:r>
          </a:p>
          <a:p>
            <a:pPr marL="628650" lvl="1" indent="-171450">
              <a:buFont typeface="Arial" pitchFamily="34" charset="0"/>
              <a:buChar char="•"/>
            </a:pPr>
            <a:endParaRPr lang="en-US" sz="1200" kern="1200" baseline="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myNGconnect</a:t>
            </a:r>
            <a:r>
              <a:rPr lang="en-US" sz="1200" b="1" kern="1200" baseline="0" dirty="0" smtClean="0">
                <a:solidFill>
                  <a:schemeClr val="tx1"/>
                </a:solidFill>
                <a:effectLst/>
                <a:latin typeface="+mn-lt"/>
                <a:ea typeface="+mn-ea"/>
                <a:cs typeface="+mn-cs"/>
              </a:rPr>
              <a:t> ONLINE RESOURCES FOR TEACHERS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Each Lesson Planner has instructions for logging in to </a:t>
            </a:r>
            <a:r>
              <a:rPr lang="en-US" sz="1200" kern="1200" dirty="0" err="1" smtClean="0">
                <a:solidFill>
                  <a:schemeClr val="tx1"/>
                </a:solidFill>
                <a:effectLst/>
                <a:latin typeface="+mn-lt"/>
                <a:ea typeface="+mn-ea"/>
                <a:cs typeface="+mn-cs"/>
              </a:rPr>
              <a:t>myNGconnect</a:t>
            </a:r>
            <a:r>
              <a:rPr lang="en-US" sz="1200" kern="1200" dirty="0" smtClean="0">
                <a:solidFill>
                  <a:schemeClr val="tx1"/>
                </a:solidFill>
                <a:effectLst/>
                <a:latin typeface="+mn-lt"/>
                <a:ea typeface="+mn-ea"/>
                <a:cs typeface="+mn-cs"/>
              </a:rPr>
              <a:t>, with a generic username and password content printed on the inside front cover.</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Includes:</a:t>
            </a:r>
          </a:p>
          <a:p>
            <a:pPr marL="171450" lvl="0" indent="-171450">
              <a:buFont typeface="Arial"/>
              <a:buChar char="•"/>
            </a:pPr>
            <a:r>
              <a:rPr lang="en-US" sz="1200" kern="1200" dirty="0" smtClean="0">
                <a:solidFill>
                  <a:schemeClr val="tx1"/>
                </a:solidFill>
                <a:effectLst/>
                <a:latin typeface="+mn-lt"/>
                <a:ea typeface="+mn-ea"/>
                <a:cs typeface="+mn-cs"/>
              </a:rPr>
              <a:t>Class Audio</a:t>
            </a:r>
          </a:p>
          <a:p>
            <a:pPr marL="171450" lvl="0" indent="-171450">
              <a:buFont typeface="Arial"/>
              <a:buChar char="•"/>
            </a:pPr>
            <a:r>
              <a:rPr lang="en-US" sz="1200" kern="1200" dirty="0" smtClean="0">
                <a:solidFill>
                  <a:schemeClr val="tx1"/>
                </a:solidFill>
                <a:effectLst/>
                <a:latin typeface="+mn-lt"/>
                <a:ea typeface="+mn-ea"/>
                <a:cs typeface="+mn-cs"/>
              </a:rPr>
              <a:t>Student</a:t>
            </a:r>
            <a:r>
              <a:rPr lang="en-US" sz="1200" kern="1200" baseline="0" dirty="0" smtClean="0">
                <a:solidFill>
                  <a:schemeClr val="tx1"/>
                </a:solidFill>
                <a:effectLst/>
                <a:latin typeface="+mn-lt"/>
                <a:ea typeface="+mn-ea"/>
                <a:cs typeface="+mn-cs"/>
              </a:rPr>
              <a:t> Video</a:t>
            </a:r>
          </a:p>
          <a:p>
            <a:pPr marL="171450" lvl="0" indent="-171450">
              <a:buFont typeface="Arial"/>
              <a:buChar char="•"/>
            </a:pPr>
            <a:r>
              <a:rPr lang="en-US" sz="1200" kern="1200" baseline="0" dirty="0" smtClean="0">
                <a:solidFill>
                  <a:schemeClr val="tx1"/>
                </a:solidFill>
                <a:effectLst/>
                <a:latin typeface="+mn-lt"/>
                <a:ea typeface="+mn-ea"/>
                <a:cs typeface="+mn-cs"/>
              </a:rPr>
              <a:t>Activity Book audio</a:t>
            </a:r>
          </a:p>
          <a:p>
            <a:pPr marL="171450" lvl="0" indent="-171450">
              <a:buFont typeface="Arial"/>
              <a:buChar char="•"/>
            </a:pPr>
            <a:r>
              <a:rPr lang="en-US" sz="1200" kern="1200" baseline="0" dirty="0" smtClean="0">
                <a:solidFill>
                  <a:schemeClr val="tx1"/>
                </a:solidFill>
                <a:effectLst/>
                <a:latin typeface="+mn-lt"/>
                <a:ea typeface="+mn-ea"/>
                <a:cs typeface="+mn-cs"/>
              </a:rPr>
              <a:t>Teacher Video</a:t>
            </a:r>
          </a:p>
          <a:p>
            <a:pPr marL="171450" lvl="0" indent="-171450">
              <a:buFont typeface="Arial"/>
              <a:buChar char="•"/>
            </a:pPr>
            <a:r>
              <a:rPr lang="en-US" sz="1200" kern="1200" baseline="0" dirty="0" smtClean="0">
                <a:solidFill>
                  <a:schemeClr val="tx1"/>
                </a:solidFill>
                <a:effectLst/>
                <a:latin typeface="+mn-lt"/>
                <a:ea typeface="+mn-ea"/>
                <a:cs typeface="+mn-cs"/>
              </a:rPr>
              <a:t>Professional Development Video</a:t>
            </a:r>
          </a:p>
          <a:p>
            <a:pPr marL="171450" lvl="0" indent="-171450">
              <a:buFont typeface="Arial"/>
              <a:buChar char="•"/>
            </a:pPr>
            <a:r>
              <a:rPr lang="en-US" sz="1200" kern="1200" baseline="0" dirty="0" smtClean="0">
                <a:solidFill>
                  <a:schemeClr val="tx1"/>
                </a:solidFill>
                <a:effectLst/>
                <a:latin typeface="+mn-lt"/>
                <a:ea typeface="+mn-ea"/>
                <a:cs typeface="+mn-cs"/>
              </a:rPr>
              <a:t>Assessment resources</a:t>
            </a:r>
          </a:p>
          <a:p>
            <a:pPr marL="171450" lvl="0" indent="-171450">
              <a:buFont typeface="Arial"/>
              <a:buChar char="•"/>
            </a:pPr>
            <a:r>
              <a:rPr lang="en-US" sz="1200" kern="1200" baseline="0" dirty="0" smtClean="0">
                <a:solidFill>
                  <a:schemeClr val="tx1"/>
                </a:solidFill>
                <a:effectLst/>
                <a:latin typeface="+mn-lt"/>
                <a:ea typeface="+mn-ea"/>
                <a:cs typeface="+mn-cs"/>
              </a:rPr>
              <a:t>And more!</a:t>
            </a:r>
            <a:endParaRPr lang="en-US" sz="1200" kern="1200" dirty="0" smtClean="0">
              <a:solidFill>
                <a:schemeClr val="tx1"/>
              </a:solidFill>
              <a:effectLst/>
              <a:latin typeface="+mn-lt"/>
              <a:ea typeface="+mn-ea"/>
              <a:cs typeface="+mn-cs"/>
            </a:endParaRPr>
          </a:p>
          <a:p>
            <a:pPr marL="628650" lvl="1" indent="-171450">
              <a:buFont typeface="Arial"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EAA1845-5833-914C-94B4-7AB6276F2D9C}" type="slidenum">
              <a:rPr lang="en-US" smtClean="0"/>
              <a:t>11</a:t>
            </a:fld>
            <a:endParaRPr lang="en-US" dirty="0"/>
          </a:p>
        </p:txBody>
      </p:sp>
    </p:spTree>
    <p:extLst>
      <p:ext uri="{BB962C8B-B14F-4D97-AF65-F5344CB8AC3E}">
        <p14:creationId xmlns:p14="http://schemas.microsoft.com/office/powerpoint/2010/main" val="43411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ACTIVITY BOOKS with</a:t>
            </a:r>
            <a:r>
              <a:rPr lang="en-US" sz="1200" b="1" i="0" kern="1200" baseline="0" dirty="0" smtClean="0">
                <a:solidFill>
                  <a:schemeClr val="tx1"/>
                </a:solidFill>
                <a:effectLst/>
                <a:latin typeface="+mn-lt"/>
                <a:ea typeface="+mn-ea"/>
                <a:cs typeface="+mn-cs"/>
              </a:rPr>
              <a:t> Audio CD</a:t>
            </a:r>
            <a:endParaRPr lang="en-US" sz="1200" b="1" i="0" kern="1200" dirty="0" smtClean="0">
              <a:solidFill>
                <a:schemeClr val="tx1"/>
              </a:solidFill>
              <a:effectLst/>
              <a:latin typeface="+mn-lt"/>
              <a:ea typeface="+mn-ea"/>
              <a:cs typeface="+mn-cs"/>
            </a:endParaRPr>
          </a:p>
          <a:p>
            <a:pPr marL="171450" indent="-171450">
              <a:buFont typeface="Arial"/>
              <a:buChar char="•"/>
            </a:pPr>
            <a:r>
              <a:rPr lang="en-US" sz="1200" b="0" i="0" u="none" strike="noStrike" kern="1200" baseline="0" dirty="0" smtClean="0">
                <a:solidFill>
                  <a:schemeClr val="tx1"/>
                </a:solidFill>
                <a:latin typeface="+mn-lt"/>
                <a:ea typeface="+mn-ea"/>
                <a:cs typeface="+mn-cs"/>
              </a:rPr>
              <a:t>contains activities that reinforce and consolidate Student Book instruction, along with vocabulary and song practice, and listening, speaking, and prewriting activities. The Activity Book also includes:</a:t>
            </a:r>
          </a:p>
          <a:p>
            <a:pPr marL="628650" lvl="1" indent="-171450">
              <a:buFont typeface="Arial"/>
              <a:buChar char="•"/>
            </a:pPr>
            <a:r>
              <a:rPr lang="en-US" sz="1200" b="0" i="0" u="none" strike="noStrike" kern="1200" baseline="0" dirty="0" smtClean="0">
                <a:solidFill>
                  <a:schemeClr val="tx1"/>
                </a:solidFill>
                <a:latin typeface="+mn-lt"/>
                <a:ea typeface="+mn-ea"/>
                <a:cs typeface="+mn-cs"/>
              </a:rPr>
              <a:t>unit reviews</a:t>
            </a:r>
          </a:p>
          <a:p>
            <a:pPr marL="628650" lvl="1" indent="-171450">
              <a:buFont typeface="Arial"/>
              <a:buChar char="•"/>
            </a:pPr>
            <a:r>
              <a:rPr lang="en-US" sz="1200" b="0" i="0" u="none" strike="noStrike" kern="1200" baseline="0" dirty="0" smtClean="0">
                <a:solidFill>
                  <a:schemeClr val="tx1"/>
                </a:solidFill>
                <a:latin typeface="+mn-lt"/>
                <a:ea typeface="+mn-ea"/>
                <a:cs typeface="+mn-cs"/>
              </a:rPr>
              <a:t>practice with English pronunciation</a:t>
            </a:r>
          </a:p>
          <a:p>
            <a:pPr marL="628650" lvl="1" indent="-171450">
              <a:buFont typeface="Arial"/>
              <a:buChar char="•"/>
            </a:pPr>
            <a:r>
              <a:rPr lang="en-US" sz="1200" b="0" i="0" u="none" strike="noStrike" kern="1200" baseline="0" dirty="0" smtClean="0">
                <a:solidFill>
                  <a:schemeClr val="tx1"/>
                </a:solidFill>
                <a:latin typeface="+mn-lt"/>
                <a:ea typeface="+mn-ea"/>
                <a:cs typeface="+mn-cs"/>
              </a:rPr>
              <a:t>songs and audio for all listening activities, provided on an Audio CD bound in with the Activity Book or accessed online through the Student Website</a:t>
            </a:r>
            <a:endParaRPr lang="en-US" sz="1200" b="0" i="0" kern="1200" dirty="0" smtClean="0">
              <a:solidFill>
                <a:schemeClr val="tx1"/>
              </a:solidFill>
              <a:effectLst/>
              <a:latin typeface="+mn-lt"/>
              <a:ea typeface="+mn-ea"/>
              <a:cs typeface="+mn-cs"/>
            </a:endParaRPr>
          </a:p>
          <a:p>
            <a:pPr marL="457200" lvl="1" indent="0">
              <a:buFont typeface="Courier New" pitchFamily="49" charset="0"/>
              <a:buNone/>
            </a:pPr>
            <a:endParaRPr lang="en-US" sz="120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BIG</a:t>
            </a:r>
            <a:r>
              <a:rPr lang="en-US" sz="1200" b="1" i="0" kern="1200" baseline="0" dirty="0" smtClean="0">
                <a:solidFill>
                  <a:schemeClr val="tx1"/>
                </a:solidFill>
                <a:effectLst/>
                <a:latin typeface="+mn-lt"/>
                <a:ea typeface="+mn-ea"/>
                <a:cs typeface="+mn-cs"/>
              </a:rPr>
              <a:t> BOOKS</a:t>
            </a:r>
          </a:p>
          <a:p>
            <a:pPr marL="171450" indent="-171450">
              <a:buFont typeface="Arial"/>
              <a:buChar char="•"/>
            </a:pPr>
            <a:r>
              <a:rPr lang="en-US" sz="1200" b="0" i="0" kern="1200" baseline="0" dirty="0" smtClean="0">
                <a:solidFill>
                  <a:schemeClr val="tx1"/>
                </a:solidFill>
                <a:effectLst/>
                <a:latin typeface="+mn-lt"/>
                <a:ea typeface="+mn-ea"/>
                <a:cs typeface="+mn-cs"/>
              </a:rPr>
              <a:t>1 per level, with 4 stories included in each Book, 1 story for every 2 units</a:t>
            </a:r>
          </a:p>
          <a:p>
            <a:pPr marL="171450" indent="-171450">
              <a:buFont typeface="Arial"/>
              <a:buChar char="•"/>
            </a:pPr>
            <a:r>
              <a:rPr lang="en-US" sz="1200" b="0" i="0" kern="1200" baseline="0" dirty="0" smtClean="0">
                <a:solidFill>
                  <a:schemeClr val="tx1"/>
                </a:solidFill>
                <a:effectLst/>
                <a:latin typeface="+mn-lt"/>
                <a:ea typeface="+mn-ea"/>
                <a:cs typeface="+mn-cs"/>
              </a:rPr>
              <a:t>Each story is related to the unit theme of one of its 2 units, but includes all of the target vocabulary from both units.</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PICTURE</a:t>
            </a:r>
            <a:r>
              <a:rPr lang="en-US" sz="1200" b="1" i="0" kern="1200" baseline="0" dirty="0" smtClean="0">
                <a:solidFill>
                  <a:schemeClr val="tx1"/>
                </a:solidFill>
                <a:effectLst/>
                <a:latin typeface="+mn-lt"/>
                <a:ea typeface="+mn-ea"/>
                <a:cs typeface="+mn-cs"/>
              </a:rPr>
              <a:t> CARDS</a:t>
            </a:r>
            <a:endParaRPr lang="en-US" sz="120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Welcome to</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Our World Flashcards </a:t>
            </a:r>
            <a:r>
              <a:rPr lang="en-US" sz="1200" kern="1200" dirty="0" smtClean="0">
                <a:solidFill>
                  <a:schemeClr val="tx1"/>
                </a:solidFill>
                <a:effectLst/>
                <a:latin typeface="+mn-lt"/>
                <a:ea typeface="+mn-ea"/>
                <a:cs typeface="+mn-cs"/>
              </a:rPr>
              <a:t>provide teachers with the resources to preview, teach, and review the key vocabulary and concepts in all three levels in the series.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Flashcards include:</a:t>
            </a:r>
          </a:p>
          <a:p>
            <a:pPr marL="171450" lvl="0" indent="-171450">
              <a:buFont typeface="Arial"/>
              <a:buChar char="•"/>
            </a:pPr>
            <a:r>
              <a:rPr lang="en-US" sz="1200" kern="1200" dirty="0" smtClean="0">
                <a:solidFill>
                  <a:schemeClr val="tx1"/>
                </a:solidFill>
                <a:effectLst/>
                <a:latin typeface="+mn-lt"/>
                <a:ea typeface="+mn-ea"/>
                <a:cs typeface="+mn-cs"/>
              </a:rPr>
              <a:t>116 full-color cards, containing 232 high-quality photographs and illustrations to support visual learning.</a:t>
            </a:r>
          </a:p>
          <a:p>
            <a:pPr marL="171450" lvl="0" indent="-171450">
              <a:buFont typeface="Arial"/>
              <a:buChar char="•"/>
            </a:pPr>
            <a:r>
              <a:rPr lang="en-US" sz="1200" kern="1200" dirty="0" smtClean="0">
                <a:solidFill>
                  <a:schemeClr val="tx1"/>
                </a:solidFill>
                <a:effectLst/>
                <a:latin typeface="+mn-lt"/>
                <a:ea typeface="+mn-ea"/>
                <a:cs typeface="+mn-cs"/>
              </a:rPr>
              <a:t>a Teacher’s Guide, with indexes and suggested activities to help teachers use the cards creatively in the classroom and provide students with exposure to target language.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AA1845-5833-914C-94B4-7AB6276F2D9C}" type="slidenum">
              <a:rPr lang="en-US" smtClean="0"/>
              <a:t>12</a:t>
            </a:fld>
            <a:endParaRPr lang="en-US" dirty="0"/>
          </a:p>
        </p:txBody>
      </p:sp>
    </p:spTree>
    <p:extLst>
      <p:ext uri="{BB962C8B-B14F-4D97-AF65-F5344CB8AC3E}">
        <p14:creationId xmlns:p14="http://schemas.microsoft.com/office/powerpoint/2010/main" val="66694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A1845-5833-914C-94B4-7AB6276F2D9C}" type="slidenum">
              <a:rPr lang="en-US" smtClean="0"/>
              <a:t>13</a:t>
            </a:fld>
            <a:endParaRPr lang="en-US" dirty="0"/>
          </a:p>
        </p:txBody>
      </p:sp>
    </p:spTree>
    <p:extLst>
      <p:ext uri="{BB962C8B-B14F-4D97-AF65-F5344CB8AC3E}">
        <p14:creationId xmlns:p14="http://schemas.microsoft.com/office/powerpoint/2010/main" val="261539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Basic </a:t>
            </a:r>
            <a:r>
              <a:rPr lang="en-US" b="1" i="1" dirty="0" smtClean="0"/>
              <a:t>Welcome to Our World </a:t>
            </a:r>
            <a:r>
              <a:rPr lang="en-US" b="1" dirty="0" smtClean="0"/>
              <a:t>message:</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Bringing</a:t>
            </a:r>
            <a:r>
              <a:rPr lang="en-US" baseline="0" dirty="0" smtClean="0"/>
              <a:t> the World’s Song to the Classroom – and the Classroom to Life</a:t>
            </a:r>
          </a:p>
          <a:p>
            <a:endParaRPr lang="en-US" dirty="0" smtClean="0"/>
          </a:p>
          <a:p>
            <a:pPr marL="171450" indent="-171450">
              <a:buFontTx/>
              <a:buChar char="-"/>
            </a:pPr>
            <a:r>
              <a:rPr lang="en-US" baseline="0" dirty="0" smtClean="0"/>
              <a:t>Children learn English through music and rhythm, with songs performed by young learners around the world.</a:t>
            </a:r>
            <a:endParaRPr lang="en-US" dirty="0" smtClean="0"/>
          </a:p>
          <a:p>
            <a:pPr marL="171450" indent="-171450">
              <a:buFontTx/>
              <a:buChar char="-"/>
            </a:pPr>
            <a:r>
              <a:rPr lang="en-US" baseline="0" dirty="0" smtClean="0"/>
              <a:t>Games and activities reinforce new language and concepts, and make learning English fun!</a:t>
            </a:r>
          </a:p>
          <a:p>
            <a:pPr marL="171450" indent="-171450">
              <a:buFontTx/>
              <a:buChar char="-"/>
            </a:pPr>
            <a:r>
              <a:rPr lang="en-US" baseline="0" dirty="0" smtClean="0"/>
              <a:t>Beautiful photos capture the imaginations of very young learners.</a:t>
            </a:r>
          </a:p>
          <a:p>
            <a:pPr marL="171450" indent="-171450">
              <a:buFontTx/>
              <a:buChar char="-"/>
            </a:pPr>
            <a:r>
              <a:rPr lang="en-US" baseline="0" dirty="0" smtClean="0"/>
              <a:t>Professional Development video helps teachers use the songs and games effectively.</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EAA1845-5833-914C-94B4-7AB6276F2D9C}" type="slidenum">
              <a:rPr lang="en-US" smtClean="0"/>
              <a:t>3</a:t>
            </a:fld>
            <a:endParaRPr lang="en-US" dirty="0"/>
          </a:p>
        </p:txBody>
      </p:sp>
    </p:spTree>
    <p:extLst>
      <p:ext uri="{BB962C8B-B14F-4D97-AF65-F5344CB8AC3E}">
        <p14:creationId xmlns:p14="http://schemas.microsoft.com/office/powerpoint/2010/main" val="165352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Multiple unit opener spreads ahead – use to show exceptional cross</a:t>
            </a:r>
            <a:r>
              <a:rPr lang="en-US" baseline="0" dirty="0" smtClean="0"/>
              <a:t> section of real world themes and topics learners will be introduced to.  Remove spreads per your discretion/time limit.</a:t>
            </a:r>
            <a:endParaRPr lang="en-US" dirty="0" smtClean="0"/>
          </a:p>
        </p:txBody>
      </p:sp>
      <p:sp>
        <p:nvSpPr>
          <p:cNvPr id="4" name="Slide Number Placeholder 3"/>
          <p:cNvSpPr>
            <a:spLocks noGrp="1"/>
          </p:cNvSpPr>
          <p:nvPr>
            <p:ph type="sldNum" sz="quarter" idx="10"/>
          </p:nvPr>
        </p:nvSpPr>
        <p:spPr/>
        <p:txBody>
          <a:bodyPr/>
          <a:lstStyle/>
          <a:p>
            <a:fld id="{4EAA1845-5833-914C-94B4-7AB6276F2D9C}" type="slidenum">
              <a:rPr lang="en-US" smtClean="0"/>
              <a:t>4</a:t>
            </a:fld>
            <a:endParaRPr lang="en-US" dirty="0"/>
          </a:p>
        </p:txBody>
      </p:sp>
    </p:spTree>
    <p:extLst>
      <p:ext uri="{BB962C8B-B14F-4D97-AF65-F5344CB8AC3E}">
        <p14:creationId xmlns:p14="http://schemas.microsoft.com/office/powerpoint/2010/main" val="262780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A1845-5833-914C-94B4-7AB6276F2D9C}" type="slidenum">
              <a:rPr lang="en-US" smtClean="0"/>
              <a:t>5</a:t>
            </a:fld>
            <a:endParaRPr lang="en-US" dirty="0"/>
          </a:p>
        </p:txBody>
      </p:sp>
    </p:spTree>
    <p:extLst>
      <p:ext uri="{BB962C8B-B14F-4D97-AF65-F5344CB8AC3E}">
        <p14:creationId xmlns:p14="http://schemas.microsoft.com/office/powerpoint/2010/main" val="90814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A1845-5833-914C-94B4-7AB6276F2D9C}" type="slidenum">
              <a:rPr lang="en-US" smtClean="0"/>
              <a:t>6</a:t>
            </a:fld>
            <a:endParaRPr lang="en-US" dirty="0"/>
          </a:p>
        </p:txBody>
      </p:sp>
    </p:spTree>
    <p:extLst>
      <p:ext uri="{BB962C8B-B14F-4D97-AF65-F5344CB8AC3E}">
        <p14:creationId xmlns:p14="http://schemas.microsoft.com/office/powerpoint/2010/main" val="2060994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A1845-5833-914C-94B4-7AB6276F2D9C}" type="slidenum">
              <a:rPr lang="en-US" smtClean="0"/>
              <a:t>7</a:t>
            </a:fld>
            <a:endParaRPr lang="en-US" dirty="0"/>
          </a:p>
        </p:txBody>
      </p:sp>
    </p:spTree>
    <p:extLst>
      <p:ext uri="{BB962C8B-B14F-4D97-AF65-F5344CB8AC3E}">
        <p14:creationId xmlns:p14="http://schemas.microsoft.com/office/powerpoint/2010/main" val="255248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EAA1845-5833-914C-94B4-7AB6276F2D9C}" type="slidenum">
              <a:rPr lang="en-US" smtClean="0"/>
              <a:t>8</a:t>
            </a:fld>
            <a:endParaRPr lang="en-US" dirty="0"/>
          </a:p>
        </p:txBody>
      </p:sp>
    </p:spTree>
    <p:extLst>
      <p:ext uri="{BB962C8B-B14F-4D97-AF65-F5344CB8AC3E}">
        <p14:creationId xmlns:p14="http://schemas.microsoft.com/office/powerpoint/2010/main" val="252551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smtClean="0">
                <a:solidFill>
                  <a:schemeClr val="tx1"/>
                </a:solidFill>
                <a:effectLst/>
                <a:latin typeface="+mn-lt"/>
                <a:ea typeface="+mn-ea"/>
                <a:cs typeface="+mn-cs"/>
              </a:rPr>
              <a:t>WELCOME</a:t>
            </a:r>
            <a:r>
              <a:rPr lang="en-US" sz="1200" b="1" i="1" kern="1200" baseline="0" dirty="0" smtClean="0">
                <a:solidFill>
                  <a:schemeClr val="tx1"/>
                </a:solidFill>
                <a:effectLst/>
                <a:latin typeface="+mn-lt"/>
                <a:ea typeface="+mn-ea"/>
                <a:cs typeface="+mn-cs"/>
              </a:rPr>
              <a:t> TO OUR WORLD </a:t>
            </a:r>
            <a:r>
              <a:rPr lang="en-US" sz="1200" b="1" kern="1200" dirty="0" smtClean="0">
                <a:solidFill>
                  <a:schemeClr val="tx1"/>
                </a:solidFill>
                <a:effectLst/>
                <a:latin typeface="+mn-lt"/>
                <a:ea typeface="+mn-ea"/>
                <a:cs typeface="+mn-cs"/>
              </a:rPr>
              <a:t>SONGS</a:t>
            </a:r>
          </a:p>
          <a:p>
            <a:pPr lvl="0"/>
            <a:endParaRPr lang="en-US" sz="1200" b="1" kern="1200" dirty="0" smtClean="0">
              <a:solidFill>
                <a:schemeClr val="tx1"/>
              </a:solidFill>
              <a:effectLst/>
              <a:latin typeface="+mn-lt"/>
              <a:ea typeface="+mn-ea"/>
              <a:cs typeface="+mn-cs"/>
            </a:endParaRPr>
          </a:p>
          <a:p>
            <a:r>
              <a:rPr lang="en-US" sz="1200" b="0" i="1" u="none" strike="noStrike" kern="1200" baseline="0" dirty="0" smtClean="0">
                <a:solidFill>
                  <a:schemeClr val="tx1"/>
                </a:solidFill>
                <a:latin typeface="+mn-lt"/>
                <a:ea typeface="+mn-ea"/>
                <a:cs typeface="+mn-cs"/>
              </a:rPr>
              <a:t>Welcome to Our World </a:t>
            </a:r>
            <a:r>
              <a:rPr lang="en-US" sz="1200" b="0" i="0" u="none" strike="noStrike" kern="1200" baseline="0" dirty="0" smtClean="0">
                <a:solidFill>
                  <a:schemeClr val="tx1"/>
                </a:solidFill>
                <a:latin typeface="+mn-lt"/>
                <a:ea typeface="+mn-ea"/>
                <a:cs typeface="+mn-cs"/>
              </a:rPr>
              <a:t>introduces very young learners to traditional children’s songs from around the world, teaching them English through music, rhythm, and motion. Each song is performed by young learners in real classrooms and taught by a host, and fully supports the language and concepts introduced in the Student Books.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There is a song for every Student Book unit, and the songs are performed by very young learners in real classrooms in over 20 countries around the world, including:</a:t>
            </a:r>
          </a:p>
          <a:p>
            <a:pPr marL="0" indent="0">
              <a:buFont typeface="Arial"/>
              <a:buNone/>
            </a:pPr>
            <a:endParaRPr lang="en-US" sz="1200" b="0" i="0" u="none" strike="noStrike" kern="1200" baseline="0" dirty="0" smtClean="0">
              <a:solidFill>
                <a:schemeClr val="tx1"/>
              </a:solidFill>
              <a:effectLst/>
              <a:latin typeface="+mn-lt"/>
              <a:ea typeface="+mn-ea"/>
              <a:cs typeface="+mn-cs"/>
            </a:endParaRPr>
          </a:p>
          <a:p>
            <a:pPr marL="171450" indent="-171450">
              <a:buFont typeface="Arial"/>
              <a:buChar char="•"/>
            </a:pPr>
            <a:r>
              <a:rPr lang="en-US" sz="1200" b="0" i="0" u="none" strike="noStrike" kern="1200" baseline="0" dirty="0" smtClean="0">
                <a:solidFill>
                  <a:schemeClr val="tx1"/>
                </a:solidFill>
                <a:effectLst/>
                <a:latin typeface="+mn-lt"/>
                <a:ea typeface="+mn-ea"/>
                <a:cs typeface="+mn-cs"/>
              </a:rPr>
              <a:t>Argentina, Brazil, Czech Republic, China, Greece, India, Mexico, Peru, Philippines, Senegal, Serbia, South Korea, Spain, Thailand, Tunisia, Turkey, United Kingdom, United States</a:t>
            </a:r>
          </a:p>
          <a:p>
            <a:pPr marL="171450" indent="-171450">
              <a:buFont typeface="Arial"/>
              <a:buChar char="•"/>
            </a:pPr>
            <a:endParaRPr lang="en-US" sz="1200" b="0" i="0" u="none" strike="noStrike" kern="1200" baseline="0" dirty="0" smtClean="0">
              <a:solidFill>
                <a:schemeClr val="tx1"/>
              </a:solidFill>
              <a:effectLst/>
              <a:latin typeface="+mn-lt"/>
              <a:ea typeface="+mn-ea"/>
              <a:cs typeface="+mn-cs"/>
            </a:endParaRPr>
          </a:p>
          <a:p>
            <a:pPr marL="0" indent="0">
              <a:buFont typeface="Arial"/>
              <a:buNone/>
            </a:pPr>
            <a:r>
              <a:rPr lang="en-US" sz="1200" b="1" i="0" u="none" strike="noStrike" kern="1200" baseline="0" dirty="0" smtClean="0">
                <a:solidFill>
                  <a:schemeClr val="tx1"/>
                </a:solidFill>
                <a:effectLst/>
                <a:latin typeface="+mn-lt"/>
                <a:ea typeface="+mn-ea"/>
                <a:cs typeface="+mn-cs"/>
              </a:rPr>
              <a:t>Student Video DVD</a:t>
            </a:r>
          </a:p>
          <a:p>
            <a:pPr marL="0" indent="0">
              <a:buFont typeface="Arial"/>
              <a:buNone/>
            </a:pPr>
            <a:endParaRPr lang="en-US" sz="1200" b="1" i="0" u="none" strike="noStrike" kern="1200" baseline="0" dirty="0" smtClean="0">
              <a:solidFill>
                <a:schemeClr val="tx1"/>
              </a:solidFill>
              <a:effectLst/>
              <a:latin typeface="+mn-lt"/>
              <a:ea typeface="+mn-ea"/>
              <a:cs typeface="+mn-cs"/>
            </a:endParaRPr>
          </a:p>
          <a:p>
            <a:pPr marL="0" indent="0">
              <a:buFont typeface="Arial"/>
              <a:buNone/>
            </a:pPr>
            <a:r>
              <a:rPr lang="en-US" sz="1200" b="0" i="0" u="none" strike="noStrike" kern="1200" baseline="0" dirty="0" smtClean="0">
                <a:solidFill>
                  <a:schemeClr val="tx1"/>
                </a:solidFill>
                <a:effectLst/>
                <a:latin typeface="+mn-lt"/>
                <a:ea typeface="+mn-ea"/>
                <a:cs typeface="+mn-cs"/>
              </a:rPr>
              <a:t>The songs are provided on the </a:t>
            </a:r>
            <a:r>
              <a:rPr lang="en-US" sz="1200" b="1" i="0" u="none" strike="noStrike" kern="1200" baseline="0" dirty="0" err="1" smtClean="0">
                <a:solidFill>
                  <a:schemeClr val="tx1"/>
                </a:solidFill>
                <a:effectLst/>
                <a:latin typeface="+mn-lt"/>
                <a:ea typeface="+mn-ea"/>
                <a:cs typeface="+mn-cs"/>
              </a:rPr>
              <a:t>myNGconnect</a:t>
            </a:r>
            <a:r>
              <a:rPr lang="en-US" sz="1200" b="1" i="0" u="none" strike="noStrike" kern="1200" baseline="0" dirty="0" smtClean="0">
                <a:solidFill>
                  <a:schemeClr val="tx1"/>
                </a:solidFill>
                <a:effectLst/>
                <a:latin typeface="+mn-lt"/>
                <a:ea typeface="+mn-ea"/>
                <a:cs typeface="+mn-cs"/>
              </a:rPr>
              <a:t> and the IWB</a:t>
            </a:r>
            <a:r>
              <a:rPr lang="en-US" sz="1200" b="0" i="0" u="none" strike="noStrike" kern="1200" baseline="0" dirty="0" smtClean="0">
                <a:solidFill>
                  <a:schemeClr val="tx1"/>
                </a:solidFill>
                <a:effectLst/>
                <a:latin typeface="+mn-lt"/>
                <a:ea typeface="+mn-ea"/>
                <a:cs typeface="+mn-cs"/>
              </a:rPr>
              <a:t>:</a:t>
            </a:r>
          </a:p>
          <a:p>
            <a:pPr marL="0" indent="0">
              <a:buFont typeface="Arial"/>
              <a:buNone/>
            </a:pPr>
            <a:endParaRPr lang="en-US" sz="1200" b="0" i="0" u="none" strike="noStrike" kern="1200" baseline="0" dirty="0" smtClean="0">
              <a:solidFill>
                <a:schemeClr val="tx1"/>
              </a:solidFill>
              <a:effectLst/>
              <a:latin typeface="+mn-lt"/>
              <a:ea typeface="+mn-ea"/>
              <a:cs typeface="+mn-cs"/>
            </a:endParaRPr>
          </a:p>
          <a:p>
            <a:pPr marL="171450" indent="-171450">
              <a:buFont typeface="Arial"/>
              <a:buChar char="•"/>
            </a:pPr>
            <a:r>
              <a:rPr lang="en-US" sz="1200" b="0" i="0" u="none" strike="noStrike" kern="1200" baseline="0" dirty="0" smtClean="0">
                <a:solidFill>
                  <a:schemeClr val="tx1"/>
                </a:solidFill>
                <a:effectLst/>
                <a:latin typeface="+mn-lt"/>
                <a:ea typeface="+mn-ea"/>
                <a:cs typeface="+mn-cs"/>
              </a:rPr>
              <a:t>Performed by young learners in their classrooms </a:t>
            </a:r>
          </a:p>
          <a:p>
            <a:pPr marL="171450" indent="-171450">
              <a:buFont typeface="Arial"/>
              <a:buChar char="•"/>
            </a:pPr>
            <a:r>
              <a:rPr lang="en-US" sz="1200" b="0" i="0" u="none" strike="noStrike" kern="1200" baseline="0" dirty="0" smtClean="0">
                <a:solidFill>
                  <a:schemeClr val="tx1"/>
                </a:solidFill>
                <a:effectLst/>
                <a:latin typeface="+mn-lt"/>
                <a:ea typeface="+mn-ea"/>
                <a:cs typeface="+mn-cs"/>
              </a:rPr>
              <a:t>Taught by a host, in English, with instrumentation</a:t>
            </a:r>
          </a:p>
        </p:txBody>
      </p:sp>
      <p:sp>
        <p:nvSpPr>
          <p:cNvPr id="4" name="Slide Number Placeholder 3"/>
          <p:cNvSpPr>
            <a:spLocks noGrp="1"/>
          </p:cNvSpPr>
          <p:nvPr>
            <p:ph type="sldNum" sz="quarter" idx="10"/>
          </p:nvPr>
        </p:nvSpPr>
        <p:spPr/>
        <p:txBody>
          <a:bodyPr/>
          <a:lstStyle/>
          <a:p>
            <a:fld id="{4EAA1845-5833-914C-94B4-7AB6276F2D9C}" type="slidenum">
              <a:rPr lang="en-US" smtClean="0"/>
              <a:t>9</a:t>
            </a:fld>
            <a:endParaRPr lang="en-US" dirty="0"/>
          </a:p>
        </p:txBody>
      </p:sp>
    </p:spTree>
    <p:extLst>
      <p:ext uri="{BB962C8B-B14F-4D97-AF65-F5344CB8AC3E}">
        <p14:creationId xmlns:p14="http://schemas.microsoft.com/office/powerpoint/2010/main" val="1100841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To ensure teachers are fully supported in their young learner classrooms, the Teacher Video also includes a series of Professional Development videos, with best practices for teaching English successfully using songs and games with </a:t>
            </a:r>
            <a:r>
              <a:rPr lang="en-US" sz="1200" b="0" i="1" u="none" strike="noStrike" kern="1200" baseline="0" dirty="0" smtClean="0">
                <a:solidFill>
                  <a:schemeClr val="tx1"/>
                </a:solidFill>
                <a:latin typeface="+mn-lt"/>
                <a:ea typeface="+mn-ea"/>
                <a:cs typeface="+mn-cs"/>
              </a:rPr>
              <a:t>Welcome to Our World</a:t>
            </a:r>
            <a:r>
              <a:rPr lang="en-US" sz="1200" b="0"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Dr. Joan Kang Shin, a respected trainer of young learner teachers in over 100 countries, and series editor for </a:t>
            </a:r>
            <a:r>
              <a:rPr lang="en-US" sz="1200" b="0" i="1" u="none" strike="noStrike" kern="1200" baseline="0" dirty="0" smtClean="0">
                <a:solidFill>
                  <a:schemeClr val="tx1"/>
                </a:solidFill>
                <a:latin typeface="+mn-lt"/>
                <a:ea typeface="+mn-ea"/>
                <a:cs typeface="+mn-cs"/>
              </a:rPr>
              <a:t>Welcome to Our World</a:t>
            </a:r>
            <a:r>
              <a:rPr lang="en-US" sz="1200" b="0" i="0" u="none" strike="noStrike" kern="1200" baseline="0" dirty="0" smtClean="0">
                <a:solidFill>
                  <a:schemeClr val="tx1"/>
                </a:solidFill>
                <a:latin typeface="+mn-lt"/>
                <a:ea typeface="+mn-ea"/>
                <a:cs typeface="+mn-cs"/>
              </a:rPr>
              <a:t>, has designed the videos.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Hosted and developed by Dr. Shin,</a:t>
            </a:r>
          </a:p>
          <a:p>
            <a:r>
              <a:rPr lang="en-US" sz="1200" b="1" i="0" u="none" strike="noStrike" kern="1200" baseline="0" dirty="0" smtClean="0">
                <a:solidFill>
                  <a:schemeClr val="tx1"/>
                </a:solidFill>
                <a:latin typeface="+mn-lt"/>
                <a:ea typeface="+mn-ea"/>
                <a:cs typeface="+mn-cs"/>
              </a:rPr>
              <a:t>the videos include:</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Using songs with very young learners</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Adapting songs to different cultures</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Keeping students’ attention</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Using hands-on games</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Making and using puppets</a:t>
            </a:r>
          </a:p>
          <a:p>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Additional songs for classroom management</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EAA1845-5833-914C-94B4-7AB6276F2D9C}" type="slidenum">
              <a:rPr lang="en-US" smtClean="0"/>
              <a:t>10</a:t>
            </a:fld>
            <a:endParaRPr lang="en-US" dirty="0"/>
          </a:p>
        </p:txBody>
      </p:sp>
    </p:spTree>
    <p:extLst>
      <p:ext uri="{BB962C8B-B14F-4D97-AF65-F5344CB8AC3E}">
        <p14:creationId xmlns:p14="http://schemas.microsoft.com/office/powerpoint/2010/main" val="154046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1/20/2020</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dirty="0"/>
              <a:t>‹#›</a:t>
            </a:fld>
            <a:endParaRPr lang="en-US" dirty="0"/>
          </a:p>
        </p:txBody>
      </p:sp>
      <p:sp>
        <p:nvSpPr>
          <p:cNvPr id="5" name="Rectangle 4"/>
          <p:cNvSpPr/>
          <p:nvPr userDrawn="1"/>
        </p:nvSpPr>
        <p:spPr>
          <a:xfrm>
            <a:off x="0" y="5775767"/>
            <a:ext cx="9144000" cy="108223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TextBox 5"/>
          <p:cNvSpPr txBox="1"/>
          <p:nvPr userDrawn="1"/>
        </p:nvSpPr>
        <p:spPr>
          <a:xfrm>
            <a:off x="0" y="6617967"/>
            <a:ext cx="9144000" cy="215444"/>
          </a:xfrm>
          <a:prstGeom prst="rect">
            <a:avLst/>
          </a:prstGeom>
          <a:noFill/>
        </p:spPr>
        <p:txBody>
          <a:bodyPr wrap="square" rtlCol="0">
            <a:spAutoFit/>
          </a:bodyPr>
          <a:lstStyle/>
          <a:p>
            <a:pPr algn="ctr"/>
            <a:r>
              <a:rPr lang="en-US" sz="800" b="0" i="0" spc="300" baseline="0" dirty="0">
                <a:solidFill>
                  <a:schemeClr val="bg1">
                    <a:lumMod val="50000"/>
                  </a:schemeClr>
                </a:solidFill>
                <a:latin typeface="Arial" charset="0"/>
                <a:ea typeface="Arial" charset="0"/>
                <a:cs typeface="Arial" charset="0"/>
              </a:rPr>
              <a:t>A PART OF CENGAGE</a:t>
            </a:r>
          </a:p>
        </p:txBody>
      </p:sp>
      <p:sp>
        <p:nvSpPr>
          <p:cNvPr id="10" name="TextBox 9"/>
          <p:cNvSpPr txBox="1"/>
          <p:nvPr userDrawn="1"/>
        </p:nvSpPr>
        <p:spPr>
          <a:xfrm>
            <a:off x="0" y="5846708"/>
            <a:ext cx="9144000" cy="400110"/>
          </a:xfrm>
          <a:prstGeom prst="rect">
            <a:avLst/>
          </a:prstGeom>
          <a:noFill/>
        </p:spPr>
        <p:txBody>
          <a:bodyPr wrap="square" rtlCol="0">
            <a:spAutoFit/>
          </a:bodyPr>
          <a:lstStyle/>
          <a:p>
            <a:pPr algn="ctr"/>
            <a:r>
              <a:rPr lang="en-US" sz="2000" b="0" i="0" baseline="0" dirty="0">
                <a:solidFill>
                  <a:srgbClr val="FFE100"/>
                </a:solidFill>
                <a:latin typeface="Arial" charset="0"/>
                <a:ea typeface="Arial" charset="0"/>
                <a:cs typeface="Arial" charset="0"/>
              </a:rPr>
              <a:t>Bringing the world to the classroom and the classroom to life</a:t>
            </a:r>
          </a:p>
        </p:txBody>
      </p:sp>
      <p:sp>
        <p:nvSpPr>
          <p:cNvPr id="11" name="TextBox 10"/>
          <p:cNvSpPr txBox="1"/>
          <p:nvPr userDrawn="1"/>
        </p:nvSpPr>
        <p:spPr>
          <a:xfrm>
            <a:off x="0" y="6269879"/>
            <a:ext cx="9144000" cy="276999"/>
          </a:xfrm>
          <a:prstGeom prst="rect">
            <a:avLst/>
          </a:prstGeom>
          <a:noFill/>
        </p:spPr>
        <p:txBody>
          <a:bodyPr wrap="square" rtlCol="0">
            <a:spAutoFit/>
          </a:bodyPr>
          <a:lstStyle/>
          <a:p>
            <a:pPr algn="ctr"/>
            <a:r>
              <a:rPr lang="en-US" sz="1200" b="0" i="0" spc="150" baseline="0" dirty="0">
                <a:solidFill>
                  <a:schemeClr val="bg1"/>
                </a:solidFill>
                <a:latin typeface="Arial" charset="0"/>
                <a:ea typeface="Arial" charset="0"/>
                <a:cs typeface="Arial" charset="0"/>
              </a:rPr>
              <a:t>NGL.CENGAGE.COM/ELT</a:t>
            </a: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73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9" y="753"/>
            <a:ext cx="9141991" cy="6856493"/>
          </a:xfrm>
          <a:prstGeom prst="rect">
            <a:avLst/>
          </a:prstGeom>
        </p:spPr>
      </p:pic>
      <p:pic>
        <p:nvPicPr>
          <p:cNvPr id="4" name="Picture 3" descr="WOW_PPT_MasterFiles_2014_v1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3"/>
            <a:ext cx="9144000" cy="6858000"/>
          </a:xfrm>
          <a:prstGeom prst="rect">
            <a:avLst/>
          </a:prstGeom>
        </p:spPr>
      </p:pic>
    </p:spTree>
    <p:extLst>
      <p:ext uri="{BB962C8B-B14F-4D97-AF65-F5344CB8AC3E}">
        <p14:creationId xmlns:p14="http://schemas.microsoft.com/office/powerpoint/2010/main" val="223421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4543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4543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55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74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7811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086" cy="6858000"/>
          </a:xfrm>
          <a:prstGeom prst="rect">
            <a:avLst/>
          </a:prstGeom>
        </p:spPr>
      </p:pic>
    </p:spTree>
    <p:extLst>
      <p:ext uri="{BB962C8B-B14F-4D97-AF65-F5344CB8AC3E}">
        <p14:creationId xmlns:p14="http://schemas.microsoft.com/office/powerpoint/2010/main" val="1801109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713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9147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52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80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068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60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547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017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userDrawn="1"/>
        </p:nvSpPr>
        <p:spPr>
          <a:xfrm>
            <a:off x="4890929" y="1003508"/>
            <a:ext cx="3570773" cy="492443"/>
          </a:xfrm>
          <a:prstGeom prst="rect">
            <a:avLst/>
          </a:prstGeom>
          <a:noFill/>
        </p:spPr>
        <p:txBody>
          <a:bodyPr wrap="square" rtlCol="0">
            <a:spAutoFit/>
          </a:bodyPr>
          <a:lstStyle/>
          <a:p>
            <a:pPr algn="ctr"/>
            <a:r>
              <a:rPr lang="en-US" sz="2600" b="1" dirty="0" smtClean="0">
                <a:solidFill>
                  <a:srgbClr val="00B0F0"/>
                </a:solidFill>
                <a:effectLst>
                  <a:outerShdw blurRad="50800" dist="38100" dir="2700000" algn="tl" rotWithShape="0">
                    <a:srgbClr val="000000">
                      <a:alpha val="90000"/>
                    </a:srgbClr>
                  </a:outerShdw>
                </a:effectLst>
                <a:latin typeface="+mj-lt"/>
                <a:ea typeface="+mj-ea"/>
                <a:cs typeface="+mj-cs"/>
              </a:rPr>
              <a:t>Dr. JoAnn (Jodi) Crandall</a:t>
            </a:r>
          </a:p>
        </p:txBody>
      </p:sp>
      <p:sp>
        <p:nvSpPr>
          <p:cNvPr id="5" name="TextBox 4"/>
          <p:cNvSpPr txBox="1"/>
          <p:nvPr userDrawn="1"/>
        </p:nvSpPr>
        <p:spPr>
          <a:xfrm>
            <a:off x="985377" y="1003507"/>
            <a:ext cx="2792502" cy="492443"/>
          </a:xfrm>
          <a:prstGeom prst="rect">
            <a:avLst/>
          </a:prstGeom>
          <a:noFill/>
        </p:spPr>
        <p:txBody>
          <a:bodyPr wrap="square" rtlCol="0">
            <a:spAutoFit/>
          </a:bodyPr>
          <a:lstStyle/>
          <a:p>
            <a:pPr algn="ctr"/>
            <a:r>
              <a:rPr lang="en-US" sz="2600" b="1" dirty="0" smtClean="0">
                <a:solidFill>
                  <a:srgbClr val="00B0F0"/>
                </a:solidFill>
                <a:effectLst>
                  <a:outerShdw blurRad="50800" dist="38100" dir="2700000" algn="tl" rotWithShape="0">
                    <a:srgbClr val="000000">
                      <a:alpha val="90000"/>
                    </a:srgbClr>
                  </a:outerShdw>
                </a:effectLst>
                <a:latin typeface="+mj-lt"/>
                <a:ea typeface="+mj-ea"/>
                <a:cs typeface="+mj-cs"/>
              </a:rPr>
              <a:t>Dr. Joan Kang Shin</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1804" y="1734382"/>
            <a:ext cx="2659649" cy="3546199"/>
          </a:xfrm>
          <a:prstGeom prst="rect">
            <a:avLst/>
          </a:prstGeom>
          <a:effectLst>
            <a:outerShdw blurRad="63500" sx="102000" sy="102000" algn="ctr" rotWithShape="0">
              <a:prstClr val="black">
                <a:alpha val="40000"/>
              </a:prstClr>
            </a:outerShdw>
          </a:effectLst>
        </p:spPr>
      </p:pic>
      <p:pic>
        <p:nvPicPr>
          <p:cNvPr id="7" name="Picture 6" descr="DrJoannCrandall.jpeg"/>
          <p:cNvPicPr>
            <a:picLocks noChangeAspect="1"/>
          </p:cNvPicPr>
          <p:nvPr userDrawn="1"/>
        </p:nvPicPr>
        <p:blipFill rotWithShape="1">
          <a:blip r:embed="rId4" cstate="screen">
            <a:extLst>
              <a:ext uri="{28A0092B-C50C-407E-A947-70E740481C1C}">
                <a14:useLocalDpi xmlns:a14="http://schemas.microsoft.com/office/drawing/2010/main"/>
              </a:ext>
            </a:extLst>
          </a:blip>
          <a:srcRect r="-11189"/>
          <a:stretch/>
        </p:blipFill>
        <p:spPr>
          <a:xfrm>
            <a:off x="5241775" y="1742174"/>
            <a:ext cx="3090313" cy="35384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574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8000"/>
          </a:xfrm>
          <a:prstGeom prst="rect">
            <a:avLst/>
          </a:prstGeom>
        </p:spPr>
      </p:pic>
    </p:spTree>
    <p:extLst>
      <p:ext uri="{BB962C8B-B14F-4D97-AF65-F5344CB8AC3E}">
        <p14:creationId xmlns:p14="http://schemas.microsoft.com/office/powerpoint/2010/main" val="4272330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012948"/>
      </p:ext>
    </p:extLst>
  </p:cSld>
  <p:clrMap bg1="lt1" tx1="dk1" bg2="lt2" tx2="dk2" accent1="accent1" accent2="accent2" accent3="accent3" accent4="accent4" accent5="accent5" accent6="accent6" hlink="hlink" folHlink="folHlink"/>
  <p:sldLayoutIdLst>
    <p:sldLayoutId id="2147483687" r:id="rId1"/>
    <p:sldLayoutId id="2147483664" r:id="rId2"/>
    <p:sldLayoutId id="2147483665" r:id="rId3"/>
    <p:sldLayoutId id="2147483677" r:id="rId4"/>
    <p:sldLayoutId id="2147483679" r:id="rId5"/>
    <p:sldLayoutId id="2147483685" r:id="rId6"/>
    <p:sldLayoutId id="2147483686" r:id="rId7"/>
    <p:sldLayoutId id="2147483682" r:id="rId8"/>
    <p:sldLayoutId id="2147483669" r:id="rId9"/>
    <p:sldLayoutId id="2147483674" r:id="rId10"/>
    <p:sldLayoutId id="2147483675" r:id="rId11"/>
    <p:sldLayoutId id="2147483680" r:id="rId12"/>
    <p:sldLayoutId id="2147483681" r:id="rId13"/>
    <p:sldLayoutId id="2147483684" r:id="rId14"/>
    <p:sldLayoutId id="2147483683" r:id="rId15"/>
    <p:sldLayoutId id="2147483676" r:id="rId16"/>
    <p:sldLayoutId id="2147483691" r:id="rId17"/>
    <p:sldLayoutId id="2147483689" r:id="rId18"/>
    <p:sldLayoutId id="2147483688" r:id="rId19"/>
    <p:sldLayoutId id="2147483690"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136" t="1103" r="14167" b="19792"/>
          <a:stretch/>
        </p:blipFill>
        <p:spPr>
          <a:xfrm flipH="1">
            <a:off x="-5" y="-1"/>
            <a:ext cx="9144001" cy="58104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29" y="443214"/>
            <a:ext cx="2680664" cy="1107231"/>
          </a:xfrm>
          <a:prstGeom prst="rect">
            <a:avLst/>
          </a:prstGeom>
        </p:spPr>
      </p:pic>
    </p:spTree>
    <p:extLst>
      <p:ext uri="{BB962C8B-B14F-4D97-AF65-F5344CB8AC3E}">
        <p14:creationId xmlns:p14="http://schemas.microsoft.com/office/powerpoint/2010/main" val="78417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899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65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9161" y="1777677"/>
            <a:ext cx="2857354" cy="369332"/>
          </a:xfrm>
          <a:prstGeom prst="rect">
            <a:avLst/>
          </a:prstGeom>
          <a:noFill/>
        </p:spPr>
        <p:txBody>
          <a:bodyPr wrap="square" rtlCol="0">
            <a:spAutoFit/>
          </a:bodyPr>
          <a:lstStyle/>
          <a:p>
            <a:r>
              <a:rPr lang="en-US" b="1" dirty="0" smtClean="0">
                <a:solidFill>
                  <a:srgbClr val="FFDF00"/>
                </a:solidFill>
                <a:effectLst>
                  <a:outerShdw blurRad="50800" dist="38100" dir="2700000" algn="tl" rotWithShape="0">
                    <a:srgbClr val="000000">
                      <a:alpha val="90000"/>
                    </a:srgbClr>
                  </a:outerShdw>
                </a:effectLst>
              </a:rPr>
              <a:t>FOR LEARNERS</a:t>
            </a:r>
            <a:endParaRPr lang="en-US" b="1" dirty="0">
              <a:solidFill>
                <a:srgbClr val="FFDF00"/>
              </a:solidFill>
              <a:effectLst>
                <a:outerShdw blurRad="50800" dist="38100" dir="2700000" algn="tl" rotWithShape="0">
                  <a:srgbClr val="000000">
                    <a:alpha val="90000"/>
                  </a:srgbClr>
                </a:outerShdw>
              </a:effectLst>
            </a:endParaRPr>
          </a:p>
        </p:txBody>
      </p:sp>
      <p:sp>
        <p:nvSpPr>
          <p:cNvPr id="3" name="TextBox 2"/>
          <p:cNvSpPr txBox="1"/>
          <p:nvPr/>
        </p:nvSpPr>
        <p:spPr>
          <a:xfrm>
            <a:off x="4632325" y="1777677"/>
            <a:ext cx="2857354" cy="369332"/>
          </a:xfrm>
          <a:prstGeom prst="rect">
            <a:avLst/>
          </a:prstGeom>
          <a:noFill/>
        </p:spPr>
        <p:txBody>
          <a:bodyPr wrap="square" rtlCol="0">
            <a:spAutoFit/>
          </a:bodyPr>
          <a:lstStyle/>
          <a:p>
            <a:r>
              <a:rPr lang="en-US" b="1" dirty="0" smtClean="0">
                <a:solidFill>
                  <a:srgbClr val="FFDF00"/>
                </a:solidFill>
                <a:effectLst>
                  <a:outerShdw blurRad="50800" dist="38100" dir="2700000" algn="tl" rotWithShape="0">
                    <a:srgbClr val="000000">
                      <a:alpha val="90000"/>
                    </a:srgbClr>
                  </a:outerShdw>
                </a:effectLst>
              </a:rPr>
              <a:t>FOR TEACHERS</a:t>
            </a:r>
            <a:endParaRPr lang="en-US" b="1" dirty="0">
              <a:solidFill>
                <a:srgbClr val="FFDF00"/>
              </a:solidFill>
              <a:effectLst>
                <a:outerShdw blurRad="50800" dist="38100" dir="2700000" algn="tl" rotWithShape="0">
                  <a:srgbClr val="000000">
                    <a:alpha val="90000"/>
                  </a:srgbClr>
                </a:outerShdw>
              </a:effectLst>
            </a:endParaRPr>
          </a:p>
        </p:txBody>
      </p:sp>
      <p:sp>
        <p:nvSpPr>
          <p:cNvPr id="4" name="TextBox 3"/>
          <p:cNvSpPr txBox="1"/>
          <p:nvPr/>
        </p:nvSpPr>
        <p:spPr>
          <a:xfrm>
            <a:off x="569161" y="2368989"/>
            <a:ext cx="3471498" cy="2308324"/>
          </a:xfrm>
          <a:prstGeom prst="rect">
            <a:avLst/>
          </a:prstGeom>
          <a:noFill/>
        </p:spPr>
        <p:txBody>
          <a:bodyPr wrap="square" rtlCol="0">
            <a:spAutoFit/>
          </a:bodyPr>
          <a:lstStyle/>
          <a:p>
            <a:pPr marL="285750" indent="-285750">
              <a:buSzPct val="100000"/>
              <a:buFont typeface="Arial" charset="0"/>
              <a:buChar char="•"/>
            </a:pPr>
            <a:r>
              <a:rPr lang="en-US" dirty="0" smtClean="0">
                <a:solidFill>
                  <a:schemeClr val="bg1"/>
                </a:solidFill>
              </a:rPr>
              <a:t>Student’s Book</a:t>
            </a:r>
          </a:p>
          <a:p>
            <a:pPr marL="285750" indent="-285750">
              <a:buSzPct val="100000"/>
              <a:buFont typeface="Arial" charset="0"/>
              <a:buChar char="•"/>
            </a:pPr>
            <a:endParaRPr lang="en-US" dirty="0" smtClean="0">
              <a:solidFill>
                <a:schemeClr val="bg1"/>
              </a:solidFill>
            </a:endParaRPr>
          </a:p>
          <a:p>
            <a:pPr marL="285750" indent="-285750">
              <a:buSzPct val="100000"/>
              <a:buFont typeface="Arial" charset="0"/>
              <a:buChar char="•"/>
            </a:pPr>
            <a:r>
              <a:rPr lang="en-US" dirty="0" smtClean="0">
                <a:solidFill>
                  <a:schemeClr val="bg1"/>
                </a:solidFill>
              </a:rPr>
              <a:t>Activity Book, </a:t>
            </a:r>
            <a:br>
              <a:rPr lang="en-US" dirty="0" smtClean="0">
                <a:solidFill>
                  <a:schemeClr val="bg1"/>
                </a:solidFill>
              </a:rPr>
            </a:br>
            <a:r>
              <a:rPr lang="en-US" dirty="0" smtClean="0">
                <a:solidFill>
                  <a:schemeClr val="bg1"/>
                </a:solidFill>
              </a:rPr>
              <a:t>	with Audio CD</a:t>
            </a:r>
          </a:p>
          <a:p>
            <a:pPr marL="285750" indent="-285750">
              <a:buSzPct val="100000"/>
              <a:buFont typeface="Arial" charset="0"/>
              <a:buChar char="•"/>
            </a:pPr>
            <a:endParaRPr lang="en-US" dirty="0" smtClean="0">
              <a:solidFill>
                <a:schemeClr val="bg1"/>
              </a:solidFill>
            </a:endParaRPr>
          </a:p>
          <a:p>
            <a:pPr marL="285750" indent="-285750">
              <a:buSzPct val="100000"/>
              <a:buFont typeface="Arial" charset="0"/>
              <a:buChar char="•"/>
            </a:pPr>
            <a:r>
              <a:rPr lang="en-US" dirty="0" smtClean="0">
                <a:solidFill>
                  <a:schemeClr val="bg1"/>
                </a:solidFill>
              </a:rPr>
              <a:t>Student Video and </a:t>
            </a:r>
            <a:br>
              <a:rPr lang="en-US" dirty="0" smtClean="0">
                <a:solidFill>
                  <a:schemeClr val="bg1"/>
                </a:solidFill>
              </a:rPr>
            </a:br>
            <a:r>
              <a:rPr lang="en-US" dirty="0" smtClean="0">
                <a:solidFill>
                  <a:schemeClr val="bg1"/>
                </a:solidFill>
              </a:rPr>
              <a:t>Online Learner Resources, 	powered by </a:t>
            </a:r>
            <a:r>
              <a:rPr lang="en-US" dirty="0" err="1" smtClean="0">
                <a:solidFill>
                  <a:schemeClr val="bg1"/>
                </a:solidFill>
              </a:rPr>
              <a:t>myNGconnect</a:t>
            </a:r>
            <a:endParaRPr lang="en-US" dirty="0">
              <a:solidFill>
                <a:schemeClr val="bg1"/>
              </a:solidFill>
            </a:endParaRPr>
          </a:p>
        </p:txBody>
      </p:sp>
      <p:sp>
        <p:nvSpPr>
          <p:cNvPr id="5" name="TextBox 4"/>
          <p:cNvSpPr txBox="1"/>
          <p:nvPr/>
        </p:nvSpPr>
        <p:spPr>
          <a:xfrm>
            <a:off x="4632325" y="2368989"/>
            <a:ext cx="3782626" cy="3693319"/>
          </a:xfrm>
          <a:prstGeom prst="rect">
            <a:avLst/>
          </a:prstGeom>
          <a:noFill/>
        </p:spPr>
        <p:txBody>
          <a:bodyPr wrap="square" rtlCol="0">
            <a:spAutoFit/>
          </a:bodyPr>
          <a:lstStyle/>
          <a:p>
            <a:pPr marL="285750" indent="-285750">
              <a:buSzPct val="100000"/>
              <a:buFont typeface="Arial" charset="0"/>
              <a:buChar char="•"/>
            </a:pPr>
            <a:r>
              <a:rPr lang="en-US" dirty="0" smtClean="0">
                <a:solidFill>
                  <a:schemeClr val="bg1"/>
                </a:solidFill>
              </a:rPr>
              <a:t>Lesson Planner,</a:t>
            </a:r>
            <a:br>
              <a:rPr lang="en-US" dirty="0" smtClean="0">
                <a:solidFill>
                  <a:schemeClr val="bg1"/>
                </a:solidFill>
              </a:rPr>
            </a:br>
            <a:r>
              <a:rPr lang="en-US" dirty="0" smtClean="0">
                <a:solidFill>
                  <a:schemeClr val="bg1"/>
                </a:solidFill>
              </a:rPr>
              <a:t>	with Class Audio CDs</a:t>
            </a:r>
            <a:br>
              <a:rPr lang="en-US" dirty="0" smtClean="0">
                <a:solidFill>
                  <a:schemeClr val="bg1"/>
                </a:solidFill>
              </a:rPr>
            </a:br>
            <a:r>
              <a:rPr lang="en-US" dirty="0" smtClean="0">
                <a:solidFill>
                  <a:schemeClr val="bg1"/>
                </a:solidFill>
              </a:rPr>
              <a:t>	and Teacher’s Resource CD-ROM</a:t>
            </a:r>
          </a:p>
          <a:p>
            <a:pPr marL="285750" indent="-285750">
              <a:buSzPct val="100000"/>
              <a:buFont typeface="Arial" charset="0"/>
              <a:buChar char="•"/>
            </a:pPr>
            <a:endParaRPr lang="en-US" dirty="0" smtClean="0">
              <a:solidFill>
                <a:schemeClr val="bg1"/>
              </a:solidFill>
            </a:endParaRPr>
          </a:p>
          <a:p>
            <a:pPr marL="285750" indent="-285750">
              <a:buSzPct val="100000"/>
              <a:buFont typeface="Arial" charset="0"/>
              <a:buChar char="•"/>
            </a:pPr>
            <a:r>
              <a:rPr lang="en-US" dirty="0" smtClean="0">
                <a:solidFill>
                  <a:schemeClr val="bg1"/>
                </a:solidFill>
              </a:rPr>
              <a:t>Big Books</a:t>
            </a:r>
          </a:p>
          <a:p>
            <a:pPr marL="285750" indent="-285750">
              <a:buSzPct val="100000"/>
              <a:buFont typeface="Arial" charset="0"/>
              <a:buChar char="•"/>
            </a:pPr>
            <a:endParaRPr lang="en-US" dirty="0">
              <a:solidFill>
                <a:schemeClr val="bg1"/>
              </a:solidFill>
            </a:endParaRPr>
          </a:p>
          <a:p>
            <a:pPr marL="285750" indent="-285750">
              <a:buSzPct val="100000"/>
              <a:buFont typeface="Arial" charset="0"/>
              <a:buChar char="•"/>
            </a:pPr>
            <a:r>
              <a:rPr lang="en-US" dirty="0" smtClean="0">
                <a:solidFill>
                  <a:schemeClr val="bg1"/>
                </a:solidFill>
              </a:rPr>
              <a:t>Interactive Whiteboard DVD-ROMs</a:t>
            </a:r>
          </a:p>
          <a:p>
            <a:pPr marL="285750" indent="-285750">
              <a:buSzPct val="100000"/>
              <a:buFont typeface="Arial" charset="0"/>
              <a:buChar char="•"/>
            </a:pPr>
            <a:endParaRPr lang="en-US" dirty="0">
              <a:solidFill>
                <a:schemeClr val="bg1"/>
              </a:solidFill>
            </a:endParaRPr>
          </a:p>
          <a:p>
            <a:pPr marL="285750" indent="-285750">
              <a:buSzPct val="100000"/>
              <a:buFont typeface="Arial" charset="0"/>
              <a:buChar char="•"/>
            </a:pPr>
            <a:r>
              <a:rPr lang="en-US" dirty="0" smtClean="0">
                <a:solidFill>
                  <a:schemeClr val="bg1"/>
                </a:solidFill>
              </a:rPr>
              <a:t>Flashcard Sets</a:t>
            </a:r>
          </a:p>
          <a:p>
            <a:pPr marL="285750" indent="-285750">
              <a:buSzPct val="100000"/>
              <a:buFont typeface="Arial" charset="0"/>
              <a:buChar char="•"/>
            </a:pPr>
            <a:endParaRPr lang="en-US" dirty="0" smtClean="0">
              <a:solidFill>
                <a:schemeClr val="bg1"/>
              </a:solidFill>
            </a:endParaRPr>
          </a:p>
          <a:p>
            <a:pPr marL="285750" indent="-285750">
              <a:buSzPct val="100000"/>
              <a:buFont typeface="Arial" charset="0"/>
              <a:buChar char="•"/>
            </a:pPr>
            <a:r>
              <a:rPr lang="en-US" dirty="0" smtClean="0">
                <a:solidFill>
                  <a:schemeClr val="bg1"/>
                </a:solidFill>
              </a:rPr>
              <a:t>Teacher Video and </a:t>
            </a:r>
            <a:br>
              <a:rPr lang="en-US" dirty="0" smtClean="0">
                <a:solidFill>
                  <a:schemeClr val="bg1"/>
                </a:solidFill>
              </a:rPr>
            </a:br>
            <a:r>
              <a:rPr lang="en-US" dirty="0" smtClean="0">
                <a:solidFill>
                  <a:schemeClr val="bg1"/>
                </a:solidFill>
              </a:rPr>
              <a:t>Online Teacher Resources, 	powered by </a:t>
            </a:r>
            <a:r>
              <a:rPr lang="en-US" dirty="0" err="1" smtClean="0">
                <a:solidFill>
                  <a:schemeClr val="bg1"/>
                </a:solidFill>
              </a:rPr>
              <a:t>myNGconnect</a:t>
            </a:r>
            <a:endParaRPr lang="en-US" dirty="0">
              <a:solidFill>
                <a:schemeClr val="bg1"/>
              </a:solidFill>
            </a:endParaRPr>
          </a:p>
        </p:txBody>
      </p:sp>
    </p:spTree>
    <p:extLst>
      <p:ext uri="{BB962C8B-B14F-4D97-AF65-F5344CB8AC3E}">
        <p14:creationId xmlns:p14="http://schemas.microsoft.com/office/powerpoint/2010/main" val="872777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09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84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311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3813"/>
            <a:ext cx="9143999" cy="3530501"/>
          </a:xfrm>
          <a:prstGeom prst="rect">
            <a:avLst/>
          </a:prstGeom>
        </p:spPr>
      </p:pic>
    </p:spTree>
    <p:extLst>
      <p:ext uri="{BB962C8B-B14F-4D97-AF65-F5344CB8AC3E}">
        <p14:creationId xmlns:p14="http://schemas.microsoft.com/office/powerpoint/2010/main" val="3351629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05528"/>
            <a:ext cx="9143996" cy="3573516"/>
          </a:xfrm>
          <a:prstGeom prst="rect">
            <a:avLst/>
          </a:prstGeom>
        </p:spPr>
      </p:pic>
    </p:spTree>
    <p:extLst>
      <p:ext uri="{BB962C8B-B14F-4D97-AF65-F5344CB8AC3E}">
        <p14:creationId xmlns:p14="http://schemas.microsoft.com/office/powerpoint/2010/main" val="3563276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05529"/>
            <a:ext cx="9143996" cy="3573516"/>
          </a:xfrm>
          <a:prstGeom prst="rect">
            <a:avLst/>
          </a:prstGeom>
        </p:spPr>
      </p:pic>
    </p:spTree>
    <p:extLst>
      <p:ext uri="{BB962C8B-B14F-4D97-AF65-F5344CB8AC3E}">
        <p14:creationId xmlns:p14="http://schemas.microsoft.com/office/powerpoint/2010/main" val="927750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7385"/>
            <a:ext cx="9143996" cy="3573516"/>
          </a:xfrm>
          <a:prstGeom prst="rect">
            <a:avLst/>
          </a:prstGeom>
        </p:spPr>
      </p:pic>
    </p:spTree>
    <p:extLst>
      <p:ext uri="{BB962C8B-B14F-4D97-AF65-F5344CB8AC3E}">
        <p14:creationId xmlns:p14="http://schemas.microsoft.com/office/powerpoint/2010/main" val="3501573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8893"/>
            <a:ext cx="9143999" cy="3530501"/>
          </a:xfrm>
          <a:prstGeom prst="rect">
            <a:avLst/>
          </a:prstGeom>
        </p:spPr>
      </p:pic>
    </p:spTree>
    <p:extLst>
      <p:ext uri="{BB962C8B-B14F-4D97-AF65-F5344CB8AC3E}">
        <p14:creationId xmlns:p14="http://schemas.microsoft.com/office/powerpoint/2010/main" val="4283917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896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1C61473EDAD744BA0AF616675039BC" ma:contentTypeVersion="75" ma:contentTypeDescription="Create a new document." ma:contentTypeScope="" ma:versionID="e74e5e895c823ffd4fd0ec33dff78751">
  <xsd:schema xmlns:xsd="http://www.w3.org/2001/XMLSchema" xmlns:xs="http://www.w3.org/2001/XMLSchema" xmlns:p="http://schemas.microsoft.com/office/2006/metadata/properties" xmlns:ns1="8CC1E233-6154-4CB8-A29A-010B2F9E1EC2" xmlns:ns2="8cc1e233-6154-4cb8-a29a-010b2f9e1ec2" xmlns:ns4="c89f80dc-d176-41d5-b2ac-7c0c04068119" xmlns:ns5="ca8f5f80-97ec-4892-a9e3-e6d870152f95" targetNamespace="http://schemas.microsoft.com/office/2006/metadata/properties" ma:root="true" ma:fieldsID="7fc9e6733bb6c51b0255bd3b5d369ac2" ns1:_="" ns2:_="" ns4:_="" ns5:_="">
    <xsd:import namespace="8CC1E233-6154-4CB8-A29A-010B2F9E1EC2"/>
    <xsd:import namespace="8cc1e233-6154-4cb8-a29a-010b2f9e1ec2"/>
    <xsd:import namespace="c89f80dc-d176-41d5-b2ac-7c0c04068119"/>
    <xsd:import namespace="ca8f5f80-97ec-4892-a9e3-e6d870152f95"/>
    <xsd:element name="properties">
      <xsd:complexType>
        <xsd:sequence>
          <xsd:element name="documentManagement">
            <xsd:complexType>
              <xsd:all>
                <xsd:element ref="ns1:Market"/>
                <xsd:element ref="ns1:Program_x002f_Series" minOccurs="0"/>
                <xsd:element ref="ns2:Language_x0020_Variant" minOccurs="0"/>
                <xsd:element ref="ns1:Subcategory"/>
                <xsd:element ref="ns1:Description0" minOccurs="0"/>
                <xsd:element ref="ns1:State" minOccurs="0"/>
                <xsd:element ref="ns1:Intl" minOccurs="0"/>
                <xsd:element ref="ns2:o7358b4e69514e1783e4b6ce18abc6fb" minOccurs="0"/>
                <xsd:element ref="ns4:TaxKeywordTaxHTField" minOccurs="0"/>
                <xsd:element ref="ns5:SharedWithUsers" minOccurs="0"/>
                <xsd:element ref="ns5:SharedWithDetails" minOccurs="0"/>
                <xsd:element ref="ns5:LastSharedByUser" minOccurs="0"/>
                <xsd:element ref="ns5:LastSharedByTime" minOccurs="0"/>
                <xsd:element ref="ns2:MediaServiceMetadata" minOccurs="0"/>
                <xsd:element ref="ns2:MediaServiceFastMetadata" minOccurs="0"/>
                <xsd:element ref="ns4:TaxCatchAll" minOccurs="0"/>
                <xsd:element ref="ns2:MediaServiceEventHashCode" minOccurs="0"/>
                <xsd:element ref="ns2:MediaServiceGenerationTime" minOccurs="0"/>
                <xsd:element ref="ns2:MediaServiceAutoTags" minOccurs="0"/>
                <xsd:element ref="ns2:MediaServiceOCR" minOccurs="0"/>
                <xsd:element ref="ns2:Product_x0020_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Market" ma:index="0" ma:displayName="Market" ma:format="Dropdown" ma:indexed="true" ma:internalName="Market">
      <xsd:simpleType>
        <xsd:restriction base="dms:Choice">
          <xsd:enumeration value="Academic"/>
          <xsd:enumeration value="Adult"/>
          <xsd:enumeration value="Dictionaries"/>
          <xsd:enumeration value="English for Specific Purposes"/>
          <xsd:enumeration value="Exam Preparation"/>
          <xsd:enumeration value="Graded Readers"/>
          <xsd:enumeration value="Teacher Development"/>
          <xsd:enumeration value="Teens"/>
          <xsd:enumeration value="Very Young Learners"/>
          <xsd:enumeration value="Young Learners"/>
        </xsd:restriction>
      </xsd:simpleType>
    </xsd:element>
    <xsd:element name="Program_x002f_Series" ma:index="1" nillable="true" ma:displayName="Program/Series" ma:description="You can choose more than one Program/Series if applicable." ma:internalName="Program_x002f_Series" ma:requiredMultiChoice="true">
      <xsd:complexType>
        <xsd:complexContent>
          <xsd:extension base="dms:MultiChoice">
            <xsd:sequence>
              <xsd:element name="Value" maxOccurs="unbounded" minOccurs="0" nillable="true">
                <xsd:simpleType>
                  <xsd:restriction base="dms:Choice">
                    <xsd:enumeration value="21st Century Communication"/>
                    <xsd:enumeration value="21st Century Reading"/>
                    <xsd:enumeration value="50 Ways"/>
                    <xsd:enumeration value="Access Reading"/>
                    <xsd:enumeration value="Achieve IELTS"/>
                    <xsd:enumeration value="Achieve TOEFL"/>
                    <xsd:enumeration value="Active Skills for Reading"/>
                    <xsd:enumeration value="All Clear!"/>
                    <xsd:enumeration value="Aspire"/>
                    <xsd:enumeration value="Best Practice"/>
                    <xsd:enumeration value="Bridge to IELTS"/>
                    <xsd:enumeration value="Business Skills"/>
                    <xsd:enumeration value="Cabin Crew English"/>
                    <xsd:enumeration value="Cambridge English for Schools Practice Tests"/>
                    <xsd:enumeration value="Check it Out!"/>
                    <xsd:enumeration value="City and Guilds Practice Test"/>
                    <xsd:enumeration value="Classic Graphic Novel Collection"/>
                    <xsd:enumeration value="Close-Up"/>
                    <xsd:enumeration value="Close-Up, 2e"/>
                    <xsd:enumeration value="Communication Strategies"/>
                    <xsd:enumeration value="Complete Guide To IELTS"/>
                    <xsd:enumeration value="Destinations"/>
                    <xsd:enumeration value="Developing and Refining Composition Skills"/>
                    <xsd:enumeration value="Double Dealing"/>
                    <xsd:enumeration value="Downtown"/>
                    <xsd:enumeration value="Easy English"/>
                    <xsd:enumeration value="ELT Advantage"/>
                    <xsd:enumeration value="Energy English"/>
                    <xsd:enumeration value="English Explorer"/>
                    <xsd:enumeration value="English for Business Life"/>
                    <xsd:enumeration value="English in Action, 2e"/>
                    <xsd:enumeration value="English in Action, 3e"/>
                    <xsd:enumeration value="Explore Our World"/>
                    <xsd:enumeration value="Financial English"/>
                    <xsd:enumeration value="Footprint Reading Library (Intl)"/>
                    <xsd:enumeration value="Footprint Reading Library (US)"/>
                    <xsd:enumeration value="Footprint Reading Library Online (Intl)"/>
                    <xsd:enumeration value="Foundations Reading Library"/>
                    <xsd:enumeration value="Get Started"/>
                    <xsd:enumeration value="Go for It"/>
                    <xsd:enumeration value="Grammar - General"/>
                    <xsd:enumeration value="Grammar Cafe"/>
                    <xsd:enumeration value="Grammar Connection"/>
                    <xsd:enumeration value="Grammar Dimensions"/>
                    <xsd:enumeration value="Grammar Explorer"/>
                    <xsd:enumeration value="Grammar for Great Writing"/>
                    <xsd:enumeration value="Grammar in Context, 6e"/>
                    <xsd:enumeration value="Great Writing, 3e and 4e"/>
                    <xsd:enumeration value="Great Writing, 5e"/>
                    <xsd:enumeration value="Happy Trails/World Wonders"/>
                    <xsd:enumeration value="Happy World/Great Wonders"/>
                    <xsd:enumeration value="Heinle Picture Dictionary"/>
                    <xsd:enumeration value="Heinle Picture Dictionary for Children"/>
                    <xsd:enumeration value="HELLO"/>
                    <xsd:enumeration value="Hide and Seek"/>
                    <xsd:enumeration value="Holiday Explorer"/>
                    <xsd:enumeration value="Hopscotch"/>
                    <xsd:enumeration value="IELTS Express"/>
                    <xsd:enumeration value="Impact"/>
                    <xsd:enumeration value="Innovations"/>
                    <xsd:enumeration value="Inspire"/>
                    <xsd:enumeration value="Just Right"/>
                    <xsd:enumeration value="Keynote"/>
                    <xsd:enumeration value="Learn English with TED Talks"/>
                    <xsd:enumeration value="Life"/>
                    <xsd:enumeration value="Life, 2e"/>
                    <xsd:enumeration value="Link Up"/>
                    <xsd:enumeration value="Listen In"/>
                    <xsd:enumeration value="Listening &amp; Notetaking Skills"/>
                    <xsd:enumeration value="Listening &amp; Speaking - General"/>
                    <xsd:enumeration value="Listening Advantage"/>
                    <xsd:enumeration value="Look"/>
                    <xsd:enumeration value="Michigan ECCE All Star Extra Practice Tests"/>
                    <xsd:enumeration value="More Grammar Practice"/>
                    <xsd:enumeration value="MyTimeEnglish"/>
                    <xsd:enumeration value="New Business Matters"/>
                    <xsd:enumeration value="Now You're Talking"/>
                    <xsd:enumeration value="Our World"/>
                    <xsd:enumeration value="Our World Phonics with ABC"/>
                    <xsd:enumeration value="Our World Readers"/>
                    <xsd:enumeration value="Our World, 2e"/>
                    <xsd:enumeration value="Outcomes, 2e"/>
                    <xsd:enumeration value="Outlook"/>
                    <xsd:enumeration value="Page Turners Reading Library"/>
                    <xsd:enumeration value="Pass Cambridge BEC"/>
                    <xsd:enumeration value="Pathways L&amp;S, 1e"/>
                    <xsd:enumeration value="Pathways L&amp;S, 2e"/>
                    <xsd:enumeration value="Pathways R&amp;W, 1e"/>
                    <xsd:enumeration value="Pathways R&amp;W, 2e"/>
                    <xsd:enumeration value="Perspectives"/>
                    <xsd:enumeration value="Practical Grammar"/>
                    <xsd:enumeration value="Presenting in English"/>
                    <xsd:enumeration value="Professional English"/>
                    <xsd:enumeration value="Pronouncing American English"/>
                    <xsd:enumeration value="PTE General Practice Tests"/>
                    <xsd:enumeration value="Reading - General"/>
                    <xsd:enumeration value="Reading &amp; Vocabulary Development"/>
                    <xsd:enumeration value="Reading Advantage"/>
                    <xsd:enumeration value="Reading and Vocabulary Focus"/>
                    <xsd:enumeration value="Reading Connections"/>
                    <xsd:enumeration value="Reading Explorer, 2e"/>
                    <xsd:enumeration value="Reading Explorer, 3e"/>
                    <xsd:enumeration value="Reading for Today, New Edition"/>
                    <xsd:enumeration value="Reading Matters"/>
                    <xsd:enumeration value="Real English Grammar"/>
                    <xsd:enumeration value="Shooting Stars"/>
                    <xsd:enumeration value="Snapshot Online Assessment"/>
                    <xsd:enumeration value="SPiN"/>
                    <xsd:enumeration value="Spotlight"/>
                    <xsd:enumeration value="Spotlight on CAE"/>
                    <xsd:enumeration value="Spotlight on FCE"/>
                    <xsd:enumeration value="Stand Out, 3e"/>
                    <xsd:enumeration value="Stories Worth Reading"/>
                    <xsd:enumeration value="Success with BEC, 1e"/>
                    <xsd:enumeration value="Success with BEC, 2e"/>
                    <xsd:enumeration value="Success with BULATS"/>
                    <xsd:enumeration value="Success with ILEC"/>
                    <xsd:enumeration value="Summertown Readers"/>
                    <xsd:enumeration value="Teaching Basic and Advanced Vocabulary"/>
                    <xsd:enumeration value="Teaching English as a Second or Foreign Language"/>
                    <xsd:enumeration value="Time Zones, 2e"/>
                    <xsd:enumeration value="TOEFL iBT"/>
                    <xsd:enumeration value="Total Business"/>
                    <xsd:enumeration value="Total FCE-ECCE"/>
                    <xsd:enumeration value="US Citizen, Yes"/>
                    <xsd:enumeration value="Vocabulary Matrix"/>
                    <xsd:enumeration value="Weaving It Together, 4e"/>
                    <xsd:enumeration value="Welcome to Our World"/>
                    <xsd:enumeration value="Well Said, 4e"/>
                    <xsd:enumeration value="Wonderful World"/>
                    <xsd:enumeration value="Wonderful World, 2e"/>
                    <xsd:enumeration value="World Class"/>
                    <xsd:enumeration value="World English, 2e"/>
                    <xsd:enumeration value="World English, 3e"/>
                    <xsd:enumeration value="World Pass/World Link, 1e"/>
                    <xsd:enumeration value="World Link, 3e"/>
                    <xsd:enumeration value="Writing Clearly"/>
                  </xsd:restriction>
                </xsd:simpleType>
              </xsd:element>
            </xsd:sequence>
          </xsd:extension>
        </xsd:complexContent>
      </xsd:complexType>
    </xsd:element>
    <xsd:element name="Subcategory" ma:index="3" ma:displayName="Subcategory" ma:format="Dropdown" ma:internalName="Subcategory">
      <xsd:simpleType>
        <xsd:restriction base="dms:Choice">
          <xsd:enumeration value="Abstracts"/>
          <xsd:enumeration value="Adoption Lists"/>
          <xsd:enumeration value="Author Info"/>
          <xsd:enumeration value="Competitor Info"/>
          <xsd:enumeration value="Correlations"/>
          <xsd:enumeration value="Covers"/>
          <xsd:enumeration value="Information-General"/>
          <xsd:enumeration value="Information-Tabbing Guide"/>
          <xsd:enumeration value="Information-User Guides"/>
          <xsd:enumeration value="Marketing Promo Materials"/>
          <xsd:enumeration value="Methodology Article"/>
          <xsd:enumeration value="Pacing Guides"/>
          <xsd:enumeration value="Presentations-Sales (commercial)"/>
          <xsd:enumeration value="Presentations-Training (internal)"/>
          <xsd:enumeration value="Price Lists"/>
          <xsd:enumeration value="Professional Development"/>
          <xsd:enumeration value="Research"/>
          <xsd:enumeration value="Sales Kit"/>
          <xsd:enumeration value="Sales Sheet"/>
          <xsd:enumeration value="Sample Pages"/>
          <xsd:enumeration value="Scope and Sequence"/>
          <xsd:enumeration value="Training Manual"/>
        </xsd:restriction>
      </xsd:simpleType>
    </xsd:element>
    <xsd:element name="Description0" ma:index="6" nillable="true" ma:displayName="Description" ma:internalName="Description0" ma:readOnly="false">
      <xsd:simpleType>
        <xsd:restriction base="dms:Note">
          <xsd:maxLength value="255"/>
        </xsd:restriction>
      </xsd:simpleType>
    </xsd:element>
    <xsd:element name="State" ma:index="8" nillable="true" ma:displayName="State" ma:default="N/A" ma:internalName="State">
      <xsd:complexType>
        <xsd:complexContent>
          <xsd:extension base="dms:MultiChoice">
            <xsd:sequence>
              <xsd:element name="Value" maxOccurs="unbounded" minOccurs="0" nillable="true">
                <xsd:simpleType>
                  <xsd:restriction base="dms:Choice">
                    <xsd:enumeration value="N/A"/>
                    <xsd:enumeration value="AZ"/>
                    <xsd:enumeration value="CA"/>
                    <xsd:enumeration value="CT"/>
                    <xsd:enumeration value="DE"/>
                    <xsd:enumeration value="FL"/>
                    <xsd:enumeration value="GA"/>
                    <xsd:enumeration value="IL"/>
                    <xsd:enumeration value="KS"/>
                    <xsd:enumeration value="KY"/>
                    <xsd:enumeration value="MA"/>
                    <xsd:enumeration value="MD"/>
                    <xsd:enumeration value="MI"/>
                    <xsd:enumeration value="NC"/>
                    <xsd:enumeration value="NJ"/>
                    <xsd:enumeration value="NM"/>
                    <xsd:enumeration value="NV"/>
                    <xsd:enumeration value="NY"/>
                    <xsd:enumeration value="NYC"/>
                    <xsd:enumeration value="OR"/>
                    <xsd:enumeration value="RI"/>
                    <xsd:enumeration value="SC"/>
                    <xsd:enumeration value="TN"/>
                    <xsd:enumeration value="TX"/>
                    <xsd:enumeration value="VT"/>
                    <xsd:enumeration value="WA"/>
                  </xsd:restriction>
                </xsd:simpleType>
              </xsd:element>
            </xsd:sequence>
          </xsd:extension>
        </xsd:complexContent>
      </xsd:complexType>
    </xsd:element>
    <xsd:element name="Intl" ma:index="9" nillable="true" ma:displayName="Intl" ma:default="1" ma:internalName="Intl"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c1e233-6154-4cb8-a29a-010b2f9e1ec2" elementFormDefault="qualified">
    <xsd:import namespace="http://schemas.microsoft.com/office/2006/documentManagement/types"/>
    <xsd:import namespace="http://schemas.microsoft.com/office/infopath/2007/PartnerControls"/>
    <xsd:element name="Language_x0020_Variant" ma:index="2" nillable="true" ma:displayName="Language Variant" ma:description="Choose both if file applies to either language variant." ma:internalName="Language_x0020_Variant" ma:requiredMultiChoice="true">
      <xsd:complexType>
        <xsd:complexContent>
          <xsd:extension base="dms:MultiChoice">
            <xsd:sequence>
              <xsd:element name="Value" maxOccurs="unbounded" minOccurs="0" nillable="true">
                <xsd:simpleType>
                  <xsd:restriction base="dms:Choice">
                    <xsd:enumeration value="American English"/>
                    <xsd:enumeration value="British English"/>
                  </xsd:restriction>
                </xsd:simpleType>
              </xsd:element>
            </xsd:sequence>
          </xsd:extension>
        </xsd:complexContent>
      </xsd:complexType>
    </xsd:element>
    <xsd:element name="o7358b4e69514e1783e4b6ce18abc6fb" ma:index="10" nillable="true" ma:taxonomy="true" ma:internalName="o7358b4e69514e1783e4b6ce18abc6fb" ma:taxonomyFieldName="Category" ma:displayName="Category" ma:indexed="true" ma:readOnly="false" ma:default="" ma:fieldId="{87358b4e-6951-4e17-83e4-b6ce18abc6fb}" ma:sspId="9813c7c6-b368-4d0a-9b29-2e74b134ed10" ma:termSetId="8e360b42-a2ee-4d03-91d0-8277b86f2918" ma:anchorId="00000000-0000-0000-0000-000000000000" ma:open="false" ma:isKeyword="false">
      <xsd:complexType>
        <xsd:sequence>
          <xsd:element ref="pc:Terms" minOccurs="0" maxOccurs="1"/>
        </xsd:sequence>
      </xsd:complexType>
    </xsd:element>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ServiceOCR" ma:index="29" nillable="true" ma:displayName="Extracted Text" ma:internalName="MediaServiceOCR" ma:readOnly="true">
      <xsd:simpleType>
        <xsd:restriction base="dms:Note">
          <xsd:maxLength value="255"/>
        </xsd:restriction>
      </xsd:simpleType>
    </xsd:element>
    <xsd:element name="Product_x0020_Tags" ma:index="30" nillable="true" ma:displayName="Product Tags" ma:format="Dropdown" ma:internalName="Product_x0020_Tag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89f80dc-d176-41d5-b2ac-7c0c04068119" elementFormDefault="qualified">
    <xsd:import namespace="http://schemas.microsoft.com/office/2006/documentManagement/types"/>
    <xsd:import namespace="http://schemas.microsoft.com/office/infopath/2007/PartnerControls"/>
    <xsd:element name="TaxKeywordTaxHTField" ma:index="18" nillable="true" ma:taxonomy="true" ma:internalName="TaxKeywordTaxHTField" ma:taxonomyFieldName="TaxKeyword" ma:displayName="Enterprise Keywords" ma:readOnly="false" ma:fieldId="{23f27201-bee3-471e-b2e7-b64fd8b7ca38}" ma:taxonomyMulti="true" ma:sspId="9813c7c6-b368-4d0a-9b29-2e74b134ed10" ma:termSetId="00000000-0000-0000-0000-000000000000" ma:anchorId="00000000-0000-0000-0000-000000000000" ma:open="true" ma:isKeyword="true">
      <xsd:complexType>
        <xsd:sequence>
          <xsd:element ref="pc:Terms" minOccurs="0" maxOccurs="1"/>
        </xsd:sequence>
      </xsd:complexType>
    </xsd:element>
    <xsd:element name="TaxCatchAll" ma:index="25" nillable="true" ma:displayName="Taxonomy Catch All Column" ma:description="" ma:hidden="true" ma:list="{b299f71b-a47b-48a2-b33a-cfa2f6fe8b61}" ma:internalName="TaxCatchAll" ma:showField="CatchAllData" ma:web="c89f80dc-d176-41d5-b2ac-7c0c040681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8f5f80-97ec-4892-a9e3-e6d870152f95" elementFormDefault="qualified">
    <xsd:import namespace="http://schemas.microsoft.com/office/2006/documentManagement/types"/>
    <xsd:import namespace="http://schemas.microsoft.com/office/infopath/2007/PartnerControls"/>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description="" ma:internalName="SharedWithDetails" ma:readOnly="true">
      <xsd:simpleType>
        <xsd:restriction base="dms:Note">
          <xsd:maxLength value="255"/>
        </xsd:restriction>
      </xsd:simpleType>
    </xsd:element>
    <xsd:element name="LastSharedByUser" ma:index="21" nillable="true" ma:displayName="Last Shared By User" ma:description="" ma:internalName="LastSharedByUser" ma:readOnly="true">
      <xsd:simpleType>
        <xsd:restriction base="dms:Note">
          <xsd:maxLength value="255"/>
        </xsd:restriction>
      </xsd:simpleType>
    </xsd:element>
    <xsd:element name="LastSharedByTime" ma:index="2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e xmlns="8CC1E233-6154-4CB8-A29A-010B2F9E1EC2">
      <Value>N/A</Value>
    </State>
    <o7358b4e69514e1783e4b6ce18abc6fb xmlns="8cc1e233-6154-4cb8-a29a-010b2f9e1ec2">
      <Terms xmlns="http://schemas.microsoft.com/office/infopath/2007/PartnerControls">
        <TermInfo xmlns="http://schemas.microsoft.com/office/infopath/2007/PartnerControls">
          <TermName xmlns="http://schemas.microsoft.com/office/infopath/2007/PartnerControls">Presentations-Sales (commercial)</TermName>
          <TermId xmlns="http://schemas.microsoft.com/office/infopath/2007/PartnerControls">f8cd883e-d689-44bf-a5fa-cc0d0ea979d3</TermId>
        </TermInfo>
      </Terms>
    </o7358b4e69514e1783e4b6ce18abc6fb>
    <Intl xmlns="8CC1E233-6154-4CB8-A29A-010B2F9E1EC2">true</Intl>
    <Description0 xmlns="8CC1E233-6154-4CB8-A29A-010B2F9E1EC2" xsi:nil="true"/>
    <TaxKeywordTaxHTField xmlns="c89f80dc-d176-41d5-b2ac-7c0c04068119">
      <Terms xmlns="http://schemas.microsoft.com/office/infopath/2007/PartnerControls"/>
    </TaxKeywordTaxHTField>
    <TaxCatchAll xmlns="c89f80dc-d176-41d5-b2ac-7c0c04068119">
      <Value>985</Value>
    </TaxCatchAll>
    <Language_x0020_Variant xmlns="8cc1e233-6154-4cb8-a29a-010b2f9e1ec2">
      <Value>British English</Value>
    </Language_x0020_Variant>
    <Market xmlns="8CC1E233-6154-4CB8-A29A-010B2F9E1EC2">Very Young Learners</Market>
    <Program_x002f_Series xmlns="8CC1E233-6154-4CB8-A29A-010B2F9E1EC2">
      <Value>Welcome to Our World</Value>
    </Program_x002f_Series>
    <Subcategory xmlns="8CC1E233-6154-4CB8-A29A-010B2F9E1EC2">Presentations-Sales (commercial)</Subcategory>
    <Product_x0020_Tags xmlns="8cc1e233-6154-4cb8-a29a-010b2f9e1ec2" xsi:nil="true"/>
  </documentManagement>
</p:properties>
</file>

<file path=customXml/itemProps1.xml><?xml version="1.0" encoding="utf-8"?>
<ds:datastoreItem xmlns:ds="http://schemas.openxmlformats.org/officeDocument/2006/customXml" ds:itemID="{A563ED92-C5A7-498A-B63D-9641A87F73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1E233-6154-4CB8-A29A-010B2F9E1EC2"/>
    <ds:schemaRef ds:uri="8cc1e233-6154-4cb8-a29a-010b2f9e1ec2"/>
    <ds:schemaRef ds:uri="c89f80dc-d176-41d5-b2ac-7c0c04068119"/>
    <ds:schemaRef ds:uri="ca8f5f80-97ec-4892-a9e3-e6d870152f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03161D-3559-477D-984C-C1F6B84889C6}">
  <ds:schemaRefs>
    <ds:schemaRef ds:uri="http://schemas.microsoft.com/sharepoint/v3/contenttype/forms"/>
  </ds:schemaRefs>
</ds:datastoreItem>
</file>

<file path=customXml/itemProps3.xml><?xml version="1.0" encoding="utf-8"?>
<ds:datastoreItem xmlns:ds="http://schemas.openxmlformats.org/officeDocument/2006/customXml" ds:itemID="{3473FB97-92F2-49C9-ABA8-D60B0A41CC62}">
  <ds:schemaRefs>
    <ds:schemaRef ds:uri="http://schemas.microsoft.com/office/2006/metadata/properties"/>
    <ds:schemaRef ds:uri="http://schemas.microsoft.com/office/infopath/2007/PartnerControls"/>
    <ds:schemaRef ds:uri="8CC1E233-6154-4CB8-A29A-010B2F9E1EC2"/>
    <ds:schemaRef ds:uri="8cc1e233-6154-4cb8-a29a-010b2f9e1ec2"/>
    <ds:schemaRef ds:uri="c89f80dc-d176-41d5-b2ac-7c0c04068119"/>
  </ds:schemaRefs>
</ds:datastoreItem>
</file>

<file path=docProps/app.xml><?xml version="1.0" encoding="utf-8"?>
<Properties xmlns="http://schemas.openxmlformats.org/officeDocument/2006/extended-properties" xmlns:vt="http://schemas.openxmlformats.org/officeDocument/2006/docPropsVTypes">
  <Template/>
  <TotalTime>14364</TotalTime>
  <Words>750</Words>
  <Application>Microsoft Office PowerPoint</Application>
  <PresentationFormat>On-screen Show (4:3)</PresentationFormat>
  <Paragraphs>113</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 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World_BrE_Commercial PPT_October 2017</dc:title>
  <dc:creator>CL User</dc:creator>
  <cp:lastModifiedBy>Nelly Lomidze</cp:lastModifiedBy>
  <cp:revision>431</cp:revision>
  <dcterms:created xsi:type="dcterms:W3CDTF">2012-12-04T16:34:34Z</dcterms:created>
  <dcterms:modified xsi:type="dcterms:W3CDTF">2020-01-20T15:15:31Z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0x010100181C61473EDAD744BA0AF616675039BC</vt:lpwstr>
  </property>
  <property fmtid="{D5CDD505-2E9C-101B-9397-08002B2CF9AE}" pid="3" name="TaxKeyword">
    <vt:lpwstr/>
  </property>
  <property fmtid="{D5CDD505-2E9C-101B-9397-08002B2CF9AE}" pid="4" name="Category">
    <vt:lpwstr>985;#Presentations-Sales (commercial)|f8cd883e-d689-44bf-a5fa-cc0d0ea979d3</vt:lpwstr>
  </property>
</Properties>
</file>