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1" r:id="rId3"/>
    <p:sldId id="257" r:id="rId4"/>
    <p:sldId id="260" r:id="rId5"/>
    <p:sldId id="258" r:id="rId6"/>
    <p:sldId id="259" r:id="rId7"/>
    <p:sldId id="262" r:id="rId8"/>
    <p:sldId id="263" r:id="rId9"/>
    <p:sldId id="271" r:id="rId10"/>
    <p:sldId id="265" r:id="rId11"/>
    <p:sldId id="266" r:id="rId12"/>
    <p:sldId id="267" r:id="rId13"/>
    <p:sldId id="268" r:id="rId14"/>
    <p:sldId id="270" r:id="rId15"/>
    <p:sldId id="273" r:id="rId16"/>
    <p:sldId id="272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BD1A8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66"/>
    <p:restoredTop sz="93077"/>
  </p:normalViewPr>
  <p:slideViewPr>
    <p:cSldViewPr>
      <p:cViewPr varScale="1">
        <p:scale>
          <a:sx n="47" d="100"/>
          <a:sy n="47" d="100"/>
        </p:scale>
        <p:origin x="-1440" y="-9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7466720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1.mp4"/><Relationship Id="rId5" Type="http://schemas.openxmlformats.org/officeDocument/2006/relationships/image" Target="../media/image19.png"/><Relationship Id="rId4" Type="http://schemas.microsoft.com/office/2007/relationships/media" Target="../media/media1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361" y="1453983"/>
            <a:ext cx="8204077" cy="3670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467937" y="637761"/>
            <a:ext cx="8064946" cy="1935259"/>
          </a:xfrm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dirty="0"/>
              <a:t>Components</a:t>
            </a:r>
            <a:endParaRPr lang="en-US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xmlns="" id="{27E7135D-F163-6543-A7D9-12B01E89CE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712" y="2716560"/>
            <a:ext cx="12141608" cy="5904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xmlns="" val="288599155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467937" y="637761"/>
            <a:ext cx="8064946" cy="1935259"/>
          </a:xfrm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dirty="0"/>
              <a:t>Components</a:t>
            </a:r>
            <a:endParaRPr lang="en-US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xmlns="" id="{3A41BB72-B27E-B344-AC03-BC843C99FF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720" y="3148608"/>
            <a:ext cx="11901069" cy="47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xmlns="" val="93522863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467937" y="637761"/>
            <a:ext cx="8064946" cy="1935259"/>
          </a:xfrm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Publishers</a:t>
            </a:r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8B9E5E-7E03-AD4E-BA40-79350508B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1110" y="3147494"/>
            <a:ext cx="3238500" cy="88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86D4EA-A9EA-5449-A629-4DAA75417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79209" y="3123942"/>
            <a:ext cx="3120346" cy="9361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C6A359-8E22-8244-A364-DE7C9585B1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1110" y="5374007"/>
            <a:ext cx="3352087" cy="7114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9599CB1-EAA9-2841-AD0B-256C324C80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31073" y="4086602"/>
            <a:ext cx="2416617" cy="2361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10B64F4-D1B2-234A-9D52-70B3E0DF1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3919" y="7507337"/>
            <a:ext cx="6895699" cy="13791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C98F218-819A-B245-A8AB-B76D107F06D9}"/>
              </a:ext>
            </a:extLst>
          </p:cNvPr>
          <p:cNvSpPr txBox="1"/>
          <p:nvPr/>
        </p:nvSpPr>
        <p:spPr>
          <a:xfrm>
            <a:off x="117700" y="3147494"/>
            <a:ext cx="4629472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/>
              <a:t>Macmillan education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/>
              <a:t>Pearson ELT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/>
              <a:t>Cambridge university Press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/>
              <a:t>Oxford university Press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/>
              <a:t>NATIONAL GEOGRAPHIC LEARNING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800" dirty="0"/>
              <a:t>CENGAGE Learning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97689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467937" y="637761"/>
            <a:ext cx="8064946" cy="19352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Teacher Development</a:t>
            </a:r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2EB869-AFC3-3244-89C0-4996BB2A6F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8245" y="3076600"/>
            <a:ext cx="7904638" cy="52565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A4E62D-7743-E64C-914E-F9A4B17642A1}"/>
              </a:ext>
            </a:extLst>
          </p:cNvPr>
          <p:cNvSpPr txBox="1"/>
          <p:nvPr/>
        </p:nvSpPr>
        <p:spPr>
          <a:xfrm>
            <a:off x="342893" y="3076600"/>
            <a:ext cx="3730611" cy="50885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/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Methodology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Curricula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Resources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Observation</a:t>
            </a:r>
          </a:p>
          <a:p>
            <a:pPr marL="571500" marR="0" indent="-57150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041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gher Education.png">
            <a:extLst>
              <a:ext uri="{FF2B5EF4-FFF2-40B4-BE49-F238E27FC236}">
                <a16:creationId xmlns:a16="http://schemas.microsoft.com/office/drawing/2014/main" xmlns="" id="{6EBBC46F-4397-3F4E-A7E3-B5818BD2EA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EA0DCD-9FDA-4647-BF72-A45967076ECB}"/>
              </a:ext>
            </a:extLst>
          </p:cNvPr>
          <p:cNvSpPr txBox="1"/>
          <p:nvPr/>
        </p:nvSpPr>
        <p:spPr>
          <a:xfrm>
            <a:off x="5782320" y="650640"/>
            <a:ext cx="59759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Hop on the Wheel with Carol</a:t>
            </a:r>
          </a:p>
        </p:txBody>
      </p:sp>
      <p:pic>
        <p:nvPicPr>
          <p:cNvPr id="8" name="getfvid_81918396_170636170710182_6512068880183416777_n.mp4">
            <a:hlinkClick r:id="" action="ppaction://media"/>
            <a:extLst>
              <a:ext uri="{FF2B5EF4-FFF2-40B4-BE49-F238E27FC236}">
                <a16:creationId xmlns:a16="http://schemas.microsoft.com/office/drawing/2014/main" xmlns="" id="{18BA9252-3A59-7347-A47A-29410C2C0D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2140496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75525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igher Education.png">
            <a:extLst>
              <a:ext uri="{FF2B5EF4-FFF2-40B4-BE49-F238E27FC236}">
                <a16:creationId xmlns:a16="http://schemas.microsoft.com/office/drawing/2014/main" xmlns="" id="{6EBBC46F-4397-3F4E-A7E3-B5818BD2EA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A8ABF5-FA7C-C448-8F08-3EFACD70BF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3534" y="1977614"/>
            <a:ext cx="5779506" cy="5779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EA0DCD-9FDA-4647-BF72-A45967076ECB}"/>
              </a:ext>
            </a:extLst>
          </p:cNvPr>
          <p:cNvSpPr txBox="1"/>
          <p:nvPr/>
        </p:nvSpPr>
        <p:spPr>
          <a:xfrm>
            <a:off x="6502400" y="345400"/>
            <a:ext cx="597599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Hop on the Wheel with Carol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BAA312-15C1-DD49-B7B7-038FE54172F7}"/>
              </a:ext>
            </a:extLst>
          </p:cNvPr>
          <p:cNvSpPr txBox="1"/>
          <p:nvPr/>
        </p:nvSpPr>
        <p:spPr>
          <a:xfrm>
            <a:off x="228588" y="3443076"/>
            <a:ext cx="395922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800" b="1" dirty="0"/>
              <a:t>WIN a trip to London  and come to our  exclusive ELT workshop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7CD8D27-9803-1940-A4EB-B915649059D5}"/>
              </a:ext>
            </a:extLst>
          </p:cNvPr>
          <p:cNvSpPr txBox="1"/>
          <p:nvPr/>
        </p:nvSpPr>
        <p:spPr>
          <a:xfrm>
            <a:off x="193068" y="4746994"/>
            <a:ext cx="5847755" cy="17645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1800" dirty="0"/>
              <a:t>Send us your video by</a:t>
            </a:r>
            <a:r>
              <a:rPr lang="en-US" sz="1800" b="1" dirty="0"/>
              <a:t> midnight on 31st March 2020</a:t>
            </a:r>
            <a:r>
              <a:rPr lang="en-US" sz="1800" dirty="0"/>
              <a:t>.</a:t>
            </a:r>
            <a:br>
              <a:rPr lang="en-US" sz="1800" dirty="0"/>
            </a:br>
            <a:r>
              <a:rPr lang="en-US" sz="1800" dirty="0"/>
              <a:t>If you win you will need to be able to come to London </a:t>
            </a:r>
          </a:p>
          <a:p>
            <a:pPr algn="l"/>
            <a:r>
              <a:rPr lang="en-US" sz="1800" dirty="0"/>
              <a:t>between the </a:t>
            </a:r>
            <a:r>
              <a:rPr lang="en-US" sz="1800" b="1" dirty="0"/>
              <a:t>13th and 16th July 2020</a:t>
            </a:r>
            <a:r>
              <a:rPr lang="en-US" sz="1800" dirty="0"/>
              <a:t>.We will announce </a:t>
            </a:r>
          </a:p>
          <a:p>
            <a:pPr algn="l"/>
            <a:r>
              <a:rPr lang="en-US" sz="1800" dirty="0"/>
              <a:t>the winners on</a:t>
            </a:r>
            <a:r>
              <a:rPr lang="en-US" sz="1800" b="1" dirty="0"/>
              <a:t> 18th April during IATEFL 2020</a:t>
            </a:r>
            <a:r>
              <a:rPr lang="en-US" sz="1800" dirty="0"/>
              <a:t>, </a:t>
            </a:r>
          </a:p>
          <a:p>
            <a:pPr algn="l"/>
            <a:r>
              <a:rPr lang="en-US" sz="1800" dirty="0"/>
              <a:t>so keep an eye on your inbox!</a:t>
            </a:r>
          </a:p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480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0361" y="1453983"/>
            <a:ext cx="8204077" cy="3670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25863913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614158" y="40144"/>
            <a:ext cx="8064946" cy="19352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The early learning goals </a:t>
            </a:r>
          </a:p>
        </p:txBody>
      </p:sp>
      <p:sp>
        <p:nvSpPr>
          <p:cNvPr id="124" name="“All that is gold does not glitter, not all those who wander are lost; The old that is strong does not wither, Deep roots are not reacher by the frost.”…"/>
          <p:cNvSpPr>
            <a:spLocks noGrp="1"/>
          </p:cNvSpPr>
          <p:nvPr>
            <p:ph type="body" sz="half" idx="1"/>
          </p:nvPr>
        </p:nvSpPr>
        <p:spPr>
          <a:xfrm>
            <a:off x="309712" y="2716560"/>
            <a:ext cx="4654684" cy="551366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Communication and language </a:t>
            </a:r>
            <a:endParaRPr lang="en-US" dirty="0"/>
          </a:p>
          <a:p>
            <a:r>
              <a:rPr lang="en-US" b="1" dirty="0"/>
              <a:t>Literacy </a:t>
            </a:r>
            <a:endParaRPr lang="en-US" dirty="0"/>
          </a:p>
          <a:p>
            <a:r>
              <a:rPr lang="en-US" b="1" dirty="0"/>
              <a:t>Understanding the world </a:t>
            </a:r>
            <a:endParaRPr lang="en-US" dirty="0"/>
          </a:p>
          <a:p>
            <a:endParaRPr lang="en-US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18661E-466A-024B-86B3-81746001C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1093" y="2716560"/>
            <a:ext cx="7412019" cy="51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529147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614158" y="40144"/>
            <a:ext cx="8064946" cy="19352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/>
              <a:t>10 Essential Preschool Skills</a:t>
            </a:r>
          </a:p>
        </p:txBody>
      </p:sp>
      <p:sp>
        <p:nvSpPr>
          <p:cNvPr id="124" name="“All that is gold does not glitter, not all those who wander are lost; The old that is strong does not wither, Deep roots are not reacher by the frost.”…"/>
          <p:cNvSpPr>
            <a:spLocks noGrp="1"/>
          </p:cNvSpPr>
          <p:nvPr>
            <p:ph type="body" sz="half" idx="1"/>
          </p:nvPr>
        </p:nvSpPr>
        <p:spPr>
          <a:xfrm>
            <a:off x="453728" y="3868688"/>
            <a:ext cx="4654684" cy="551366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r>
              <a:rPr lang="en-US" sz="9600" b="1" dirty="0"/>
              <a:t>Attention Span</a:t>
            </a:r>
          </a:p>
          <a:p>
            <a:r>
              <a:rPr lang="en-US" sz="9600" b="1" dirty="0"/>
              <a:t>Early Reading Skills.</a:t>
            </a:r>
          </a:p>
          <a:p>
            <a:r>
              <a:rPr lang="en-US" sz="9600" b="1" dirty="0"/>
              <a:t>Early Writing Skills</a:t>
            </a:r>
          </a:p>
          <a:p>
            <a:r>
              <a:rPr lang="en-US" sz="9600" b="1" dirty="0"/>
              <a:t>Early Math Skills</a:t>
            </a:r>
          </a:p>
          <a:p>
            <a:r>
              <a:rPr lang="en-US" sz="9600" b="1" dirty="0"/>
              <a:t>Listening Skills.</a:t>
            </a:r>
          </a:p>
          <a:p>
            <a:r>
              <a:rPr lang="en-US" sz="9600" b="1" dirty="0"/>
              <a:t>Problem-solving Skills</a:t>
            </a:r>
          </a:p>
          <a:p>
            <a:r>
              <a:rPr lang="en-US" sz="9600" b="1" dirty="0"/>
              <a:t>Communication Skills</a:t>
            </a:r>
          </a:p>
          <a:p>
            <a:r>
              <a:rPr lang="en-US" sz="9600" b="1" dirty="0"/>
              <a:t>Creativity</a:t>
            </a:r>
          </a:p>
          <a:p>
            <a:r>
              <a:rPr lang="en-US" sz="9600" b="1" dirty="0"/>
              <a:t>Social Skills</a:t>
            </a:r>
          </a:p>
          <a:p>
            <a:r>
              <a:rPr lang="en-US" sz="9600" b="1" dirty="0"/>
              <a:t>Fine Motor Skills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E13F39-863B-D040-85C3-495891279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412" y="2788568"/>
            <a:ext cx="7258758" cy="483742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614158" y="40144"/>
            <a:ext cx="8064946" cy="19352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>
                <a:latin typeface="Calibri" pitchFamily="34" charset="0"/>
              </a:rPr>
              <a:t>Three Stage of Learning</a:t>
            </a:r>
            <a:endParaRPr dirty="0">
              <a:latin typeface="Calibri" pitchFamily="34" charset="0"/>
            </a:endParaRPr>
          </a:p>
        </p:txBody>
      </p:sp>
      <p:sp>
        <p:nvSpPr>
          <p:cNvPr id="124" name="“All that is gold does not glitter, not all those who wander are lost; The old that is strong does not wither, Deep roots are not reacher by the frost.”…"/>
          <p:cNvSpPr>
            <a:spLocks noGrp="1"/>
          </p:cNvSpPr>
          <p:nvPr>
            <p:ph type="body" sz="half" idx="1"/>
          </p:nvPr>
        </p:nvSpPr>
        <p:spPr>
          <a:xfrm>
            <a:off x="381720" y="3004592"/>
            <a:ext cx="4654684" cy="551366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dirty="0"/>
              <a:t>1st stage is birth to 4 years: 50% of the ability to learn is developed during this time!</a:t>
            </a:r>
          </a:p>
          <a:p>
            <a:r>
              <a:rPr lang="en-US" dirty="0"/>
              <a:t>2nd stage is 4 to 8 years: Another 30% is developed during this time.</a:t>
            </a:r>
          </a:p>
          <a:p>
            <a:r>
              <a:rPr lang="en-US" dirty="0"/>
              <a:t>3rd stage is 8 to 18 years: Only 20% is developed during this time.</a:t>
            </a:r>
          </a:p>
          <a:p>
            <a:r>
              <a:rPr lang="en-US" dirty="0"/>
              <a:t>Everything we learn later grows from the patterns established during these years</a:t>
            </a:r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CC61D50-0A12-3E4F-8B10-B40CAEC16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71791" y="2166185"/>
            <a:ext cx="7207313" cy="59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133657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614158" y="40144"/>
            <a:ext cx="8064946" cy="19352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/>
              <a:t>Playtime can be learning time!</a:t>
            </a:r>
          </a:p>
        </p:txBody>
      </p:sp>
      <p:sp>
        <p:nvSpPr>
          <p:cNvPr id="124" name="“All that is gold does not glitter, not all those who wander are lost; The old that is strong does not wither, Deep roots are not reacher by the frost.”…"/>
          <p:cNvSpPr>
            <a:spLocks noGrp="1"/>
          </p:cNvSpPr>
          <p:nvPr>
            <p:ph type="body" sz="half" idx="1"/>
          </p:nvPr>
        </p:nvSpPr>
        <p:spPr>
          <a:xfrm>
            <a:off x="242965" y="3132795"/>
            <a:ext cx="4654684" cy="551366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8600" b="1" dirty="0">
                <a:solidFill>
                  <a:srgbClr val="BD1A8D"/>
                </a:solidFill>
              </a:rPr>
              <a:t>Children need a balanced program</a:t>
            </a:r>
          </a:p>
          <a:p>
            <a:r>
              <a:rPr lang="en-US" sz="5000" dirty="0"/>
              <a:t>Physical development and needs are more obvious so usually get enough attention – through proper nutrition, exercise and health care.</a:t>
            </a:r>
          </a:p>
          <a:p>
            <a:r>
              <a:rPr lang="en-US" sz="5000" dirty="0"/>
              <a:t>Intellectual development requires more planning and the right environment. Carefully chosen learning materials can transform TV, computer and even playtime into learning opportunities.</a:t>
            </a:r>
          </a:p>
          <a:p>
            <a:r>
              <a:rPr lang="en-US" sz="5000" dirty="0"/>
              <a:t>Emotional development is often linked to the time parents spend with their kids. The less time parents have, the better planned it needs to be.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248E3-F8D2-EB45-95BF-A77146F2F0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06456" y="2356520"/>
            <a:ext cx="4896544" cy="667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60689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614158" y="40144"/>
            <a:ext cx="8064946" cy="19352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b="0" dirty="0"/>
              <a:t>Today’s kids are different!</a:t>
            </a:r>
          </a:p>
        </p:txBody>
      </p:sp>
      <p:sp>
        <p:nvSpPr>
          <p:cNvPr id="124" name="“All that is gold does not glitter, not all those who wander are lost; The old that is strong does not wither, Deep roots are not reacher by the frost.”…"/>
          <p:cNvSpPr>
            <a:spLocks noGrp="1"/>
          </p:cNvSpPr>
          <p:nvPr>
            <p:ph type="body" sz="half" idx="1"/>
          </p:nvPr>
        </p:nvSpPr>
        <p:spPr>
          <a:xfrm>
            <a:off x="381720" y="3525836"/>
            <a:ext cx="4654684" cy="551366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1100" b="1" dirty="0">
                <a:solidFill>
                  <a:srgbClr val="BD1A8D"/>
                </a:solidFill>
              </a:rPr>
              <a:t> How are they different?</a:t>
            </a:r>
          </a:p>
          <a:p>
            <a:r>
              <a:rPr lang="en-US" sz="8000" dirty="0"/>
              <a:t>They’re smarter.</a:t>
            </a:r>
          </a:p>
          <a:p>
            <a:r>
              <a:rPr lang="en-US" sz="8000" dirty="0"/>
              <a:t>They can multi-task.</a:t>
            </a:r>
          </a:p>
          <a:p>
            <a:r>
              <a:rPr lang="en-US" sz="8000" dirty="0"/>
              <a:t>Kids today are experiencing more technology than ever.</a:t>
            </a:r>
          </a:p>
          <a:p>
            <a:pPr marL="0" indent="0">
              <a:buNone/>
            </a:pPr>
            <a:r>
              <a:rPr lang="en-US" sz="8000" b="1" dirty="0">
                <a:solidFill>
                  <a:srgbClr val="BD1A8D"/>
                </a:solidFill>
              </a:rPr>
              <a:t>   What does it all mean?</a:t>
            </a:r>
          </a:p>
          <a:p>
            <a:r>
              <a:rPr lang="en-US" sz="8000" dirty="0"/>
              <a:t>Today’s children learn differently; their attention spans are shorter</a:t>
            </a:r>
          </a:p>
          <a:p>
            <a:r>
              <a:rPr lang="en-US" sz="8000" dirty="0"/>
              <a:t>Traditional teaching methods may not be as effective</a:t>
            </a:r>
          </a:p>
          <a:p>
            <a:r>
              <a:rPr lang="en-US" sz="8000" dirty="0"/>
              <a:t>Learning material must be a lot more interactive to get their attention and hold </a:t>
            </a:r>
            <a:r>
              <a:rPr lang="en-US" dirty="0"/>
              <a:t>it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C13E2E-A3B7-8B4F-9118-2E3F179FE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0272" y="2932584"/>
            <a:ext cx="7019113" cy="437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101484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440305" y="-198315"/>
            <a:ext cx="8064946" cy="1935259"/>
          </a:xfrm>
          <a:prstGeom prst="rect">
            <a:avLst/>
          </a:prstGeom>
        </p:spPr>
        <p:txBody>
          <a:bodyPr>
            <a:noAutofit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sz="4800" b="0" dirty="0"/>
              <a:t>Curriculum Development</a:t>
            </a:r>
            <a:endParaRPr lang="en-US" sz="4800" b="0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63E7B10-F65A-CD49-A454-721C5595EE24}"/>
              </a:ext>
            </a:extLst>
          </p:cNvPr>
          <p:cNvSpPr txBox="1"/>
          <p:nvPr/>
        </p:nvSpPr>
        <p:spPr>
          <a:xfrm>
            <a:off x="510989" y="3724672"/>
            <a:ext cx="274434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CEFR Levels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23B06A3-E221-3347-AD61-16A7EB9EE51E}"/>
              </a:ext>
            </a:extLst>
          </p:cNvPr>
          <p:cNvSpPr txBox="1"/>
          <p:nvPr/>
        </p:nvSpPr>
        <p:spPr>
          <a:xfrm>
            <a:off x="676846" y="4898732"/>
            <a:ext cx="3950525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Grade 1 Pre A1 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800" dirty="0"/>
              <a:t>Grade 2 A1 </a:t>
            </a:r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/>
          </a:p>
          <a:p>
            <a:pPr marR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Grade 3 A2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36CD93-7AF5-514A-9352-E25756C3DF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0225" y="1977614"/>
            <a:ext cx="8703467" cy="54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34810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541153" y="42355"/>
            <a:ext cx="8064946" cy="1935259"/>
          </a:xfrm>
          <a:prstGeom prst="rect">
            <a:avLst/>
          </a:prstGeom>
        </p:spPr>
        <p:txBody>
          <a:bodyPr>
            <a:normAutofit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GB" dirty="0"/>
              <a:t>Video</a:t>
            </a:r>
            <a:endParaRPr lang="en-US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72F5F3-1B11-944C-8FCE-46BAD458CB70}"/>
              </a:ext>
            </a:extLst>
          </p:cNvPr>
          <p:cNvSpPr txBox="1"/>
          <p:nvPr/>
        </p:nvSpPr>
        <p:spPr>
          <a:xfrm>
            <a:off x="2469952" y="5020816"/>
            <a:ext cx="8245308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a-G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აქ წავა სკოლების ვიდეოები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24973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higher education"/>
          <p:cNvSpPr>
            <a:spLocks noGrp="1"/>
          </p:cNvSpPr>
          <p:nvPr>
            <p:ph type="title"/>
          </p:nvPr>
        </p:nvSpPr>
        <p:spPr>
          <a:xfrm>
            <a:off x="4467937" y="637761"/>
            <a:ext cx="8064946" cy="19352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566674">
              <a:defRPr sz="776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Prepare for Pre A1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6" name="Higher Educatio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3906" y="-19744"/>
            <a:ext cx="4464211" cy="199735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FCFCB1-78BC-D24B-AA56-AB73AB938980}"/>
              </a:ext>
            </a:extLst>
          </p:cNvPr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565999-2268-0C4C-BA3D-6AF393B62C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1760" y="1977614"/>
            <a:ext cx="10657184" cy="77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8126752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</TotalTime>
  <Words>326</Words>
  <Application>Microsoft Office PowerPoint</Application>
  <PresentationFormat>Custom</PresentationFormat>
  <Paragraphs>72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White</vt:lpstr>
      <vt:lpstr>Slide 1</vt:lpstr>
      <vt:lpstr>The early learning goals </vt:lpstr>
      <vt:lpstr>10 Essential Preschool Skills</vt:lpstr>
      <vt:lpstr>Three Stage of Learning</vt:lpstr>
      <vt:lpstr>Playtime can be learning time!</vt:lpstr>
      <vt:lpstr>Today’s kids are different!</vt:lpstr>
      <vt:lpstr>Curriculum Development</vt:lpstr>
      <vt:lpstr>Video</vt:lpstr>
      <vt:lpstr> Prepare for Pre A1  </vt:lpstr>
      <vt:lpstr>Components</vt:lpstr>
      <vt:lpstr>Components</vt:lpstr>
      <vt:lpstr>Publishers</vt:lpstr>
      <vt:lpstr>Teacher Development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TikoS</dc:creator>
  <cp:lastModifiedBy>User</cp:lastModifiedBy>
  <cp:revision>39</cp:revision>
  <dcterms:modified xsi:type="dcterms:W3CDTF">2020-01-23T05:51:17Z</dcterms:modified>
</cp:coreProperties>
</file>