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68" r:id="rId3"/>
    <p:sldId id="307" r:id="rId4"/>
    <p:sldId id="363" r:id="rId5"/>
    <p:sldId id="308" r:id="rId6"/>
    <p:sldId id="309" r:id="rId7"/>
    <p:sldId id="359" r:id="rId8"/>
    <p:sldId id="364" r:id="rId9"/>
    <p:sldId id="325" r:id="rId10"/>
    <p:sldId id="360" r:id="rId11"/>
    <p:sldId id="365" r:id="rId12"/>
    <p:sldId id="369" r:id="rId13"/>
    <p:sldId id="347" r:id="rId14"/>
    <p:sldId id="361" r:id="rId15"/>
    <p:sldId id="366" r:id="rId16"/>
    <p:sldId id="344" r:id="rId17"/>
    <p:sldId id="352" r:id="rId18"/>
    <p:sldId id="358" r:id="rId19"/>
    <p:sldId id="311" r:id="rId20"/>
    <p:sldId id="30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C73"/>
    <a:srgbClr val="149ACA"/>
    <a:srgbClr val="31B9EB"/>
    <a:srgbClr val="1AB9DE"/>
    <a:srgbClr val="E4022D"/>
    <a:srgbClr val="FFCCCC"/>
    <a:srgbClr val="FF3300"/>
    <a:srgbClr val="4D9FBF"/>
    <a:srgbClr val="BC63A8"/>
    <a:srgbClr val="ED6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1" autoAdjust="0"/>
    <p:restoredTop sz="74955" autoAdjust="0"/>
  </p:normalViewPr>
  <p:slideViewPr>
    <p:cSldViewPr>
      <p:cViewPr varScale="1">
        <p:scale>
          <a:sx n="55" d="100"/>
          <a:sy n="55" d="100"/>
        </p:scale>
        <p:origin x="184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58383-CB1F-4749-B015-8FD2DC7A10D0}" type="datetimeFigureOut">
              <a:rPr lang="en-US" smtClean="0"/>
              <a:t>1/20/2020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CF824-11B2-45E7-AF56-80DA60F0FAE7}" type="slidenum">
              <a:rPr lang="en-US" smtClean="0"/>
              <a:t>‹#›</a:t>
            </a:fld>
            <a:endParaRPr lang="en-US"/>
          </a:p>
        </p:txBody>
      </p:sp>
    </p:spTree>
    <p:extLst>
      <p:ext uri="{BB962C8B-B14F-4D97-AF65-F5344CB8AC3E}">
        <p14:creationId xmlns:p14="http://schemas.microsoft.com/office/powerpoint/2010/main" val="68907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CF824-11B2-45E7-AF56-80DA60F0FAE7}" type="slidenum">
              <a:rPr lang="en-US" smtClean="0"/>
              <a:t>1</a:t>
            </a:fld>
            <a:endParaRPr lang="en-US" dirty="0"/>
          </a:p>
        </p:txBody>
      </p:sp>
    </p:spTree>
    <p:extLst>
      <p:ext uri="{BB962C8B-B14F-4D97-AF65-F5344CB8AC3E}">
        <p14:creationId xmlns:p14="http://schemas.microsoft.com/office/powerpoint/2010/main" val="47924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Language is then further </a:t>
            </a:r>
            <a:r>
              <a:rPr lang="en-US" sz="1200" kern="1200" dirty="0" err="1">
                <a:solidFill>
                  <a:schemeClr val="tx1"/>
                </a:solidFill>
                <a:effectLst/>
                <a:latin typeface="+mn-lt"/>
                <a:ea typeface="+mn-ea"/>
                <a:cs typeface="+mn-cs"/>
              </a:rPr>
              <a:t>contextualised</a:t>
            </a:r>
            <a:r>
              <a:rPr lang="en-US" sz="1200" kern="1200" dirty="0">
                <a:solidFill>
                  <a:schemeClr val="tx1"/>
                </a:solidFill>
                <a:effectLst/>
                <a:latin typeface="+mn-lt"/>
                <a:ea typeface="+mn-ea"/>
                <a:cs typeface="+mn-cs"/>
              </a:rPr>
              <a:t> in the real world situations (videos) which allows children to identify and use the language in their own personal contexts.</a:t>
            </a:r>
          </a:p>
          <a:p>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a:t>
            </a:r>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 watch the video</a:t>
            </a:r>
            <a:r>
              <a:rPr lang="en-US" sz="1200" kern="1200" baseline="0" dirty="0">
                <a:solidFill>
                  <a:schemeClr val="tx1"/>
                </a:solidFill>
                <a:effectLst/>
                <a:latin typeface="+mn-lt"/>
                <a:ea typeface="+mn-ea"/>
                <a:cs typeface="+mn-cs"/>
              </a:rPr>
              <a:t> from the Classroom unit to see how language introduced in the animated story is modeled in the examples by real-life course characters.</a:t>
            </a:r>
          </a:p>
          <a:p>
            <a:endParaRPr lang="en-US" sz="1200" kern="1200" dirty="0">
              <a:solidFill>
                <a:schemeClr val="tx1"/>
              </a:solidFill>
              <a:effectLst/>
              <a:latin typeface="+mn-lt"/>
              <a:ea typeface="+mn-ea"/>
              <a:cs typeface="+mn-cs"/>
            </a:endParaRPr>
          </a:p>
          <a:p>
            <a:r>
              <a:rPr lang="en-US" sz="1200" b="0" i="1" dirty="0"/>
              <a:t>The video is embedded in the green star or under this link: </a:t>
            </a:r>
            <a:r>
              <a:rPr lang="en-US" sz="1200" b="0" i="1" dirty="0" smtClean="0"/>
              <a:t>https://</a:t>
            </a:r>
            <a:r>
              <a:rPr lang="en-US" sz="1200" b="0" i="1" dirty="0" err="1" smtClean="0"/>
              <a:t>drive.google.com</a:t>
            </a:r>
            <a:r>
              <a:rPr lang="en-US" sz="1200" b="0" i="1" dirty="0" smtClean="0"/>
              <a:t>/</a:t>
            </a:r>
            <a:r>
              <a:rPr lang="en-US" sz="1200" b="0" i="1" dirty="0" err="1" smtClean="0"/>
              <a:t>open?id</a:t>
            </a:r>
            <a:r>
              <a:rPr lang="en-US" sz="1200" b="0" i="1" smtClean="0"/>
              <a:t>=1kh4rwr_8wgKxZsvLJvbPRd3avWUB1Nqc</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have seen, students will watch a video of real kids speaking which provides them with a model to create and act out their own dialogues. In</a:t>
            </a:r>
            <a:r>
              <a:rPr lang="en-US" sz="1200" kern="1200" baseline="0" dirty="0">
                <a:solidFill>
                  <a:schemeClr val="tx1"/>
                </a:solidFill>
                <a:effectLst/>
                <a:latin typeface="+mn-lt"/>
                <a:ea typeface="+mn-ea"/>
                <a:cs typeface="+mn-cs"/>
              </a:rPr>
              <a:t> this </a:t>
            </a:r>
            <a:r>
              <a:rPr lang="en-US" sz="1200" kern="1200" dirty="0">
                <a:solidFill>
                  <a:schemeClr val="tx1"/>
                </a:solidFill>
                <a:effectLst/>
                <a:latin typeface="+mn-lt"/>
                <a:ea typeface="+mn-ea"/>
                <a:cs typeface="+mn-cs"/>
              </a:rPr>
              <a:t>way children can instantly</a:t>
            </a:r>
            <a:r>
              <a:rPr lang="en-US" sz="1200" kern="1200" baseline="0" dirty="0">
                <a:solidFill>
                  <a:schemeClr val="tx1"/>
                </a:solidFill>
                <a:effectLst/>
                <a:latin typeface="+mn-lt"/>
                <a:ea typeface="+mn-ea"/>
                <a:cs typeface="+mn-cs"/>
              </a:rPr>
              <a:t> identify</a:t>
            </a:r>
            <a:r>
              <a:rPr lang="en-US" sz="1200" kern="1200" dirty="0">
                <a:solidFill>
                  <a:schemeClr val="tx1"/>
                </a:solidFill>
                <a:effectLst/>
                <a:latin typeface="+mn-lt"/>
                <a:ea typeface="+mn-ea"/>
                <a:cs typeface="+mn-cs"/>
              </a:rPr>
              <a:t> the situations the newly learnt</a:t>
            </a:r>
            <a:r>
              <a:rPr lang="en-US" sz="1200" kern="1200" baseline="0" dirty="0">
                <a:solidFill>
                  <a:schemeClr val="tx1"/>
                </a:solidFill>
                <a:effectLst/>
                <a:latin typeface="+mn-lt"/>
                <a:ea typeface="+mn-ea"/>
                <a:cs typeface="+mn-cs"/>
              </a:rPr>
              <a:t> language is used in, </a:t>
            </a:r>
            <a:r>
              <a:rPr lang="en-US" sz="1200" kern="1200" dirty="0">
                <a:solidFill>
                  <a:schemeClr val="tx1"/>
                </a:solidFill>
                <a:effectLst/>
                <a:latin typeface="+mn-lt"/>
                <a:ea typeface="+mn-ea"/>
                <a:cs typeface="+mn-cs"/>
              </a:rPr>
              <a:t>and are able to apply it in their own real-world situations,</a:t>
            </a:r>
            <a:r>
              <a:rPr lang="en-US" sz="1200" kern="1200" baseline="0" dirty="0">
                <a:solidFill>
                  <a:schemeClr val="tx1"/>
                </a:solidFill>
                <a:effectLst/>
                <a:latin typeface="+mn-lt"/>
                <a:ea typeface="+mn-ea"/>
                <a:cs typeface="+mn-cs"/>
              </a:rPr>
              <a:t> in or outside the classroom</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CF2CF824-11B2-45E7-AF56-80DA60F0FAE7}" type="slidenum">
              <a:rPr lang="en-US" smtClean="0"/>
              <a:t>10</a:t>
            </a:fld>
            <a:endParaRPr lang="en-US"/>
          </a:p>
        </p:txBody>
      </p:sp>
    </p:spTree>
    <p:extLst>
      <p:ext uri="{BB962C8B-B14F-4D97-AF65-F5344CB8AC3E}">
        <p14:creationId xmlns:p14="http://schemas.microsoft.com/office/powerpoint/2010/main" val="1202352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CF824-11B2-45E7-AF56-80DA60F0FAE7}" type="slidenum">
              <a:rPr lang="en-US" smtClean="0"/>
              <a:t>11</a:t>
            </a:fld>
            <a:endParaRPr lang="en-US"/>
          </a:p>
        </p:txBody>
      </p:sp>
    </p:spTree>
    <p:extLst>
      <p:ext uri="{BB962C8B-B14F-4D97-AF65-F5344CB8AC3E}">
        <p14:creationId xmlns:p14="http://schemas.microsoft.com/office/powerpoint/2010/main" val="161283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en-GB" b="0" i="1" dirty="0"/>
              <a:t>Mimi’s Wheel</a:t>
            </a:r>
            <a:r>
              <a:rPr lang="en-GB" b="0" dirty="0"/>
              <a:t> combines development of Social and Emotional Learning (SEL) with learning English</a:t>
            </a:r>
            <a:r>
              <a:rPr lang="en-GB" b="0" dirty="0" smtClean="0"/>
              <a:t>.</a:t>
            </a:r>
            <a:endParaRPr lang="en-GB" sz="1200" kern="1200" noProof="0" dirty="0">
              <a:solidFill>
                <a:schemeClr val="tx1"/>
              </a:solidFill>
              <a:effectLst/>
              <a:latin typeface="+mn-lt"/>
              <a:ea typeface="+mn-ea"/>
              <a:cs typeface="+mn-cs"/>
            </a:endParaRPr>
          </a:p>
          <a:p>
            <a:pPr rtl="0" fontAlgn="base"/>
            <a:r>
              <a:rPr lang="en-GB" sz="1200" kern="1200" noProof="0" dirty="0">
                <a:solidFill>
                  <a:schemeClr val="tx1"/>
                </a:solidFill>
                <a:effectLst/>
                <a:latin typeface="+mn-lt"/>
                <a:ea typeface="+mn-ea"/>
                <a:cs typeface="+mn-cs"/>
              </a:rPr>
              <a:t>As students take their first steps into education, we wanted to provide linguistic as well as more holistic development opportunities for </a:t>
            </a:r>
            <a:r>
              <a:rPr lang="en-GB" sz="1200" kern="1200" noProof="0" dirty="0" smtClean="0">
                <a:solidFill>
                  <a:schemeClr val="tx1"/>
                </a:solidFill>
                <a:effectLst/>
                <a:latin typeface="+mn-lt"/>
                <a:ea typeface="+mn-ea"/>
                <a:cs typeface="+mn-cs"/>
              </a:rPr>
              <a:t>very young </a:t>
            </a:r>
            <a:r>
              <a:rPr lang="en-GB" sz="1200" kern="1200" noProof="0" dirty="0">
                <a:solidFill>
                  <a:schemeClr val="tx1"/>
                </a:solidFill>
                <a:effectLst/>
                <a:latin typeface="+mn-lt"/>
                <a:ea typeface="+mn-ea"/>
                <a:cs typeface="+mn-cs"/>
              </a:rPr>
              <a:t>learners in the course. This way students can acquire the language as well as solid foundations for life skills and values needed for primary education, and life ahead. </a:t>
            </a:r>
            <a:r>
              <a:rPr lang="en-GB" sz="1200" b="1" u="sng" kern="1200" noProof="0" dirty="0">
                <a:solidFill>
                  <a:schemeClr val="tx1"/>
                </a:solidFill>
                <a:effectLst/>
                <a:latin typeface="+mn-lt"/>
                <a:ea typeface="+mn-ea"/>
                <a:cs typeface="+mn-cs"/>
              </a:rPr>
              <a:t>Social</a:t>
            </a:r>
            <a:r>
              <a:rPr lang="en-GB" sz="1200" b="1" u="sng" kern="1200" baseline="0" noProof="0" dirty="0">
                <a:solidFill>
                  <a:schemeClr val="tx1"/>
                </a:solidFill>
                <a:effectLst/>
                <a:latin typeface="+mn-lt"/>
                <a:ea typeface="+mn-ea"/>
                <a:cs typeface="+mn-cs"/>
              </a:rPr>
              <a:t> and emotional learning</a:t>
            </a:r>
            <a:r>
              <a:rPr lang="en-GB" sz="1200" b="1" u="sng" kern="1200" noProof="0" dirty="0">
                <a:solidFill>
                  <a:schemeClr val="tx1"/>
                </a:solidFill>
                <a:effectLst/>
                <a:latin typeface="+mn-lt"/>
                <a:ea typeface="+mn-ea"/>
                <a:cs typeface="+mn-cs"/>
              </a:rPr>
              <a:t> is introduced early on and happens in parallel to language learning</a:t>
            </a:r>
            <a:r>
              <a:rPr lang="en-GB" sz="1200" b="1" u="sng" kern="1200" noProof="0" dirty="0" smtClean="0">
                <a:solidFill>
                  <a:schemeClr val="tx1"/>
                </a:solidFill>
                <a:effectLst/>
                <a:latin typeface="+mn-lt"/>
                <a:ea typeface="+mn-ea"/>
                <a:cs typeface="+mn-cs"/>
              </a:rPr>
              <a:t>.</a:t>
            </a:r>
          </a:p>
          <a:p>
            <a:pPr rtl="0" fontAlgn="base"/>
            <a:endParaRPr lang="en-GB" sz="1200" b="1" u="sng" kern="1200" noProof="0" dirty="0" smtClean="0">
              <a:solidFill>
                <a:schemeClr val="tx1"/>
              </a:solidFill>
              <a:effectLst/>
              <a:latin typeface="+mn-lt"/>
              <a:ea typeface="+mn-ea"/>
              <a:cs typeface="+mn-cs"/>
            </a:endParaRPr>
          </a:p>
          <a:p>
            <a:pPr rtl="0" fontAlgn="base"/>
            <a:r>
              <a:rPr lang="en-GB" sz="1200" b="0" i="1" u="none" kern="1200" noProof="0" dirty="0" smtClean="0">
                <a:solidFill>
                  <a:schemeClr val="tx1"/>
                </a:solidFill>
                <a:effectLst/>
                <a:latin typeface="+mn-lt"/>
                <a:ea typeface="+mn-ea"/>
                <a:cs typeface="+mn-cs"/>
              </a:rPr>
              <a:t>Click</a:t>
            </a:r>
            <a:endParaRPr lang="en-GB" sz="1200" b="1" i="0" u="none" strike="noStrike" kern="1200" noProof="0" dirty="0">
              <a:solidFill>
                <a:schemeClr val="tx1"/>
              </a:solidFill>
              <a:effectLst/>
              <a:latin typeface="+mn-lt"/>
              <a:ea typeface="+mn-ea"/>
              <a:cs typeface="+mn-cs"/>
            </a:endParaRPr>
          </a:p>
          <a:p>
            <a:pPr rtl="0" fontAlgn="base">
              <a:lnSpc>
                <a:spcPct val="150000"/>
              </a:lnSpc>
            </a:pPr>
            <a:r>
              <a:rPr lang="en-GB" sz="1200" b="0" i="0" u="none" strike="noStrike" kern="1200" noProof="0" dirty="0">
                <a:solidFill>
                  <a:schemeClr val="tx1"/>
                </a:solidFill>
                <a:effectLst/>
                <a:latin typeface="+mn-lt"/>
                <a:ea typeface="+mn-ea"/>
                <a:cs typeface="+mn-cs"/>
              </a:rPr>
              <a:t>Thanks</a:t>
            </a:r>
            <a:r>
              <a:rPr lang="en-GB" sz="1200" b="0" i="0" u="none" strike="noStrike" kern="1200" baseline="0" noProof="0" dirty="0">
                <a:solidFill>
                  <a:schemeClr val="tx1"/>
                </a:solidFill>
                <a:effectLst/>
                <a:latin typeface="+mn-lt"/>
                <a:ea typeface="+mn-ea"/>
                <a:cs typeface="+mn-cs"/>
              </a:rPr>
              <a:t> to</a:t>
            </a:r>
            <a:r>
              <a:rPr lang="en-GB" sz="1200" b="0" i="0" u="none" strike="noStrike" kern="1200" noProof="0" dirty="0">
                <a:solidFill>
                  <a:schemeClr val="tx1"/>
                </a:solidFill>
                <a:effectLst/>
                <a:latin typeface="+mn-lt"/>
                <a:ea typeface="+mn-ea"/>
                <a:cs typeface="+mn-cs"/>
              </a:rPr>
              <a:t> Social and Emotional Learning pupils can gain</a:t>
            </a:r>
            <a:r>
              <a:rPr lang="en-GB" sz="1200" b="0" i="0" u="none" strike="noStrike" kern="1200" baseline="0" noProof="0" dirty="0">
                <a:solidFill>
                  <a:schemeClr val="tx1"/>
                </a:solidFill>
                <a:effectLst/>
                <a:latin typeface="+mn-lt"/>
                <a:ea typeface="+mn-ea"/>
                <a:cs typeface="+mn-cs"/>
              </a:rPr>
              <a:t> useful skills</a:t>
            </a:r>
            <a:r>
              <a:rPr lang="en-GB" sz="1200" b="0" i="0" u="none" strike="noStrike" kern="1200" noProof="0" dirty="0">
                <a:solidFill>
                  <a:schemeClr val="tx1"/>
                </a:solidFill>
                <a:effectLst/>
                <a:latin typeface="+mn-lt"/>
                <a:ea typeface="+mn-ea"/>
                <a:cs typeface="+mn-cs"/>
              </a:rPr>
              <a:t> to:</a:t>
            </a:r>
          </a:p>
          <a:p>
            <a:pPr marL="171450" indent="-171450" rtl="0" fontAlgn="base">
              <a:lnSpc>
                <a:spcPct val="150000"/>
              </a:lnSpc>
              <a:buFontTx/>
              <a:buChar char="-"/>
            </a:pPr>
            <a:r>
              <a:rPr lang="en-GB" sz="1200" b="0" i="0" u="none" strike="noStrike" kern="1200" noProof="0" dirty="0">
                <a:solidFill>
                  <a:schemeClr val="tx1"/>
                </a:solidFill>
                <a:effectLst/>
                <a:latin typeface="+mn-lt"/>
                <a:ea typeface="+mn-ea"/>
                <a:cs typeface="+mn-cs"/>
              </a:rPr>
              <a:t>understand and manage their own emotions and </a:t>
            </a:r>
            <a:r>
              <a:rPr lang="en-GB" sz="1200" b="0" i="0" u="none" strike="noStrike" kern="1200" noProof="0" dirty="0" smtClean="0">
                <a:solidFill>
                  <a:schemeClr val="tx1"/>
                </a:solidFill>
                <a:effectLst/>
                <a:latin typeface="+mn-lt"/>
                <a:ea typeface="+mn-ea"/>
                <a:cs typeface="+mn-cs"/>
              </a:rPr>
              <a:t>behaviours</a:t>
            </a:r>
            <a:r>
              <a:rPr lang="en-GB" sz="1200" b="0" i="0" u="none" strike="noStrike" kern="1200" noProof="0" dirty="0">
                <a:solidFill>
                  <a:schemeClr val="tx1"/>
                </a:solidFill>
                <a:effectLst/>
                <a:latin typeface="+mn-lt"/>
                <a:ea typeface="+mn-ea"/>
                <a:cs typeface="+mn-cs"/>
              </a:rPr>
              <a:t>,</a:t>
            </a:r>
          </a:p>
          <a:p>
            <a:pPr marL="171450" indent="-171450" rtl="0" fontAlgn="base">
              <a:lnSpc>
                <a:spcPct val="150000"/>
              </a:lnSpc>
              <a:buFontTx/>
              <a:buChar char="-"/>
            </a:pPr>
            <a:r>
              <a:rPr lang="en-GB" sz="1200" b="0" i="0" u="none" strike="noStrike" kern="1200" noProof="0" dirty="0">
                <a:solidFill>
                  <a:schemeClr val="tx1"/>
                </a:solidFill>
                <a:effectLst/>
                <a:latin typeface="+mn-lt"/>
                <a:ea typeface="+mn-ea"/>
                <a:cs typeface="+mn-cs"/>
              </a:rPr>
              <a:t>set and achieve positive goals,</a:t>
            </a:r>
          </a:p>
          <a:p>
            <a:pPr marL="171450" indent="-171450" rtl="0" fontAlgn="base">
              <a:lnSpc>
                <a:spcPct val="150000"/>
              </a:lnSpc>
              <a:buFontTx/>
              <a:buChar char="-"/>
            </a:pPr>
            <a:r>
              <a:rPr lang="en-GB" sz="1200" b="0" i="0" u="none" strike="noStrike" kern="1200" noProof="0" dirty="0">
                <a:solidFill>
                  <a:schemeClr val="tx1"/>
                </a:solidFill>
                <a:effectLst/>
                <a:latin typeface="+mn-lt"/>
                <a:ea typeface="+mn-ea"/>
                <a:cs typeface="+mn-cs"/>
              </a:rPr>
              <a:t>make responsible decisions, and solve problems peacefully and effectively,</a:t>
            </a:r>
          </a:p>
          <a:p>
            <a:pPr marL="171450" indent="-171450" rtl="0" fontAlgn="base">
              <a:lnSpc>
                <a:spcPct val="150000"/>
              </a:lnSpc>
              <a:buFontTx/>
              <a:buChar char="-"/>
            </a:pPr>
            <a:r>
              <a:rPr lang="en-GB" sz="1200" b="0" i="0" u="none" strike="noStrike" kern="1200" noProof="0" dirty="0">
                <a:solidFill>
                  <a:schemeClr val="tx1"/>
                </a:solidFill>
                <a:effectLst/>
                <a:latin typeface="+mn-lt"/>
                <a:ea typeface="+mn-ea"/>
                <a:cs typeface="+mn-cs"/>
              </a:rPr>
              <a:t>establish and maintain healthy relationships, and</a:t>
            </a:r>
          </a:p>
          <a:p>
            <a:pPr marL="171450" indent="-171450" rtl="0" fontAlgn="base">
              <a:lnSpc>
                <a:spcPct val="150000"/>
              </a:lnSpc>
              <a:buFontTx/>
              <a:buChar char="-"/>
            </a:pPr>
            <a:r>
              <a:rPr lang="en-GB" sz="1200" b="0" i="0" u="none" strike="noStrike" kern="1200" noProof="0" dirty="0">
                <a:solidFill>
                  <a:schemeClr val="tx1"/>
                </a:solidFill>
                <a:effectLst/>
                <a:latin typeface="+mn-lt"/>
                <a:ea typeface="+mn-ea"/>
                <a:cs typeface="+mn-cs"/>
              </a:rPr>
              <a:t>feel and show empathy for </a:t>
            </a:r>
            <a:r>
              <a:rPr lang="en-GB" sz="1200" b="0" i="0" u="none" strike="noStrike" kern="1200" noProof="0" dirty="0" smtClean="0">
                <a:solidFill>
                  <a:schemeClr val="tx1"/>
                </a:solidFill>
                <a:effectLst/>
                <a:latin typeface="+mn-lt"/>
                <a:ea typeface="+mn-ea"/>
                <a:cs typeface="+mn-cs"/>
              </a:rPr>
              <a:t>others.</a:t>
            </a:r>
            <a:endParaRPr lang="en-GB" b="0" u="none" noProof="0" dirty="0"/>
          </a:p>
          <a:p>
            <a:endParaRPr lang="en-GB" noProof="0" dirty="0"/>
          </a:p>
          <a:p>
            <a:r>
              <a:rPr lang="en-GB" noProof="0" dirty="0"/>
              <a:t>================================================================</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noProof="0" dirty="0"/>
              <a:t>ADDITIONAL INFO:</a:t>
            </a:r>
          </a:p>
          <a:p>
            <a:r>
              <a:rPr lang="en-GB" i="1" noProof="0" dirty="0"/>
              <a:t>The Collaborative for Academic, Social and Emotional Learning (CASEL), a non-profit organization since 2006.</a:t>
            </a:r>
          </a:p>
          <a:p>
            <a:r>
              <a:rPr lang="en-GB" i="1" noProof="0" dirty="0"/>
              <a:t>CASEL was formed in 1994 with the goal of establishing high-quality, evidence-based social and emotional learning as an essential part of preschool through high school education. In 1997 the first book including SEL guidelines for educators was published. CASEL brings together prominent leaders in the field of education, scientific research, public policy and </a:t>
            </a:r>
            <a:r>
              <a:rPr lang="en-GB" i="1" noProof="0" dirty="0" err="1"/>
              <a:t>philathropy</a:t>
            </a:r>
            <a:r>
              <a:rPr lang="en-GB" i="1" noProof="0" dirty="0"/>
              <a:t>. </a:t>
            </a:r>
          </a:p>
          <a:p>
            <a:endParaRPr lang="en-GB" i="1" noProof="0" dirty="0"/>
          </a:p>
          <a:p>
            <a:pPr>
              <a:defRPr/>
            </a:pPr>
            <a:r>
              <a:rPr lang="en-GB" altLang="en-US" i="1" noProof="0" dirty="0"/>
              <a:t>[a short video about SEL for the presenter to see before the presentation] </a:t>
            </a:r>
          </a:p>
          <a:p>
            <a:pPr>
              <a:defRPr/>
            </a:pPr>
            <a:r>
              <a:rPr lang="en-GB" altLang="en-US" i="1" noProof="0" dirty="0"/>
              <a:t>https://</a:t>
            </a:r>
            <a:r>
              <a:rPr lang="en-GB" altLang="en-US" i="1" noProof="0" dirty="0" err="1"/>
              <a:t>www.youtube.com</a:t>
            </a:r>
            <a:r>
              <a:rPr lang="en-GB" altLang="en-US" i="1" noProof="0" dirty="0"/>
              <a:t>/</a:t>
            </a:r>
            <a:r>
              <a:rPr lang="en-GB" altLang="en-US" i="1" noProof="0" dirty="0" err="1"/>
              <a:t>watch?v</a:t>
            </a:r>
            <a:r>
              <a:rPr lang="en-GB" altLang="en-US" i="1" noProof="0" dirty="0"/>
              <a:t>=ikehX9o1JbI </a:t>
            </a:r>
          </a:p>
          <a:p>
            <a:endParaRPr lang="en-GB" i="1" noProof="0" dirty="0"/>
          </a:p>
          <a:p>
            <a:pPr>
              <a:defRPr/>
            </a:pPr>
            <a:r>
              <a:rPr lang="en-GB" i="1" noProof="0" dirty="0"/>
              <a:t>INFO ON CASEL</a:t>
            </a:r>
          </a:p>
          <a:p>
            <a:pPr>
              <a:defRPr/>
            </a:pPr>
            <a:r>
              <a:rPr lang="en-GB" noProof="0" dirty="0"/>
              <a:t>https://</a:t>
            </a:r>
            <a:r>
              <a:rPr lang="en-GB" noProof="0" dirty="0" err="1"/>
              <a:t>casel.org</a:t>
            </a:r>
            <a:r>
              <a:rPr lang="en-GB" noProof="0" dirty="0"/>
              <a:t>/our-work/</a:t>
            </a:r>
            <a:endParaRPr lang="en-GB" i="1" noProof="0" dirty="0"/>
          </a:p>
          <a:p>
            <a:endParaRPr lang="en-GB" noProof="0" dirty="0"/>
          </a:p>
        </p:txBody>
      </p:sp>
      <p:sp>
        <p:nvSpPr>
          <p:cNvPr id="4" name="Symbol zastępczy numeru slajdu 3"/>
          <p:cNvSpPr>
            <a:spLocks noGrp="1"/>
          </p:cNvSpPr>
          <p:nvPr>
            <p:ph type="sldNum" sz="quarter" idx="5"/>
          </p:nvPr>
        </p:nvSpPr>
        <p:spPr/>
        <p:txBody>
          <a:bodyPr/>
          <a:lstStyle/>
          <a:p>
            <a:fld id="{CF2CF824-11B2-45E7-AF56-80DA60F0FAE7}" type="slidenum">
              <a:rPr lang="en-US" smtClean="0"/>
              <a:t>12</a:t>
            </a:fld>
            <a:endParaRPr lang="en-US"/>
          </a:p>
        </p:txBody>
      </p:sp>
    </p:spTree>
    <p:extLst>
      <p:ext uri="{BB962C8B-B14F-4D97-AF65-F5344CB8AC3E}">
        <p14:creationId xmlns:p14="http://schemas.microsoft.com/office/powerpoint/2010/main" val="185450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Mimi</a:t>
            </a:r>
            <a:r>
              <a:rPr lang="en-US" baseline="0" dirty="0"/>
              <a:t> is</a:t>
            </a:r>
            <a:r>
              <a:rPr lang="en-US" dirty="0"/>
              <a:t> </a:t>
            </a:r>
            <a:r>
              <a:rPr lang="en-US" b="1" dirty="0"/>
              <a:t>the first Macmillan female lead character in a pre-primary course</a:t>
            </a:r>
            <a:r>
              <a:rPr lang="en-US" b="0" baseline="0" dirty="0"/>
              <a:t>. </a:t>
            </a:r>
            <a:r>
              <a:rPr lang="en-US" sz="1200" kern="1200" dirty="0">
                <a:solidFill>
                  <a:schemeClr val="tx1"/>
                </a:solidFill>
                <a:effectLst/>
                <a:latin typeface="+mn-lt"/>
                <a:ea typeface="+mn-ea"/>
                <a:cs typeface="+mn-cs"/>
              </a:rPr>
              <a:t>Mimi, and her family show throughout</a:t>
            </a:r>
            <a:r>
              <a:rPr lang="en-US" sz="1200" kern="1200" baseline="0" dirty="0">
                <a:solidFill>
                  <a:schemeClr val="tx1"/>
                </a:solidFill>
                <a:effectLst/>
                <a:latin typeface="+mn-lt"/>
                <a:ea typeface="+mn-ea"/>
                <a:cs typeface="+mn-cs"/>
              </a:rPr>
              <a:t> the course</a:t>
            </a:r>
            <a:r>
              <a:rPr lang="en-US" sz="1200" kern="1200" dirty="0">
                <a:solidFill>
                  <a:schemeClr val="tx1"/>
                </a:solidFill>
                <a:effectLst/>
                <a:latin typeface="+mn-lt"/>
                <a:ea typeface="+mn-ea"/>
                <a:cs typeface="+mn-cs"/>
              </a:rPr>
              <a:t> how girls and boys can engage in the same activities, which plants the seed of gender equality in very young learners</a:t>
            </a:r>
            <a:r>
              <a:rPr lang="en-GB" sz="1200" kern="1200" dirty="0">
                <a:solidFill>
                  <a:schemeClr val="tx1"/>
                </a:solidFill>
                <a:effectLst/>
                <a:latin typeface="+mn-lt"/>
                <a:ea typeface="+mn-ea"/>
                <a:cs typeface="+mn-cs"/>
              </a:rPr>
              <a:t>.</a:t>
            </a:r>
            <a:r>
              <a:rPr lang="en-US" dirty="0"/>
              <a:t>Mimi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like</a:t>
            </a:r>
            <a:r>
              <a:rPr lang="pl-PL" sz="1200" kern="1200" dirty="0">
                <a:solidFill>
                  <a:schemeClr val="tx1"/>
                </a:solidFill>
                <a:effectLst/>
                <a:latin typeface="+mn-lt"/>
                <a:ea typeface="+mn-ea"/>
                <a:cs typeface="+mn-cs"/>
              </a:rPr>
              <a:t> most </a:t>
            </a:r>
            <a:r>
              <a:rPr lang="pl-PL" sz="1200" kern="1200" dirty="0" err="1">
                <a:solidFill>
                  <a:schemeClr val="tx1"/>
                </a:solidFill>
                <a:effectLst/>
                <a:latin typeface="+mn-lt"/>
                <a:ea typeface="+mn-ea"/>
                <a:cs typeface="+mn-cs"/>
              </a:rPr>
              <a:t>children</a:t>
            </a:r>
            <a:r>
              <a:rPr lang="pl-PL" sz="1200" kern="1200" dirty="0">
                <a:solidFill>
                  <a:schemeClr val="tx1"/>
                </a:solidFill>
                <a:effectLst/>
                <a:latin typeface="+mn-lt"/>
                <a:ea typeface="+mn-ea"/>
                <a:cs typeface="+mn-cs"/>
              </a:rPr>
              <a:t> – </a:t>
            </a:r>
            <a:r>
              <a:rPr lang="pl-PL" sz="1200" kern="1200" dirty="0" err="1">
                <a:solidFill>
                  <a:schemeClr val="tx1"/>
                </a:solidFill>
                <a:effectLst/>
                <a:latin typeface="+mn-lt"/>
                <a:ea typeface="+mn-ea"/>
                <a:cs typeface="+mn-cs"/>
              </a:rPr>
              <a:t>curious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about</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world</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full</a:t>
            </a:r>
            <a:r>
              <a:rPr lang="pl-PL" sz="1200" kern="1200" dirty="0">
                <a:solidFill>
                  <a:schemeClr val="tx1"/>
                </a:solidFill>
                <a:effectLst/>
                <a:latin typeface="+mn-lt"/>
                <a:ea typeface="+mn-ea"/>
                <a:cs typeface="+mn-cs"/>
              </a:rPr>
              <a:t> of </a:t>
            </a:r>
            <a:r>
              <a:rPr lang="pl-PL" sz="1200" kern="1200" dirty="0" err="1">
                <a:solidFill>
                  <a:schemeClr val="tx1"/>
                </a:solidFill>
                <a:effectLst/>
                <a:latin typeface="+mn-lt"/>
                <a:ea typeface="+mn-ea"/>
                <a:cs typeface="+mn-cs"/>
              </a:rPr>
              <a:t>fun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times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naughty</a:t>
            </a:r>
            <a:r>
              <a:rPr lang="pl-PL" sz="1200" kern="1200" dirty="0">
                <a:solidFill>
                  <a:schemeClr val="tx1"/>
                </a:solidFill>
                <a:effectLst/>
                <a:latin typeface="+mn-lt"/>
                <a:ea typeface="+mn-ea"/>
                <a:cs typeface="+mn-cs"/>
              </a:rPr>
              <a:t>, but </a:t>
            </a:r>
            <a:r>
              <a:rPr lang="pl-PL" sz="1200" kern="1200" dirty="0" err="1">
                <a:solidFill>
                  <a:schemeClr val="tx1"/>
                </a:solidFill>
                <a:effectLst/>
                <a:latin typeface="+mn-lt"/>
                <a:ea typeface="+mn-ea"/>
                <a:cs typeface="+mn-cs"/>
              </a:rPr>
              <a:t>also</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sensible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helpful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loving</a:t>
            </a:r>
            <a:r>
              <a:rPr lang="pl-PL" sz="1200" kern="1200" dirty="0">
                <a:solidFill>
                  <a:schemeClr val="tx1"/>
                </a:solidFill>
                <a:effectLst/>
                <a:latin typeface="+mn-lt"/>
                <a:ea typeface="+mn-ea"/>
                <a:cs typeface="+mn-cs"/>
              </a:rPr>
              <a:t> and </a:t>
            </a:r>
            <a:r>
              <a:rPr lang="pl-PL" sz="1200" kern="1200" dirty="0" err="1">
                <a:solidFill>
                  <a:schemeClr val="tx1"/>
                </a:solidFill>
                <a:effectLst/>
                <a:latin typeface="+mn-lt"/>
                <a:ea typeface="+mn-ea"/>
                <a:cs typeface="+mn-cs"/>
              </a:rPr>
              <a:t>kind</a:t>
            </a:r>
            <a:r>
              <a:rPr lang="pl-PL"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S</a:t>
            </a:r>
            <a:r>
              <a:rPr lang="en-US" dirty="0"/>
              <a:t>he shows children that both girls and boys can do the same things, can cooperate, and be leaders.</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Worth noting that the notion of equality is a priority in the new UNESCO initiative for Global Citizenship Education. </a:t>
            </a:r>
          </a:p>
        </p:txBody>
      </p:sp>
      <p:sp>
        <p:nvSpPr>
          <p:cNvPr id="4" name="Symbol zastępczy numeru slajdu 3"/>
          <p:cNvSpPr>
            <a:spLocks noGrp="1"/>
          </p:cNvSpPr>
          <p:nvPr>
            <p:ph type="sldNum" sz="quarter" idx="5"/>
          </p:nvPr>
        </p:nvSpPr>
        <p:spPr/>
        <p:txBody>
          <a:bodyPr/>
          <a:lstStyle/>
          <a:p>
            <a:fld id="{CF2CF824-11B2-45E7-AF56-80DA60F0FAE7}" type="slidenum">
              <a:rPr lang="en-US" smtClean="0"/>
              <a:t>13</a:t>
            </a:fld>
            <a:endParaRPr lang="en-US"/>
          </a:p>
        </p:txBody>
      </p:sp>
    </p:spTree>
    <p:extLst>
      <p:ext uri="{BB962C8B-B14F-4D97-AF65-F5344CB8AC3E}">
        <p14:creationId xmlns:p14="http://schemas.microsoft.com/office/powerpoint/2010/main" val="2891487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Activities such as </a:t>
            </a:r>
            <a:r>
              <a:rPr lang="en-US" sz="1200" kern="1200" dirty="0" err="1">
                <a:solidFill>
                  <a:schemeClr val="tx1"/>
                </a:solidFill>
                <a:effectLst/>
                <a:latin typeface="+mn-lt"/>
                <a:ea typeface="+mn-ea"/>
                <a:cs typeface="+mn-cs"/>
              </a:rPr>
              <a:t>colouring</a:t>
            </a:r>
            <a:r>
              <a:rPr lang="en-US" sz="1200" kern="1200" dirty="0">
                <a:solidFill>
                  <a:schemeClr val="tx1"/>
                </a:solidFill>
                <a:effectLst/>
                <a:latin typeface="+mn-lt"/>
                <a:ea typeface="+mn-ea"/>
                <a:cs typeface="+mn-cs"/>
              </a:rPr>
              <a:t>, painting, sticking and decorating promote the development of fine motor skills in a fun and enjoyable way. </a:t>
            </a:r>
            <a:endParaRPr lang="en-US" dirty="0"/>
          </a:p>
          <a:p>
            <a:endParaRPr lang="en-US" b="1" dirty="0"/>
          </a:p>
          <a:p>
            <a:r>
              <a:rPr lang="en-US" b="0" i="1" dirty="0"/>
              <a:t>Click</a:t>
            </a:r>
            <a:r>
              <a:rPr lang="en-US" b="1"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Mimi’s Wheel has unique spiral binding at the top of the page.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This way both </a:t>
            </a:r>
            <a:r>
              <a:rPr lang="en-US" b="1" dirty="0"/>
              <a:t>right-handed and </a:t>
            </a:r>
            <a:r>
              <a:rPr lang="en-US" b="1" u="none" dirty="0"/>
              <a:t>left-handed</a:t>
            </a:r>
            <a:r>
              <a:rPr lang="en-US" b="1" u="none" baseline="0" dirty="0"/>
              <a:t> </a:t>
            </a:r>
            <a:r>
              <a:rPr lang="en-US" b="1" u="none" dirty="0"/>
              <a:t>children can develop fine motor skills</a:t>
            </a:r>
            <a:r>
              <a:rPr lang="en-US" b="1" u="none" baseline="0" dirty="0"/>
              <a:t> </a:t>
            </a:r>
            <a:r>
              <a:rPr lang="en-US" b="0" u="none" baseline="0" dirty="0"/>
              <a:t>using</a:t>
            </a:r>
            <a:r>
              <a:rPr lang="en-US" b="0" dirty="0"/>
              <a:t> the whole pages of the book, moving their little hands freely.</a:t>
            </a:r>
          </a:p>
        </p:txBody>
      </p:sp>
      <p:sp>
        <p:nvSpPr>
          <p:cNvPr id="4" name="Symbol zastępczy numeru slajdu 3"/>
          <p:cNvSpPr>
            <a:spLocks noGrp="1"/>
          </p:cNvSpPr>
          <p:nvPr>
            <p:ph type="sldNum" sz="quarter" idx="5"/>
          </p:nvPr>
        </p:nvSpPr>
        <p:spPr/>
        <p:txBody>
          <a:bodyPr/>
          <a:lstStyle/>
          <a:p>
            <a:fld id="{CF2CF824-11B2-45E7-AF56-80DA60F0FAE7}" type="slidenum">
              <a:rPr lang="en-US" smtClean="0"/>
              <a:t>14</a:t>
            </a:fld>
            <a:endParaRPr lang="en-US"/>
          </a:p>
        </p:txBody>
      </p:sp>
    </p:spTree>
    <p:extLst>
      <p:ext uri="{BB962C8B-B14F-4D97-AF65-F5344CB8AC3E}">
        <p14:creationId xmlns:p14="http://schemas.microsoft.com/office/powerpoint/2010/main" val="3223983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CF824-11B2-45E7-AF56-80DA60F0FAE7}" type="slidenum">
              <a:rPr lang="en-US" smtClean="0"/>
              <a:t>15</a:t>
            </a:fld>
            <a:endParaRPr lang="en-US"/>
          </a:p>
        </p:txBody>
      </p:sp>
    </p:spTree>
    <p:extLst>
      <p:ext uri="{BB962C8B-B14F-4D97-AF65-F5344CB8AC3E}">
        <p14:creationId xmlns:p14="http://schemas.microsoft.com/office/powerpoint/2010/main" val="1548622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kern="1200" dirty="0">
                <a:solidFill>
                  <a:schemeClr val="tx1"/>
                </a:solidFill>
                <a:effectLst/>
                <a:latin typeface="+mn-lt"/>
                <a:ea typeface="+mn-ea"/>
                <a:cs typeface="+mn-cs"/>
              </a:rPr>
              <a:t>Mimi’s Wheel</a:t>
            </a:r>
            <a:r>
              <a:rPr lang="en-GB" sz="1200" kern="1200" dirty="0">
                <a:solidFill>
                  <a:schemeClr val="tx1"/>
                </a:solidFill>
                <a:effectLst/>
                <a:latin typeface="+mn-lt"/>
                <a:ea typeface="+mn-ea"/>
                <a:cs typeface="+mn-cs"/>
              </a:rPr>
              <a:t> has been designed to give you</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all the tools you need to effectively teach and successfully manage even large groups of energetic pre-primary learners. Th</a:t>
            </a:r>
            <a:r>
              <a:rPr lang="en-GB" sz="1200" kern="1200" baseline="0" dirty="0">
                <a:solidFill>
                  <a:schemeClr val="tx1"/>
                </a:solidFill>
                <a:effectLst/>
                <a:latin typeface="+mn-lt"/>
                <a:ea typeface="+mn-ea"/>
                <a:cs typeface="+mn-cs"/>
              </a:rPr>
              <a:t>e author of the course, Carol Read,</a:t>
            </a:r>
            <a:r>
              <a:rPr lang="en-GB" sz="1200" kern="1200" dirty="0">
                <a:solidFill>
                  <a:schemeClr val="tx1"/>
                </a:solidFill>
                <a:effectLst/>
                <a:latin typeface="+mn-lt"/>
                <a:ea typeface="+mn-ea"/>
                <a:cs typeface="+mn-cs"/>
              </a:rPr>
              <a:t> guarantees simple to implement teaching ideas and sound pedagogy that works in the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classroom.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kern="1200" dirty="0">
                <a:solidFill>
                  <a:schemeClr val="tx1"/>
                </a:solidFill>
                <a:effectLst/>
                <a:latin typeface="+mn-lt"/>
                <a:ea typeface="+mn-ea"/>
                <a:cs typeface="+mn-cs"/>
              </a:rPr>
              <a:t>Click and allow</a:t>
            </a:r>
            <a:r>
              <a:rPr lang="en-GB" sz="1200" b="0" i="1" u="none" kern="1200" baseline="0" dirty="0">
                <a:solidFill>
                  <a:schemeClr val="tx1"/>
                </a:solidFill>
                <a:effectLst/>
                <a:latin typeface="+mn-lt"/>
                <a:ea typeface="+mn-ea"/>
                <a:cs typeface="+mn-cs"/>
              </a:rPr>
              <a:t> all</a:t>
            </a:r>
            <a:r>
              <a:rPr lang="en-GB" sz="1200" b="0" i="1" u="none" kern="1200" dirty="0">
                <a:solidFill>
                  <a:schemeClr val="tx1"/>
                </a:solidFill>
                <a:effectLst/>
                <a:latin typeface="+mn-lt"/>
                <a:ea typeface="+mn-ea"/>
                <a:cs typeface="+mn-cs"/>
              </a:rPr>
              <a:t> the pictures flow in.</a:t>
            </a:r>
            <a:r>
              <a:rPr lang="en-GB" sz="1200" b="0" i="1" u="none" kern="1200" baseline="0" dirty="0">
                <a:solidFill>
                  <a:schemeClr val="tx1"/>
                </a:solidFill>
                <a:effectLst/>
                <a:latin typeface="+mn-lt"/>
                <a:ea typeface="+mn-ea"/>
                <a:cs typeface="+mn-cs"/>
              </a:rPr>
              <a:t> E</a:t>
            </a:r>
            <a:r>
              <a:rPr lang="en-GB" sz="1200" b="0" i="1" u="none" kern="1200" dirty="0">
                <a:solidFill>
                  <a:schemeClr val="tx1"/>
                </a:solidFill>
                <a:effectLst/>
                <a:latin typeface="+mn-lt"/>
                <a:ea typeface="+mn-ea"/>
                <a:cs typeface="+mn-cs"/>
              </a:rPr>
              <a:t>xplain</a:t>
            </a:r>
            <a:r>
              <a:rPr lang="en-GB" sz="1200" b="0" i="1" u="none" kern="1200" baseline="0" dirty="0">
                <a:solidFill>
                  <a:schemeClr val="tx1"/>
                </a:solidFill>
                <a:effectLst/>
                <a:latin typeface="+mn-lt"/>
                <a:ea typeface="+mn-ea"/>
                <a:cs typeface="+mn-cs"/>
              </a:rPr>
              <a:t> each item and its function one by one.</a:t>
            </a:r>
            <a:endParaRPr lang="en-US" sz="1200" b="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 collection of teachers’ tools guarantees maximum support and 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Navio</a:t>
            </a:r>
            <a:r>
              <a:rPr lang="en-US" b="1" dirty="0"/>
              <a:t> App </a:t>
            </a:r>
            <a:r>
              <a:rPr lang="en-US" b="0" dirty="0"/>
              <a:t>with </a:t>
            </a:r>
            <a:r>
              <a:rPr lang="en-US" b="1" i="1" dirty="0"/>
              <a:t>Tap &amp; Teach</a:t>
            </a:r>
            <a:r>
              <a:rPr lang="en-US" b="1" dirty="0"/>
              <a:t> lessons for</a:t>
            </a:r>
            <a:r>
              <a:rPr lang="en-US" b="1" baseline="0" dirty="0"/>
              <a:t> </a:t>
            </a:r>
            <a:r>
              <a:rPr lang="en-US" b="1" u="sng" baseline="0" dirty="0"/>
              <a:t>clearly sequenced teaching</a:t>
            </a:r>
            <a:endParaRPr lang="en-US" b="1"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Printed photographic flashcards</a:t>
            </a:r>
            <a:r>
              <a:rPr lang="en-US" dirty="0"/>
              <a:t> help to </a:t>
            </a:r>
            <a:r>
              <a:rPr lang="en-US" b="1" u="sng" dirty="0"/>
              <a:t>introduce and recycle vocabulary</a:t>
            </a:r>
            <a:r>
              <a:rPr lang="en-US" dirty="0"/>
              <a:t>.</a:t>
            </a:r>
            <a:endParaRPr lang="en-US" sz="120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The </a:t>
            </a:r>
            <a:r>
              <a:rPr lang="en-US" sz="1200" b="1" i="0" dirty="0"/>
              <a:t>Wheel Mat </a:t>
            </a:r>
            <a:r>
              <a:rPr lang="en-US" sz="1200" i="0" dirty="0"/>
              <a:t>for a variety of </a:t>
            </a:r>
            <a:r>
              <a:rPr lang="en-US" sz="1200" b="1" i="0" u="sng" dirty="0"/>
              <a:t>interactive language games </a:t>
            </a:r>
            <a:r>
              <a:rPr lang="en-US" sz="1200" i="0" dirty="0"/>
              <a:t>with flashcards or objects put in the pockets. </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Mimi puppet </a:t>
            </a:r>
            <a:r>
              <a:rPr lang="en-US" b="0" dirty="0"/>
              <a:t>that brings the main character to life </a:t>
            </a:r>
            <a:r>
              <a:rPr lang="en-US" dirty="0"/>
              <a:t>with multiple activity ideas in TB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t>Story cards </a:t>
            </a:r>
            <a:r>
              <a:rPr lang="en-US" sz="1200" b="0" i="0" dirty="0"/>
              <a:t>in the </a:t>
            </a:r>
            <a:r>
              <a:rPr lang="en-US" sz="1200" b="0" i="0" dirty="0" err="1"/>
              <a:t>Navio</a:t>
            </a:r>
            <a:r>
              <a:rPr lang="en-US" sz="1200" b="0" i="0" dirty="0"/>
              <a:t> App that </a:t>
            </a:r>
            <a:r>
              <a:rPr lang="en-US" sz="1200" b="1" i="0" u="sng" dirty="0"/>
              <a:t>support storytelling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Class Audio CD </a:t>
            </a:r>
            <a:r>
              <a:rPr lang="en-US" dirty="0"/>
              <a:t>with the recordings of all stories, songs, chants, games and dialogues.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Posters</a:t>
            </a:r>
            <a:r>
              <a:rPr lang="en-US" dirty="0"/>
              <a:t> for </a:t>
            </a:r>
            <a:r>
              <a:rPr lang="en-US" b="1" u="sng" dirty="0"/>
              <a:t>recycling and reviewing vocabulary </a:t>
            </a:r>
            <a:r>
              <a:rPr lang="en-US" dirty="0"/>
              <a:t>in </a:t>
            </a:r>
            <a:r>
              <a:rPr lang="en-US" dirty="0" err="1"/>
              <a:t>Navio</a:t>
            </a:r>
            <a:r>
              <a:rPr lang="en-US" dirty="0"/>
              <a:t> App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Teacher’s Book </a:t>
            </a:r>
            <a:r>
              <a:rPr lang="en-US" b="0" dirty="0"/>
              <a:t>interleaved with PB pages, </a:t>
            </a:r>
            <a:r>
              <a:rPr lang="en-US" dirty="0"/>
              <a:t>with rich methodological content for novice and more experienced teachers.</a:t>
            </a:r>
          </a:p>
        </p:txBody>
      </p:sp>
      <p:sp>
        <p:nvSpPr>
          <p:cNvPr id="4" name="Symbol zastępczy numeru slajdu 3"/>
          <p:cNvSpPr>
            <a:spLocks noGrp="1"/>
          </p:cNvSpPr>
          <p:nvPr>
            <p:ph type="sldNum" sz="quarter" idx="5"/>
          </p:nvPr>
        </p:nvSpPr>
        <p:spPr/>
        <p:txBody>
          <a:bodyPr/>
          <a:lstStyle/>
          <a:p>
            <a:fld id="{CF2CF824-11B2-45E7-AF56-80DA60F0FAE7}" type="slidenum">
              <a:rPr lang="en-US" smtClean="0"/>
              <a:t>16</a:t>
            </a:fld>
            <a:endParaRPr lang="en-US"/>
          </a:p>
        </p:txBody>
      </p:sp>
    </p:spTree>
    <p:extLst>
      <p:ext uri="{BB962C8B-B14F-4D97-AF65-F5344CB8AC3E}">
        <p14:creationId xmlns:p14="http://schemas.microsoft.com/office/powerpoint/2010/main" val="1732957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err="1">
                <a:solidFill>
                  <a:schemeClr val="tx1"/>
                </a:solidFill>
                <a:effectLst/>
                <a:latin typeface="+mn-lt"/>
                <a:ea typeface="+mn-ea"/>
                <a:cs typeface="+mn-cs"/>
              </a:rPr>
              <a:t>Navio</a:t>
            </a:r>
            <a:r>
              <a:rPr lang="en-US" sz="1200" kern="1200" dirty="0">
                <a:solidFill>
                  <a:schemeClr val="tx1"/>
                </a:solidFill>
                <a:effectLst/>
                <a:latin typeface="+mn-lt"/>
                <a:ea typeface="+mn-ea"/>
                <a:cs typeface="+mn-cs"/>
              </a:rPr>
              <a:t> is ideal for novice and more experienced pre-primary English teachers. Thanks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ready-made </a:t>
            </a:r>
            <a:r>
              <a:rPr lang="en-US" sz="1200" i="1" kern="1200" dirty="0">
                <a:solidFill>
                  <a:schemeClr val="tx1"/>
                </a:solidFill>
                <a:effectLst/>
                <a:latin typeface="+mn-lt"/>
                <a:ea typeface="+mn-ea"/>
                <a:cs typeface="+mn-cs"/>
              </a:rPr>
              <a:t>Tap &amp; Teach</a:t>
            </a:r>
            <a:r>
              <a:rPr lang="en-US" sz="1200" kern="1200" dirty="0">
                <a:solidFill>
                  <a:schemeClr val="tx1"/>
                </a:solidFill>
                <a:effectLst/>
                <a:latin typeface="+mn-lt"/>
                <a:ea typeface="+mn-ea"/>
                <a:cs typeface="+mn-cs"/>
              </a:rPr>
              <a:t> lessons and resources all in one place</a:t>
            </a:r>
            <a:r>
              <a:rPr lang="en-US" sz="1200" kern="1200" baseline="0" dirty="0">
                <a:solidFill>
                  <a:schemeClr val="tx1"/>
                </a:solidFill>
                <a:effectLst/>
                <a:latin typeface="+mn-lt"/>
                <a:ea typeface="+mn-ea"/>
                <a:cs typeface="+mn-cs"/>
              </a:rPr>
              <a:t> you</a:t>
            </a:r>
            <a:r>
              <a:rPr lang="en-US" sz="1200" kern="1200" dirty="0">
                <a:solidFill>
                  <a:schemeClr val="tx1"/>
                </a:solidFill>
                <a:effectLst/>
                <a:latin typeface="+mn-lt"/>
                <a:ea typeface="+mn-ea"/>
                <a:cs typeface="+mn-cs"/>
              </a:rPr>
              <a:t> can simply ‘teach off the screen” with no need to consult the Teacher’s Book during the lesson. This way</a:t>
            </a:r>
            <a:r>
              <a:rPr lang="en-US" sz="1200" kern="1200" baseline="0" dirty="0">
                <a:solidFill>
                  <a:schemeClr val="tx1"/>
                </a:solidFill>
                <a:effectLst/>
                <a:latin typeface="+mn-lt"/>
                <a:ea typeface="+mn-ea"/>
                <a:cs typeface="+mn-cs"/>
              </a:rPr>
              <a:t> you can be sure </a:t>
            </a:r>
            <a:r>
              <a:rPr lang="en-US" sz="1200" kern="1200" dirty="0">
                <a:solidFill>
                  <a:schemeClr val="tx1"/>
                </a:solidFill>
                <a:effectLst/>
                <a:latin typeface="+mn-lt"/>
                <a:ea typeface="+mn-ea"/>
                <a:cs typeface="+mn-cs"/>
              </a:rPr>
              <a:t>that you are in full control of your classrooms and keep the attention and engagement of the your</a:t>
            </a:r>
            <a:r>
              <a:rPr lang="en-US" sz="1200" kern="1200" baseline="0" dirty="0">
                <a:solidFill>
                  <a:schemeClr val="tx1"/>
                </a:solidFill>
                <a:effectLst/>
                <a:latin typeface="+mn-lt"/>
                <a:ea typeface="+mn-ea"/>
                <a:cs typeface="+mn-cs"/>
              </a:rPr>
              <a:t> pupils</a:t>
            </a:r>
            <a:r>
              <a:rPr lang="en-US" sz="1200" kern="1200" dirty="0">
                <a:solidFill>
                  <a:schemeClr val="tx1"/>
                </a:solidFill>
                <a:effectLst/>
                <a:latin typeface="+mn-lt"/>
                <a:ea typeface="+mn-ea"/>
                <a:cs typeface="+mn-cs"/>
              </a:rPr>
              <a:t> right from the start through to the end of every single lesson.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a:p>
            <a:pPr algn="l"/>
            <a:r>
              <a:rPr lang="en-US" b="0" dirty="0"/>
              <a:t>Practical and easy to use set of digital tools for teachers available through </a:t>
            </a:r>
            <a:r>
              <a:rPr lang="en-US" b="0" dirty="0" err="1"/>
              <a:t>Navio</a:t>
            </a:r>
            <a:r>
              <a:rPr lang="en-US" b="0" dirty="0"/>
              <a:t> includes: </a:t>
            </a:r>
          </a:p>
          <a:p>
            <a:pPr marL="285750" indent="-285750">
              <a:buFont typeface="Arial" charset="0"/>
              <a:buChar char="•"/>
            </a:pPr>
            <a:r>
              <a:rPr lang="en-US" b="0" i="1" dirty="0"/>
              <a:t>Tap &amp; Teach</a:t>
            </a:r>
            <a:r>
              <a:rPr lang="en-US" b="0" dirty="0"/>
              <a:t> lessons integrating</a:t>
            </a:r>
            <a:r>
              <a:rPr lang="en-US" b="0" baseline="0" dirty="0"/>
              <a:t> the content from</a:t>
            </a:r>
            <a:r>
              <a:rPr lang="en-US" b="0" dirty="0"/>
              <a:t> </a:t>
            </a:r>
          </a:p>
          <a:p>
            <a:pPr marL="742950" lvl="1" indent="-285750">
              <a:buFont typeface="Courier New" charset="0"/>
              <a:buChar char="o"/>
            </a:pPr>
            <a:r>
              <a:rPr lang="en-US" b="0" dirty="0"/>
              <a:t>Pupil’s Book</a:t>
            </a:r>
          </a:p>
          <a:p>
            <a:pPr marL="742950" lvl="1" indent="-285750">
              <a:buFont typeface="Courier New" charset="0"/>
              <a:buChar char="o"/>
            </a:pPr>
            <a:r>
              <a:rPr lang="en-US" b="0" dirty="0"/>
              <a:t>Flashcards</a:t>
            </a:r>
          </a:p>
          <a:p>
            <a:pPr marL="742950" lvl="1" indent="-285750">
              <a:buFont typeface="Courier New" charset="0"/>
              <a:buChar char="o"/>
            </a:pPr>
            <a:r>
              <a:rPr lang="en-US" b="0" dirty="0"/>
              <a:t>Story cards</a:t>
            </a:r>
          </a:p>
          <a:p>
            <a:pPr marL="742950" lvl="1" indent="-285750">
              <a:buFont typeface="Courier New" charset="0"/>
              <a:buChar char="o"/>
            </a:pPr>
            <a:r>
              <a:rPr lang="en-US" b="0" dirty="0"/>
              <a:t>Videos</a:t>
            </a:r>
          </a:p>
          <a:p>
            <a:pPr marL="742950" lvl="1" indent="-285750">
              <a:buFont typeface="Courier New" charset="0"/>
              <a:buChar char="o"/>
            </a:pPr>
            <a:r>
              <a:rPr lang="en-US" b="0" dirty="0"/>
              <a:t>Audio</a:t>
            </a:r>
          </a:p>
          <a:p>
            <a:pPr marL="742950" lvl="1" indent="-285750">
              <a:buFont typeface="Courier New" charset="0"/>
              <a:buChar char="o"/>
            </a:pPr>
            <a:r>
              <a:rPr lang="en-US" b="0" dirty="0"/>
              <a:t>Posters</a:t>
            </a:r>
          </a:p>
          <a:p>
            <a:pPr marL="285750" lvl="0" indent="-285750">
              <a:buFont typeface="Arial" charset="0"/>
              <a:buChar char="•"/>
            </a:pPr>
            <a:r>
              <a:rPr lang="en-US" b="0" dirty="0"/>
              <a:t>Progress Tracker</a:t>
            </a:r>
          </a:p>
          <a:p>
            <a:pPr marL="285750" lvl="0" indent="-285750">
              <a:buFont typeface="Arial" charset="0"/>
              <a:buChar char="•"/>
            </a:pPr>
            <a:r>
              <a:rPr lang="en-US" b="0" dirty="0"/>
              <a:t>Rewards system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b="0" dirty="0" err="1"/>
              <a:t>Photocopiables</a:t>
            </a:r>
            <a:r>
              <a:rPr lang="en-US" b="0" dirty="0"/>
              <a:t>/</a:t>
            </a:r>
            <a:r>
              <a:rPr lang="en-US" b="0" baseline="0" dirty="0"/>
              <a:t> </a:t>
            </a:r>
            <a:r>
              <a:rPr lang="en-US" b="0" baseline="0" dirty="0" err="1"/>
              <a:t>printables</a:t>
            </a:r>
            <a:endParaRPr lang="en-US" b="0" baseline="0" dirty="0"/>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b="0" dirty="0"/>
              <a:t>Test Generator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p:txBody>
      </p:sp>
      <p:sp>
        <p:nvSpPr>
          <p:cNvPr id="4" name="Symbol zastępczy numeru slajdu 3"/>
          <p:cNvSpPr>
            <a:spLocks noGrp="1"/>
          </p:cNvSpPr>
          <p:nvPr>
            <p:ph type="sldNum" sz="quarter" idx="5"/>
          </p:nvPr>
        </p:nvSpPr>
        <p:spPr/>
        <p:txBody>
          <a:bodyPr/>
          <a:lstStyle/>
          <a:p>
            <a:fld id="{CF2CF824-11B2-45E7-AF56-80DA60F0FAE7}" type="slidenum">
              <a:rPr lang="en-US" smtClean="0"/>
              <a:t>17</a:t>
            </a:fld>
            <a:endParaRPr lang="en-US"/>
          </a:p>
        </p:txBody>
      </p:sp>
    </p:spTree>
    <p:extLst>
      <p:ext uri="{BB962C8B-B14F-4D97-AF65-F5344CB8AC3E}">
        <p14:creationId xmlns:p14="http://schemas.microsoft.com/office/powerpoint/2010/main" val="52099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Games and rewards on the Pupil’s App provide engaging language practice and motivate students to learn English also outside of the classroom. Collecting points keeps</a:t>
            </a:r>
            <a:r>
              <a:rPr lang="en-US" sz="1200" kern="1200" baseline="0" dirty="0">
                <a:solidFill>
                  <a:schemeClr val="tx1"/>
                </a:solidFill>
                <a:effectLst/>
                <a:latin typeface="+mn-lt"/>
                <a:ea typeface="+mn-ea"/>
                <a:cs typeface="+mn-cs"/>
              </a:rPr>
              <a:t> them</a:t>
            </a:r>
            <a:r>
              <a:rPr lang="en-US" sz="1200" kern="1200" dirty="0">
                <a:solidFill>
                  <a:schemeClr val="tx1"/>
                </a:solidFill>
                <a:effectLst/>
                <a:latin typeface="+mn-lt"/>
                <a:ea typeface="+mn-ea"/>
                <a:cs typeface="+mn-cs"/>
              </a:rPr>
              <a:t> engaged so they continuously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which helps them remember new language better. </a:t>
            </a:r>
            <a:r>
              <a:rPr lang="en-US" b="0" dirty="0"/>
              <a:t>Teachers can also reward pupils for their behavior and success in activities by adding points to individuals or groups in the classrooms. All points ad up!</a:t>
            </a:r>
            <a:r>
              <a:rPr lang="en-US" b="0" baseline="0" dirty="0"/>
              <a:t> </a:t>
            </a:r>
            <a:endParaRPr lang="en-US" dirty="0"/>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The Pupil’s App also includes all the songs, videos and animated stories from the course</a:t>
            </a:r>
            <a:r>
              <a:rPr lang="en-US" b="0" baseline="0" dirty="0"/>
              <a:t> </a:t>
            </a:r>
            <a:r>
              <a:rPr lang="en-US" b="0" dirty="0"/>
              <a:t>so </a:t>
            </a:r>
            <a:r>
              <a:rPr lang="en-US" b="0" u="none" dirty="0"/>
              <a:t>that pupils can review them at home and </a:t>
            </a:r>
            <a:r>
              <a:rPr lang="en-US" dirty="0"/>
              <a:t>share them with their family. The App </a:t>
            </a:r>
            <a:r>
              <a:rPr lang="en-US" b="1" dirty="0"/>
              <a:t>provides excellent School-home link.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a:p>
            <a:pPr marL="0" indent="0">
              <a:buFont typeface="Arial" panose="020B0604020202020204" pitchFamily="34" charset="0"/>
              <a:buNone/>
            </a:pPr>
            <a:r>
              <a:rPr lang="en-US" dirty="0"/>
              <a:t>(</a:t>
            </a:r>
            <a:r>
              <a:rPr lang="en-US" i="1" dirty="0"/>
              <a:t>More detailed explanations concerning Pupil’s App if you have and use direct access on Teacher’s Mode during the presentation)</a:t>
            </a:r>
            <a:endParaRPr lang="en-US" dirty="0"/>
          </a:p>
          <a:p>
            <a:pPr marL="171450" indent="-171450">
              <a:buFont typeface="Arial" panose="020B0604020202020204" pitchFamily="34" charset="0"/>
              <a:buChar char="•"/>
            </a:pPr>
            <a:r>
              <a:rPr lang="en-US" i="1" dirty="0"/>
              <a:t>Progress Tracker and </a:t>
            </a:r>
            <a:r>
              <a:rPr lang="en-US" b="1" i="1" dirty="0"/>
              <a:t>built-in rewards function allows to reward groups or individual pupils for their behavior or success in activities</a:t>
            </a:r>
            <a:r>
              <a:rPr lang="en-US" i="1" dirty="0"/>
              <a:t>. </a:t>
            </a:r>
          </a:p>
          <a:p>
            <a:pPr marL="171450" indent="-171450">
              <a:buFont typeface="Arial" panose="020B0604020202020204" pitchFamily="34" charset="0"/>
              <a:buChar char="•"/>
            </a:pPr>
            <a:r>
              <a:rPr lang="en-US" i="1" dirty="0"/>
              <a:t>Rewards can also be given for doing the activities on the App at home. </a:t>
            </a:r>
          </a:p>
          <a:p>
            <a:pPr marL="171450" indent="-171450">
              <a:buFont typeface="Arial" panose="020B0604020202020204" pitchFamily="34" charset="0"/>
              <a:buChar char="•"/>
            </a:pPr>
            <a:r>
              <a:rPr lang="en-US" i="1" dirty="0"/>
              <a:t>Pupils can access their App at home or at school if they have individual devices.</a:t>
            </a:r>
          </a:p>
          <a:p>
            <a:pPr marL="171450" indent="-171450">
              <a:buFont typeface="Arial" panose="020B0604020202020204" pitchFamily="34" charset="0"/>
              <a:buChar char="•"/>
            </a:pPr>
            <a:r>
              <a:rPr lang="en-US" b="1" i="1" dirty="0"/>
              <a:t>When students earn points, they appear in the Pupil’s App </a:t>
            </a:r>
            <a:r>
              <a:rPr lang="en-US" i="1" dirty="0"/>
              <a:t>the next time they log in, so </a:t>
            </a:r>
            <a:r>
              <a:rPr lang="en-US" b="1" i="1" u="sng" dirty="0"/>
              <a:t>parents can see their performance</a:t>
            </a:r>
            <a:r>
              <a:rPr lang="en-US" i="1" dirty="0"/>
              <a:t>.</a:t>
            </a:r>
          </a:p>
          <a:p>
            <a:pPr marL="171450" indent="-171450">
              <a:buFont typeface="Arial" panose="020B0604020202020204" pitchFamily="34" charset="0"/>
              <a:buChar char="•"/>
            </a:pPr>
            <a:r>
              <a:rPr lang="en-US" i="1" dirty="0"/>
              <a:t>Teachers can also access Pupil’s App in the Teacher Mode at school.</a:t>
            </a:r>
          </a:p>
        </p:txBody>
      </p:sp>
      <p:sp>
        <p:nvSpPr>
          <p:cNvPr id="4" name="Symbol zastępczy numeru slajdu 3"/>
          <p:cNvSpPr>
            <a:spLocks noGrp="1"/>
          </p:cNvSpPr>
          <p:nvPr>
            <p:ph type="sldNum" sz="quarter" idx="5"/>
          </p:nvPr>
        </p:nvSpPr>
        <p:spPr/>
        <p:txBody>
          <a:bodyPr/>
          <a:lstStyle/>
          <a:p>
            <a:fld id="{CF2CF824-11B2-45E7-AF56-80DA60F0FAE7}" type="slidenum">
              <a:rPr lang="en-US" smtClean="0"/>
              <a:t>18</a:t>
            </a:fld>
            <a:endParaRPr lang="en-US"/>
          </a:p>
        </p:txBody>
      </p:sp>
    </p:spTree>
    <p:extLst>
      <p:ext uri="{BB962C8B-B14F-4D97-AF65-F5344CB8AC3E}">
        <p14:creationId xmlns:p14="http://schemas.microsoft.com/office/powerpoint/2010/main" val="4224237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I’d like to finish with the message from the author, Carol Reed:</a:t>
            </a:r>
          </a:p>
          <a:p>
            <a:r>
              <a:rPr lang="en-US" dirty="0"/>
              <a:t>‘Get ready to hop on with your children for what I hope will be a truly enjoyable and successful learning journey!’</a:t>
            </a:r>
          </a:p>
          <a:p>
            <a:endParaRPr lang="en-US" dirty="0"/>
          </a:p>
          <a:p>
            <a:r>
              <a:rPr lang="en-US" i="1" dirty="0"/>
              <a:t>(Let the teachers read the rest of the message)</a:t>
            </a:r>
          </a:p>
          <a:p>
            <a:r>
              <a:rPr lang="en-US" i="1" dirty="0"/>
              <a:t>‘Carol dedicates the course to all teachers who believe in unique learning potential of every child and hopes you will enjoy using Mimi’s Wheel!</a:t>
            </a:r>
          </a:p>
          <a:p>
            <a:endParaRPr lang="en-US" i="1" dirty="0"/>
          </a:p>
          <a:p>
            <a:r>
              <a:rPr lang="en-US" i="1" dirty="0"/>
              <a:t>Video for internal</a:t>
            </a:r>
            <a:r>
              <a:rPr lang="en-US" i="1" baseline="0" dirty="0"/>
              <a:t> viewers only: </a:t>
            </a:r>
            <a:r>
              <a:rPr lang="en-US" i="1" dirty="0"/>
              <a:t>https://</a:t>
            </a:r>
            <a:r>
              <a:rPr lang="en-US" i="1" dirty="0" err="1"/>
              <a:t>drive.google.com</a:t>
            </a:r>
            <a:r>
              <a:rPr lang="en-US" i="1" dirty="0"/>
              <a:t>/drive/folders/191xMt8OBatZK1Xr6ASApeUJNTrG5QVGP</a:t>
            </a:r>
          </a:p>
          <a:p>
            <a:endParaRPr lang="en-US" i="1" dirty="0"/>
          </a:p>
          <a:p>
            <a:r>
              <a:rPr lang="en-US"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ADDITIONAL INFO (may, but does not have to be cited during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Carol Reed is former IATEFL president, author of many coursebooks for children, winner of </a:t>
            </a:r>
            <a:r>
              <a:rPr lang="en-US" i="1" dirty="0" err="1"/>
              <a:t>ELTon</a:t>
            </a:r>
            <a:r>
              <a:rPr lang="en-US" i="1" dirty="0"/>
              <a:t> award from British Council for innovation in English language teaching.</a:t>
            </a:r>
          </a:p>
        </p:txBody>
      </p:sp>
      <p:sp>
        <p:nvSpPr>
          <p:cNvPr id="4" name="Symbol zastępczy numeru slajdu 3"/>
          <p:cNvSpPr>
            <a:spLocks noGrp="1"/>
          </p:cNvSpPr>
          <p:nvPr>
            <p:ph type="sldNum" sz="quarter" idx="5"/>
          </p:nvPr>
        </p:nvSpPr>
        <p:spPr/>
        <p:txBody>
          <a:bodyPr/>
          <a:lstStyle/>
          <a:p>
            <a:fld id="{CF2CF824-11B2-45E7-AF56-80DA60F0FAE7}" type="slidenum">
              <a:rPr lang="en-US" smtClean="0"/>
              <a:t>19</a:t>
            </a:fld>
            <a:endParaRPr lang="en-US"/>
          </a:p>
        </p:txBody>
      </p:sp>
    </p:spTree>
    <p:extLst>
      <p:ext uri="{BB962C8B-B14F-4D97-AF65-F5344CB8AC3E}">
        <p14:creationId xmlns:p14="http://schemas.microsoft.com/office/powerpoint/2010/main" val="21664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Agenda for the session:</a:t>
            </a:r>
          </a:p>
          <a:p>
            <a:endParaRPr lang="en-GB" dirty="0"/>
          </a:p>
          <a:p>
            <a:r>
              <a:rPr lang="en-GB" i="1" dirty="0"/>
              <a:t>D</a:t>
            </a:r>
            <a:r>
              <a:rPr lang="en-GB" i="1" baseline="0" dirty="0"/>
              <a:t>iscuss each of the below bullets on click.</a:t>
            </a:r>
            <a:endParaRPr lang="en-GB" i="1" dirty="0"/>
          </a:p>
          <a:p>
            <a:pPr marL="228600" indent="-228600">
              <a:buFont typeface="+mj-lt"/>
              <a:buAutoNum type="arabicPeriod"/>
            </a:pPr>
            <a:endParaRPr lang="en-GB" dirty="0"/>
          </a:p>
          <a:p>
            <a:pPr marL="228600" indent="-228600">
              <a:buFont typeface="+mj-lt"/>
              <a:buAutoNum type="arabicPeriod"/>
            </a:pPr>
            <a:r>
              <a:rPr lang="en-GB" dirty="0"/>
              <a:t>We will learn</a:t>
            </a:r>
            <a:r>
              <a:rPr lang="en-GB" baseline="0" dirty="0"/>
              <a:t> about the unique </a:t>
            </a:r>
            <a:r>
              <a:rPr lang="en-GB" i="1" baseline="0" dirty="0"/>
              <a:t>Hop on and Hop Off</a:t>
            </a:r>
            <a:r>
              <a:rPr lang="en-GB" baseline="0" dirty="0"/>
              <a:t> approach which allows to easily align the English language programme to your school / curriculum requirements.</a:t>
            </a:r>
          </a:p>
          <a:p>
            <a:pPr marL="228600" indent="-228600">
              <a:buFont typeface="+mj-lt"/>
              <a:buAutoNum type="arabicPeriod"/>
            </a:pPr>
            <a:r>
              <a:rPr lang="en-GB" baseline="0" dirty="0"/>
              <a:t>We will look at, what we believe, is the most effective way of engaging very young learners and getting them to use English straightaway.</a:t>
            </a:r>
          </a:p>
          <a:p>
            <a:pPr marL="228600" indent="-228600">
              <a:buFont typeface="+mj-lt"/>
              <a:buAutoNum type="arabicPeriod"/>
            </a:pPr>
            <a:r>
              <a:rPr lang="en-GB" baseline="0" dirty="0"/>
              <a:t>We will consider how to effectively combine learning English with educating and developing very young learners so they are better prepared for Primary education, and life ahead of them in general.</a:t>
            </a:r>
          </a:p>
          <a:p>
            <a:pPr marL="228600" indent="-228600">
              <a:buFont typeface="+mj-lt"/>
              <a:buAutoNum type="arabicPeriod"/>
            </a:pPr>
            <a:r>
              <a:rPr lang="en-GB" baseline="0" dirty="0"/>
              <a:t>And finally, we will see how the various teachers’ tools can make your (pre-primary teacher) life easier and help you stay confident that you are always in control of your classroom</a:t>
            </a:r>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CF2CF824-11B2-45E7-AF56-80DA60F0FAE7}" type="slidenum">
              <a:rPr lang="en-US" smtClean="0"/>
              <a:t>2</a:t>
            </a:fld>
            <a:endParaRPr lang="en-US"/>
          </a:p>
        </p:txBody>
      </p:sp>
    </p:spTree>
    <p:extLst>
      <p:ext uri="{BB962C8B-B14F-4D97-AF65-F5344CB8AC3E}">
        <p14:creationId xmlns:p14="http://schemas.microsoft.com/office/powerpoint/2010/main" val="3522999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CF824-11B2-45E7-AF56-80DA60F0FAE7}" type="slidenum">
              <a:rPr lang="en-US" smtClean="0"/>
              <a:t>20</a:t>
            </a:fld>
            <a:endParaRPr lang="en-US"/>
          </a:p>
        </p:txBody>
      </p:sp>
    </p:spTree>
    <p:extLst>
      <p:ext uri="{BB962C8B-B14F-4D97-AF65-F5344CB8AC3E}">
        <p14:creationId xmlns:p14="http://schemas.microsoft.com/office/powerpoint/2010/main" val="173605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i="1" dirty="0"/>
              <a:t>Show</a:t>
            </a:r>
            <a:r>
              <a:rPr lang="en-US" i="1" baseline="0" dirty="0"/>
              <a:t> the visual and ask the below question.</a:t>
            </a:r>
          </a:p>
          <a:p>
            <a:endParaRPr lang="en-US" i="1" baseline="0" dirty="0"/>
          </a:p>
          <a:p>
            <a:r>
              <a:rPr lang="en-US" dirty="0"/>
              <a:t>Do you know where the design for the contemporary structure of the amusement wheel comes from?</a:t>
            </a:r>
          </a:p>
          <a:p>
            <a:endParaRPr lang="en-US" dirty="0"/>
          </a:p>
          <a:p>
            <a:r>
              <a:rPr lang="en-US" i="1" dirty="0">
                <a:solidFill>
                  <a:srgbClr val="C00000"/>
                </a:solidFill>
              </a:rPr>
              <a:t>Show answer on click</a:t>
            </a:r>
          </a:p>
          <a:p>
            <a:endParaRPr lang="en-US" i="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original steel wheel was designed by </a:t>
            </a:r>
            <a:r>
              <a:rPr lang="en-US" b="1" dirty="0"/>
              <a:t>George Washington Gale </a:t>
            </a:r>
            <a:r>
              <a:rPr lang="en-US" b="1" u="none" dirty="0"/>
              <a:t>Ferris</a:t>
            </a:r>
            <a:r>
              <a:rPr lang="en-US" b="1" dirty="0"/>
              <a:t> Jr. </a:t>
            </a:r>
            <a:r>
              <a:rPr lang="en-US" dirty="0"/>
              <a:t>for the World’s Columbian Exposition of 1893 in Chicago.</a:t>
            </a:r>
            <a:r>
              <a:rPr lang="en-US" i="1" baseline="0" dirty="0"/>
              <a:t> </a:t>
            </a:r>
            <a:r>
              <a:rPr lang="en-US" dirty="0"/>
              <a:t>It was </a:t>
            </a:r>
            <a:r>
              <a:rPr lang="en-US" b="1" u="none" dirty="0"/>
              <a:t>not the first </a:t>
            </a:r>
            <a:r>
              <a:rPr lang="en-US" dirty="0"/>
              <a:t>amusement wheel, but </a:t>
            </a:r>
            <a:r>
              <a:rPr lang="en-US" b="1" u="sng" dirty="0"/>
              <a:t>the structure of Ferris wheel was UNIQUE</a:t>
            </a:r>
            <a:r>
              <a:rPr lang="en-US" dirty="0"/>
              <a:t>, it was 264 feet high, and more than 2000 people could take a ride on it at the same time. </a:t>
            </a:r>
            <a:r>
              <a:rPr lang="en-US" b="1" u="sng" dirty="0"/>
              <a:t>It was the most original structure of its times</a:t>
            </a:r>
            <a:r>
              <a:rPr lang="en-US" dirty="0"/>
              <a:t>.</a:t>
            </a:r>
          </a:p>
          <a:p>
            <a:endParaRPr lang="en-US" dirty="0"/>
          </a:p>
          <a:p>
            <a:r>
              <a:rPr lang="en-US" dirty="0"/>
              <a:t>And now,</a:t>
            </a:r>
            <a:r>
              <a:rPr lang="en-US" baseline="0" dirty="0"/>
              <a:t> an interesting </a:t>
            </a:r>
            <a:r>
              <a:rPr lang="en-US" b="1" u="sng" baseline="0" dirty="0"/>
              <a:t>linguistic</a:t>
            </a:r>
            <a:r>
              <a:rPr lang="en-US" baseline="0" dirty="0"/>
              <a:t> fact. </a:t>
            </a:r>
            <a:r>
              <a:rPr lang="en-US" dirty="0"/>
              <a:t>As often is the case, the British and American names differ. In </a:t>
            </a:r>
            <a:r>
              <a:rPr lang="en-US" dirty="0" err="1"/>
              <a:t>AmE</a:t>
            </a:r>
            <a:r>
              <a:rPr lang="en-US" dirty="0"/>
              <a:t> the name is Ferris wheel, from the name of the designer, do you know what it’s called in </a:t>
            </a:r>
            <a:r>
              <a:rPr lang="en-US" dirty="0" err="1"/>
              <a:t>BrE</a:t>
            </a:r>
            <a:r>
              <a:rPr lang="en-US" dirty="0"/>
              <a:t>?...........Yes, BIG WHEEL. And truly BIG and UNIQUE it is,</a:t>
            </a:r>
            <a:r>
              <a:rPr lang="en-US" baseline="0" dirty="0"/>
              <a:t> as the course called Mimi’s Wheel which I will have a pleasure of introducing to you today.</a:t>
            </a:r>
          </a:p>
          <a:p>
            <a:endParaRPr lang="en-US" i="1" baseline="0" dirty="0"/>
          </a:p>
          <a:p>
            <a:r>
              <a:rPr lang="en-US" i="1" baseline="0" dirty="0"/>
              <a:t>Show 3 covers of the course on click.</a:t>
            </a:r>
            <a:endParaRPr lang="en-US" i="1" dirty="0"/>
          </a:p>
          <a:p>
            <a:endParaRPr lang="en-US" dirty="0"/>
          </a:p>
          <a:p>
            <a:r>
              <a:rPr lang="en-US" dirty="0"/>
              <a:t>==================================================================</a:t>
            </a:r>
          </a:p>
          <a:p>
            <a:endParaRPr lang="en-US" dirty="0"/>
          </a:p>
          <a:p>
            <a:r>
              <a:rPr lang="en-US" i="1" dirty="0"/>
              <a:t>ADDITIONAL INFO (does not have to be cited during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strike="noStrike" dirty="0"/>
              <a:t>The Ferris Wheel was built to rival the world famous structure which had been built for the previous Exposition in 1889 in Paris – The Eiffel Tower.</a:t>
            </a:r>
          </a:p>
          <a:p>
            <a:endParaRPr lang="en-US" i="1" dirty="0"/>
          </a:p>
          <a:p>
            <a:r>
              <a:rPr lang="en-US" dirty="0"/>
              <a:t>Source for info about Ferris Wheel and the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http://</a:t>
            </a:r>
            <a:r>
              <a:rPr lang="en-US" i="1" dirty="0" err="1"/>
              <a:t>www.architecture.org</a:t>
            </a:r>
            <a:r>
              <a:rPr lang="en-US" i="1" dirty="0"/>
              <a:t>/news/evolving-</a:t>
            </a:r>
            <a:r>
              <a:rPr lang="en-US" i="1" dirty="0" err="1"/>
              <a:t>chicago</a:t>
            </a:r>
            <a:r>
              <a:rPr lang="en-US" i="1" dirty="0"/>
              <a:t>/</a:t>
            </a:r>
            <a:r>
              <a:rPr lang="en-US" i="1" dirty="0" err="1"/>
              <a:t>chicagos</a:t>
            </a:r>
            <a:r>
              <a:rPr lang="en-US" i="1" dirty="0"/>
              <a:t>-</a:t>
            </a:r>
            <a:r>
              <a:rPr lang="en-US" i="1" dirty="0" err="1"/>
              <a:t>ferris</a:t>
            </a:r>
            <a:r>
              <a:rPr lang="en-US" i="1" dirty="0"/>
              <a:t>-wheel-story/</a:t>
            </a:r>
          </a:p>
          <a:p>
            <a:endParaRPr lang="en-US" dirty="0"/>
          </a:p>
        </p:txBody>
      </p:sp>
      <p:sp>
        <p:nvSpPr>
          <p:cNvPr id="4" name="Symbol zastępczy numeru slajdu 3"/>
          <p:cNvSpPr>
            <a:spLocks noGrp="1"/>
          </p:cNvSpPr>
          <p:nvPr>
            <p:ph type="sldNum" sz="quarter" idx="5"/>
          </p:nvPr>
        </p:nvSpPr>
        <p:spPr/>
        <p:txBody>
          <a:bodyPr/>
          <a:lstStyle/>
          <a:p>
            <a:fld id="{CF2CF824-11B2-45E7-AF56-80DA60F0FAE7}" type="slidenum">
              <a:rPr lang="en-US" smtClean="0"/>
              <a:t>3</a:t>
            </a:fld>
            <a:endParaRPr lang="en-US"/>
          </a:p>
        </p:txBody>
      </p:sp>
    </p:spTree>
    <p:extLst>
      <p:ext uri="{BB962C8B-B14F-4D97-AF65-F5344CB8AC3E}">
        <p14:creationId xmlns:p14="http://schemas.microsoft.com/office/powerpoint/2010/main" val="357334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CF824-11B2-45E7-AF56-80DA60F0FAE7}" type="slidenum">
              <a:rPr lang="en-US" smtClean="0"/>
              <a:t>4</a:t>
            </a:fld>
            <a:endParaRPr lang="en-US"/>
          </a:p>
        </p:txBody>
      </p:sp>
    </p:spTree>
    <p:extLst>
      <p:ext uri="{BB962C8B-B14F-4D97-AF65-F5344CB8AC3E}">
        <p14:creationId xmlns:p14="http://schemas.microsoft.com/office/powerpoint/2010/main" val="181798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a:t>
            </a:r>
            <a:r>
              <a:rPr lang="en-US" b="1" dirty="0"/>
              <a:t>modular structure </a:t>
            </a:r>
            <a:r>
              <a:rPr lang="en-US" dirty="0"/>
              <a:t>of </a:t>
            </a:r>
            <a:r>
              <a:rPr lang="en-US" i="1" dirty="0"/>
              <a:t>Mimi’s Wheel </a:t>
            </a:r>
            <a:r>
              <a:rPr lang="en-US" dirty="0"/>
              <a:t>course is as </a:t>
            </a:r>
            <a:r>
              <a:rPr lang="en-US" b="1" u="sng" dirty="0"/>
              <a:t>unique</a:t>
            </a:r>
            <a:r>
              <a:rPr lang="en-US" dirty="0"/>
              <a:t> as the structure of the big wheel.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1</a:t>
            </a:r>
            <a:r>
              <a:rPr lang="en-US" sz="1200" i="1" kern="1200" baseline="30000" dirty="0">
                <a:solidFill>
                  <a:schemeClr val="tx1"/>
                </a:solidFill>
                <a:effectLst/>
                <a:latin typeface="+mn-lt"/>
                <a:ea typeface="+mn-ea"/>
                <a:cs typeface="+mn-cs"/>
              </a:rPr>
              <a:t>st</a:t>
            </a:r>
            <a:r>
              <a:rPr lang="en-US" sz="1200" i="1" kern="1200" dirty="0">
                <a:solidFill>
                  <a:schemeClr val="tx1"/>
                </a:solidFill>
                <a:effectLst/>
                <a:latin typeface="+mn-lt"/>
                <a:ea typeface="+mn-ea"/>
                <a:cs typeface="+mn-cs"/>
              </a:rPr>
              <a:t> Click</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built</a:t>
            </a:r>
            <a:r>
              <a:rPr lang="en-US" sz="1200" kern="1200" baseline="0" dirty="0">
                <a:solidFill>
                  <a:schemeClr val="tx1"/>
                </a:solidFill>
                <a:effectLst/>
                <a:latin typeface="+mn-lt"/>
                <a:ea typeface="+mn-ea"/>
                <a:cs typeface="+mn-cs"/>
              </a:rPr>
              <a:t> of topic driven-units and in non-linear</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units are labelled with the unit titles/ themes rather than unit numbers to reflect this approach.</a:t>
            </a:r>
            <a:endParaRPr lang="en-US" dirty="0"/>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2</a:t>
            </a:r>
            <a:r>
              <a:rPr lang="en-US" sz="1200" i="1" kern="1200" baseline="30000" dirty="0">
                <a:solidFill>
                  <a:schemeClr val="tx1"/>
                </a:solidFill>
                <a:effectLst/>
                <a:latin typeface="+mn-lt"/>
                <a:ea typeface="+mn-ea"/>
                <a:cs typeface="+mn-cs"/>
              </a:rPr>
              <a:t>nd</a:t>
            </a:r>
            <a:r>
              <a:rPr lang="en-US" sz="1200" i="1" kern="1200" dirty="0">
                <a:solidFill>
                  <a:schemeClr val="tx1"/>
                </a:solidFill>
                <a:effectLst/>
                <a:latin typeface="+mn-lt"/>
                <a:ea typeface="+mn-ea"/>
                <a:cs typeface="+mn-cs"/>
              </a:rPr>
              <a:t> Click</a:t>
            </a:r>
          </a:p>
          <a:p>
            <a:r>
              <a:rPr lang="en-US" sz="1200" kern="1200" dirty="0">
                <a:solidFill>
                  <a:schemeClr val="tx1"/>
                </a:solidFill>
                <a:effectLst/>
                <a:latin typeface="+mn-lt"/>
                <a:ea typeface="+mn-ea"/>
                <a:cs typeface="+mn-cs"/>
              </a:rPr>
              <a:t>You can </a:t>
            </a:r>
            <a:r>
              <a:rPr lang="en-US" sz="1200" i="1" kern="1200" dirty="0">
                <a:solidFill>
                  <a:schemeClr val="tx1"/>
                </a:solidFill>
                <a:effectLst/>
                <a:latin typeface="+mn-lt"/>
                <a:ea typeface="+mn-ea"/>
                <a:cs typeface="+mn-cs"/>
              </a:rPr>
              <a:t>hop on</a:t>
            </a:r>
            <a:r>
              <a:rPr lang="en-US" sz="1200" kern="1200" dirty="0">
                <a:solidFill>
                  <a:schemeClr val="tx1"/>
                </a:solidFill>
                <a:effectLst/>
                <a:latin typeface="+mn-lt"/>
                <a:ea typeface="+mn-ea"/>
                <a:cs typeface="+mn-cs"/>
              </a:rPr>
              <a:t> and cover the units in the order they appear in the course</a:t>
            </a:r>
            <a:r>
              <a:rPr lang="mr-I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3</a:t>
            </a:r>
            <a:r>
              <a:rPr lang="en-US" sz="1200" i="1" kern="1200" baseline="30000" dirty="0">
                <a:solidFill>
                  <a:schemeClr val="tx1"/>
                </a:solidFill>
                <a:effectLst/>
                <a:latin typeface="+mn-lt"/>
                <a:ea typeface="+mn-ea"/>
                <a:cs typeface="+mn-cs"/>
              </a:rPr>
              <a:t>rd</a:t>
            </a:r>
            <a:r>
              <a:rPr lang="en-US" sz="1200" i="1" kern="1200" dirty="0">
                <a:solidFill>
                  <a:schemeClr val="tx1"/>
                </a:solidFill>
                <a:effectLst/>
                <a:latin typeface="+mn-lt"/>
                <a:ea typeface="+mn-ea"/>
                <a:cs typeface="+mn-cs"/>
              </a:rPr>
              <a:t> Click</a:t>
            </a:r>
          </a:p>
          <a:p>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hop off</a:t>
            </a:r>
            <a:r>
              <a:rPr lang="en-US" sz="1200" kern="1200" dirty="0">
                <a:solidFill>
                  <a:schemeClr val="tx1"/>
                </a:solidFill>
                <a:effectLst/>
                <a:latin typeface="+mn-lt"/>
                <a:ea typeface="+mn-ea"/>
                <a:cs typeface="+mn-cs"/>
              </a:rPr>
              <a:t> and cover them in any order that suits the</a:t>
            </a:r>
            <a:r>
              <a:rPr lang="en-US" sz="1200" kern="1200" baseline="0" dirty="0">
                <a:solidFill>
                  <a:schemeClr val="tx1"/>
                </a:solidFill>
                <a:effectLst/>
                <a:latin typeface="+mn-lt"/>
                <a:ea typeface="+mn-ea"/>
                <a:cs typeface="+mn-cs"/>
              </a:rPr>
              <a:t> needs of your class better</a:t>
            </a:r>
            <a:r>
              <a:rPr lang="en-US" sz="1200" kern="1200" dirty="0">
                <a:solidFill>
                  <a:schemeClr val="tx1"/>
                </a:solidFill>
                <a:effectLst/>
                <a:latin typeface="+mn-lt"/>
                <a:ea typeface="+mn-ea"/>
                <a:cs typeface="+mn-cs"/>
              </a:rPr>
              <a:t>.</a:t>
            </a:r>
            <a:r>
              <a:rPr lang="en-GB" dirty="0">
                <a:effectLst/>
              </a:rPr>
              <a:t> </a:t>
            </a:r>
            <a:r>
              <a:rPr lang="en-US" sz="1200" kern="1200" dirty="0">
                <a:solidFill>
                  <a:schemeClr val="tx1"/>
                </a:solidFill>
                <a:effectLst/>
                <a:latin typeface="+mn-lt"/>
                <a:ea typeface="+mn-ea"/>
                <a:cs typeface="+mn-cs"/>
              </a:rPr>
              <a:t>In a similar way to hopping on and off the pods of a spinning big wheel. </a:t>
            </a:r>
          </a:p>
          <a:p>
            <a:r>
              <a:rPr lang="en-US" sz="1200" kern="1200" dirty="0">
                <a:solidFill>
                  <a:schemeClr val="tx1"/>
                </a:solidFill>
                <a:effectLst/>
                <a:latin typeface="+mn-lt"/>
                <a:ea typeface="+mn-ea"/>
                <a:cs typeface="+mn-cs"/>
              </a:rPr>
              <a:t>This is reflected in the name and imagery of the course: </a:t>
            </a:r>
            <a:r>
              <a:rPr lang="en-US" sz="1200" i="1" kern="1200" dirty="0">
                <a:solidFill>
                  <a:schemeClr val="tx1"/>
                </a:solidFill>
                <a:effectLst/>
                <a:latin typeface="+mn-lt"/>
                <a:ea typeface="+mn-ea"/>
                <a:cs typeface="+mn-cs"/>
              </a:rPr>
              <a:t>Mimi’s Wheel.</a:t>
            </a:r>
            <a:r>
              <a:rPr lang="en-US" sz="1200" kern="1200" dirty="0">
                <a:solidFill>
                  <a:schemeClr val="tx1"/>
                </a:solidFill>
                <a:effectLst/>
                <a:latin typeface="+mn-lt"/>
                <a:ea typeface="+mn-ea"/>
                <a:cs typeface="+mn-cs"/>
              </a:rPr>
              <a:t> The key benefit of this approach is that you are not restricted by the order of the units, and you can rearrange them as you wish, to align with the school’s first language curriculum. This allows you to plan your English classes in sync with what</a:t>
            </a:r>
            <a:r>
              <a:rPr lang="en-US" sz="1200" kern="1200" baseline="0" dirty="0">
                <a:solidFill>
                  <a:schemeClr val="tx1"/>
                </a:solidFill>
                <a:effectLst/>
                <a:latin typeface="+mn-lt"/>
                <a:ea typeface="+mn-ea"/>
                <a:cs typeface="+mn-cs"/>
              </a:rPr>
              <a:t> pupil</a:t>
            </a:r>
            <a:r>
              <a:rPr lang="en-US" sz="1200" kern="1200" dirty="0">
                <a:solidFill>
                  <a:schemeClr val="tx1"/>
                </a:solidFill>
                <a:effectLst/>
                <a:latin typeface="+mn-lt"/>
                <a:ea typeface="+mn-ea"/>
                <a:cs typeface="+mn-cs"/>
              </a:rPr>
              <a:t>s are learning about in their first language classes. For example if the students are learning about the family, the you can incorporate the </a:t>
            </a:r>
            <a:r>
              <a:rPr lang="en-US" sz="1200" i="1" kern="1200" dirty="0">
                <a:solidFill>
                  <a:schemeClr val="tx1"/>
                </a:solidFill>
                <a:effectLst/>
                <a:latin typeface="+mn-lt"/>
                <a:ea typeface="+mn-ea"/>
                <a:cs typeface="+mn-cs"/>
              </a:rPr>
              <a:t>Mimi’s Wheel “</a:t>
            </a:r>
            <a:r>
              <a:rPr lang="en-US" sz="1200" i="0" kern="1200" dirty="0">
                <a:solidFill>
                  <a:schemeClr val="tx1"/>
                </a:solidFill>
                <a:effectLst/>
                <a:latin typeface="+mn-lt"/>
                <a:ea typeface="+mn-ea"/>
                <a:cs typeface="+mn-cs"/>
              </a:rPr>
              <a:t>F</a:t>
            </a:r>
            <a:r>
              <a:rPr lang="en-US" sz="1200" kern="1200" dirty="0">
                <a:solidFill>
                  <a:schemeClr val="tx1"/>
                </a:solidFill>
                <a:effectLst/>
                <a:latin typeface="+mn-lt"/>
                <a:ea typeface="+mn-ea"/>
                <a:cs typeface="+mn-cs"/>
              </a:rPr>
              <a:t>amily” unit into your teaching. </a:t>
            </a:r>
            <a:endParaRPr lang="en-US" dirty="0"/>
          </a:p>
        </p:txBody>
      </p:sp>
      <p:sp>
        <p:nvSpPr>
          <p:cNvPr id="4" name="Symbol zastępczy numeru slajdu 3"/>
          <p:cNvSpPr>
            <a:spLocks noGrp="1"/>
          </p:cNvSpPr>
          <p:nvPr>
            <p:ph type="sldNum" sz="quarter" idx="5"/>
          </p:nvPr>
        </p:nvSpPr>
        <p:spPr/>
        <p:txBody>
          <a:bodyPr/>
          <a:lstStyle/>
          <a:p>
            <a:fld id="{CF2CF824-11B2-45E7-AF56-80DA60F0FAE7}" type="slidenum">
              <a:rPr lang="en-US" smtClean="0"/>
              <a:t>5</a:t>
            </a:fld>
            <a:endParaRPr lang="en-US"/>
          </a:p>
        </p:txBody>
      </p:sp>
    </p:spTree>
    <p:extLst>
      <p:ext uri="{BB962C8B-B14F-4D97-AF65-F5344CB8AC3E}">
        <p14:creationId xmlns:p14="http://schemas.microsoft.com/office/powerpoint/2010/main" val="4487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a:t>
            </a:r>
            <a:r>
              <a:rPr lang="en-US" b="0" dirty="0"/>
              <a:t> innovative </a:t>
            </a:r>
            <a:r>
              <a:rPr lang="en-US" b="1" dirty="0"/>
              <a:t>methodology of </a:t>
            </a:r>
            <a:r>
              <a:rPr lang="en-US" b="1" i="1" dirty="0"/>
              <a:t>Mimi’s Wheel </a:t>
            </a:r>
            <a:r>
              <a:rPr lang="en-US" b="1" dirty="0"/>
              <a:t>reflects the natural process of non-linear learning, </a:t>
            </a:r>
            <a:r>
              <a:rPr lang="en-US" b="0" dirty="0"/>
              <a:t>because it is the topic or themes, not the order of units, that</a:t>
            </a:r>
            <a:r>
              <a:rPr lang="en-US" b="0" baseline="0" dirty="0"/>
              <a:t> should</a:t>
            </a:r>
            <a:r>
              <a:rPr lang="en-US" b="0" dirty="0"/>
              <a:t> define what children will learn during their lessons. </a:t>
            </a:r>
          </a:p>
          <a:p>
            <a:endParaRPr lang="en-US" b="0" i="1" dirty="0"/>
          </a:p>
          <a:p>
            <a:r>
              <a:rPr lang="en-US" b="0" i="1" dirty="0"/>
              <a:t>Click</a:t>
            </a:r>
          </a:p>
          <a:p>
            <a:r>
              <a:rPr lang="en-US" b="0" i="1" dirty="0"/>
              <a:t>Read the quote</a:t>
            </a:r>
            <a:r>
              <a:rPr lang="en-US" b="0" i="1" baseline="0" dirty="0"/>
              <a:t> and explain who Ken Carrol is.</a:t>
            </a:r>
            <a:endParaRPr lang="en-US" b="0" i="1" dirty="0"/>
          </a:p>
          <a:p>
            <a:r>
              <a:rPr lang="en-US" b="1" dirty="0"/>
              <a:t>==================================================================</a:t>
            </a:r>
          </a:p>
          <a:p>
            <a:endParaRPr lang="en-US" b="1" dirty="0"/>
          </a:p>
          <a:p>
            <a:r>
              <a:rPr lang="en-US" dirty="0"/>
              <a:t>(Source: http://ken-</a:t>
            </a:r>
            <a:r>
              <a:rPr lang="en-US" dirty="0" err="1"/>
              <a:t>carroll.com</a:t>
            </a:r>
            <a:r>
              <a:rPr lang="en-US" dirty="0"/>
              <a:t>/2007/12/13/linear-and-non-linear-learning/)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ADDITIONAL INFO:</a:t>
            </a:r>
            <a:endParaRPr lang="en-US" dirty="0"/>
          </a:p>
          <a:p>
            <a:r>
              <a:rPr lang="en-US" b="0" i="1" dirty="0"/>
              <a:t>[</a:t>
            </a:r>
            <a:r>
              <a:rPr lang="en-US" b="1" i="1" dirty="0"/>
              <a:t>Ken Carroll  </a:t>
            </a:r>
            <a:r>
              <a:rPr lang="en-US" i="1" dirty="0"/>
              <a:t>is a writer, trainer and an independent business consultant. He co-funded an English-teaching language center in Shanghai, and </a:t>
            </a:r>
            <a:r>
              <a:rPr lang="en-US" i="1" dirty="0" err="1"/>
              <a:t>ChinesePod</a:t>
            </a:r>
            <a:r>
              <a:rPr lang="en-US" i="1" dirty="0"/>
              <a:t> – an online, Chinese language-learning service </a:t>
            </a:r>
            <a:r>
              <a:rPr lang="pl-PL" sz="1200" b="0" i="1" u="none" strike="noStrike" kern="1200" dirty="0" err="1">
                <a:solidFill>
                  <a:schemeClr val="tx1"/>
                </a:solidFill>
                <a:effectLst/>
                <a:latin typeface="+mn-lt"/>
                <a:ea typeface="+mn-ea"/>
                <a:cs typeface="+mn-cs"/>
              </a:rPr>
              <a:t>composed</a:t>
            </a:r>
            <a:r>
              <a:rPr lang="pl-PL" sz="1200" b="0" i="1" u="none" strike="noStrike" kern="1200" dirty="0">
                <a:solidFill>
                  <a:schemeClr val="tx1"/>
                </a:solidFill>
                <a:effectLst/>
                <a:latin typeface="+mn-lt"/>
                <a:ea typeface="+mn-ea"/>
                <a:cs typeface="+mn-cs"/>
              </a:rPr>
              <a:t> of </a:t>
            </a:r>
            <a:r>
              <a:rPr lang="pl-PL" sz="1200" b="0" i="1" u="none" strike="noStrike" kern="1200" dirty="0" err="1">
                <a:solidFill>
                  <a:schemeClr val="tx1"/>
                </a:solidFill>
                <a:effectLst/>
                <a:latin typeface="+mn-lt"/>
                <a:ea typeface="+mn-ea"/>
                <a:cs typeface="+mn-cs"/>
              </a:rPr>
              <a:t>multiple</a:t>
            </a:r>
            <a:r>
              <a:rPr lang="pl-PL" sz="1200" b="0" i="1" u="none" strike="noStrike" kern="1200" dirty="0">
                <a:solidFill>
                  <a:schemeClr val="tx1"/>
                </a:solidFill>
                <a:effectLst/>
                <a:latin typeface="+mn-lt"/>
                <a:ea typeface="+mn-ea"/>
                <a:cs typeface="+mn-cs"/>
              </a:rPr>
              <a:t> </a:t>
            </a:r>
            <a:r>
              <a:rPr lang="pl-PL" sz="1200" b="0" i="1" u="none" strike="noStrike" kern="1200" dirty="0" err="1">
                <a:solidFill>
                  <a:schemeClr val="tx1"/>
                </a:solidFill>
                <a:effectLst/>
                <a:latin typeface="+mn-lt"/>
                <a:ea typeface="+mn-ea"/>
                <a:cs typeface="+mn-cs"/>
              </a:rPr>
              <a:t>key</a:t>
            </a:r>
            <a:r>
              <a:rPr lang="pl-PL" sz="1200" b="0" i="1" u="none" strike="noStrike" kern="1200" dirty="0">
                <a:solidFill>
                  <a:schemeClr val="tx1"/>
                </a:solidFill>
                <a:effectLst/>
                <a:latin typeface="+mn-lt"/>
                <a:ea typeface="+mn-ea"/>
                <a:cs typeface="+mn-cs"/>
              </a:rPr>
              <a:t> </a:t>
            </a:r>
            <a:r>
              <a:rPr lang="pl-PL" sz="1200" b="0" i="1" u="none" strike="noStrike" kern="1200" dirty="0" err="1">
                <a:solidFill>
                  <a:schemeClr val="tx1"/>
                </a:solidFill>
                <a:effectLst/>
                <a:latin typeface="+mn-lt"/>
                <a:ea typeface="+mn-ea"/>
                <a:cs typeface="+mn-cs"/>
              </a:rPr>
              <a:t>components</a:t>
            </a:r>
            <a:r>
              <a:rPr lang="pl-PL" sz="1200" b="0" i="1" u="none" strike="noStrike" kern="1200" dirty="0">
                <a:solidFill>
                  <a:schemeClr val="tx1"/>
                </a:solidFill>
                <a:effectLst/>
                <a:latin typeface="+mn-lt"/>
                <a:ea typeface="+mn-ea"/>
                <a:cs typeface="+mn-cs"/>
              </a:rPr>
              <a:t>: video and audio </a:t>
            </a:r>
            <a:r>
              <a:rPr lang="pl-PL" sz="1200" b="0" i="1" u="none" strike="noStrike" kern="1200" dirty="0" err="1">
                <a:solidFill>
                  <a:schemeClr val="tx1"/>
                </a:solidFill>
                <a:effectLst/>
                <a:latin typeface="+mn-lt"/>
                <a:ea typeface="+mn-ea"/>
                <a:cs typeface="+mn-cs"/>
              </a:rPr>
              <a:t>lessons</a:t>
            </a:r>
            <a:r>
              <a:rPr lang="pl-PL" sz="1200" b="0" i="1" u="none" strike="noStrike" kern="1200" dirty="0">
                <a:solidFill>
                  <a:schemeClr val="tx1"/>
                </a:solidFill>
                <a:effectLst/>
                <a:latin typeface="+mn-lt"/>
                <a:ea typeface="+mn-ea"/>
                <a:cs typeface="+mn-cs"/>
              </a:rPr>
              <a:t>, mobile </a:t>
            </a:r>
            <a:r>
              <a:rPr lang="pl-PL" sz="1200" b="0" i="1" u="none" strike="noStrike" kern="1200" dirty="0" err="1">
                <a:solidFill>
                  <a:schemeClr val="tx1"/>
                </a:solidFill>
                <a:effectLst/>
                <a:latin typeface="+mn-lt"/>
                <a:ea typeface="+mn-ea"/>
                <a:cs typeface="+mn-cs"/>
              </a:rPr>
              <a:t>apps</a:t>
            </a:r>
            <a:r>
              <a:rPr lang="pl-PL" sz="1200" b="0" i="1" u="none" strike="noStrike" kern="1200" dirty="0">
                <a:solidFill>
                  <a:schemeClr val="tx1"/>
                </a:solidFill>
                <a:effectLst/>
                <a:latin typeface="+mn-lt"/>
                <a:ea typeface="+mn-ea"/>
                <a:cs typeface="+mn-cs"/>
              </a:rPr>
              <a:t> and </a:t>
            </a:r>
            <a:r>
              <a:rPr lang="pl-PL" sz="1200" b="0" i="1" u="none" strike="noStrike" kern="1200" dirty="0" err="1">
                <a:solidFill>
                  <a:schemeClr val="tx1"/>
                </a:solidFill>
                <a:effectLst/>
                <a:latin typeface="+mn-lt"/>
                <a:ea typeface="+mn-ea"/>
                <a:cs typeface="+mn-cs"/>
              </a:rPr>
              <a:t>exercises</a:t>
            </a:r>
            <a:r>
              <a:rPr lang="pl-PL" sz="1200" b="0" i="1" u="none" strike="noStrike" kern="1200" dirty="0">
                <a:solidFill>
                  <a:schemeClr val="tx1"/>
                </a:solidFill>
                <a:effectLst/>
                <a:latin typeface="+mn-lt"/>
                <a:ea typeface="+mn-ea"/>
                <a:cs typeface="+mn-cs"/>
              </a:rPr>
              <a:t> for </a:t>
            </a:r>
            <a:r>
              <a:rPr lang="pl-PL" sz="1200" b="0" i="1" u="none" strike="noStrike" kern="1200" dirty="0" err="1">
                <a:solidFill>
                  <a:schemeClr val="tx1"/>
                </a:solidFill>
                <a:effectLst/>
                <a:latin typeface="+mn-lt"/>
                <a:ea typeface="+mn-ea"/>
                <a:cs typeface="+mn-cs"/>
              </a:rPr>
              <a:t>vocabulary</a:t>
            </a:r>
            <a:r>
              <a:rPr lang="pl-PL" sz="1200" b="0" i="1" u="none" strike="noStrike" kern="1200" dirty="0">
                <a:solidFill>
                  <a:schemeClr val="tx1"/>
                </a:solidFill>
                <a:effectLst/>
                <a:latin typeface="+mn-lt"/>
                <a:ea typeface="+mn-ea"/>
                <a:cs typeface="+mn-cs"/>
              </a:rPr>
              <a:t>, </a:t>
            </a:r>
            <a:r>
              <a:rPr lang="pl-PL" sz="1200" b="0" i="1" u="none" strike="noStrike" kern="1200" dirty="0" err="1">
                <a:solidFill>
                  <a:schemeClr val="tx1"/>
                </a:solidFill>
                <a:effectLst/>
                <a:latin typeface="+mn-lt"/>
                <a:ea typeface="+mn-ea"/>
                <a:cs typeface="+mn-cs"/>
              </a:rPr>
              <a:t>pronunciation</a:t>
            </a:r>
            <a:r>
              <a:rPr lang="pl-PL" sz="1200" b="0" i="1" u="none" strike="noStrike" kern="1200" dirty="0">
                <a:solidFill>
                  <a:schemeClr val="tx1"/>
                </a:solidFill>
                <a:effectLst/>
                <a:latin typeface="+mn-lt"/>
                <a:ea typeface="+mn-ea"/>
                <a:cs typeface="+mn-cs"/>
              </a:rPr>
              <a:t> and </a:t>
            </a:r>
            <a:r>
              <a:rPr lang="pl-PL" sz="1200" b="0" i="1" u="none" strike="noStrike" kern="1200" dirty="0" err="1">
                <a:solidFill>
                  <a:schemeClr val="tx1"/>
                </a:solidFill>
                <a:effectLst/>
                <a:latin typeface="+mn-lt"/>
                <a:ea typeface="+mn-ea"/>
                <a:cs typeface="+mn-cs"/>
              </a:rPr>
              <a:t>dialogue</a:t>
            </a:r>
            <a:r>
              <a:rPr lang="pl-PL" sz="1200" b="0" i="1" u="none" strike="noStrike" kern="1200" dirty="0">
                <a:solidFill>
                  <a:schemeClr val="tx1"/>
                </a:solidFill>
                <a:effectLst/>
                <a:latin typeface="+mn-lt"/>
                <a:ea typeface="+mn-ea"/>
                <a:cs typeface="+mn-cs"/>
              </a:rPr>
              <a:t> - </a:t>
            </a:r>
            <a:r>
              <a:rPr lang="pl-PL" sz="1200" b="0" i="1" u="none" strike="noStrike" kern="1200" dirty="0" err="1">
                <a:solidFill>
                  <a:schemeClr val="tx1"/>
                </a:solidFill>
                <a:effectLst/>
                <a:latin typeface="+mn-lt"/>
                <a:ea typeface="+mn-ea"/>
                <a:cs typeface="+mn-cs"/>
              </a:rPr>
              <a:t>https</a:t>
            </a:r>
            <a:r>
              <a:rPr lang="pl-PL" sz="1200" b="0" i="1" u="none" strike="noStrike" kern="1200" dirty="0">
                <a:solidFill>
                  <a:schemeClr val="tx1"/>
                </a:solidFill>
                <a:effectLst/>
                <a:latin typeface="+mn-lt"/>
                <a:ea typeface="+mn-ea"/>
                <a:cs typeface="+mn-cs"/>
              </a:rPr>
              <a:t>://</a:t>
            </a:r>
            <a:r>
              <a:rPr lang="pl-PL" sz="1200" b="0" i="1" u="none" strike="noStrike" kern="1200" dirty="0" err="1">
                <a:solidFill>
                  <a:schemeClr val="tx1"/>
                </a:solidFill>
                <a:effectLst/>
                <a:latin typeface="+mn-lt"/>
                <a:ea typeface="+mn-ea"/>
                <a:cs typeface="+mn-cs"/>
              </a:rPr>
              <a:t>chinesepod.com</a:t>
            </a:r>
            <a:r>
              <a:rPr lang="pl-PL" sz="1200" b="0" i="1" u="none" strike="noStrike" kern="1200" dirty="0">
                <a:solidFill>
                  <a:schemeClr val="tx1"/>
                </a:solidFill>
                <a:effectLst/>
                <a:latin typeface="+mn-lt"/>
                <a:ea typeface="+mn-ea"/>
                <a:cs typeface="+mn-cs"/>
              </a:rPr>
              <a:t> ]</a:t>
            </a:r>
          </a:p>
          <a:p>
            <a:endParaRPr lang="en-US" dirty="0"/>
          </a:p>
        </p:txBody>
      </p:sp>
      <p:sp>
        <p:nvSpPr>
          <p:cNvPr id="4" name="Symbol zastępczy numeru slajdu 3"/>
          <p:cNvSpPr>
            <a:spLocks noGrp="1"/>
          </p:cNvSpPr>
          <p:nvPr>
            <p:ph type="sldNum" sz="quarter" idx="5"/>
          </p:nvPr>
        </p:nvSpPr>
        <p:spPr/>
        <p:txBody>
          <a:bodyPr/>
          <a:lstStyle/>
          <a:p>
            <a:fld id="{CF2CF824-11B2-45E7-AF56-80DA60F0FAE7}" type="slidenum">
              <a:rPr lang="en-US" smtClean="0"/>
              <a:t>6</a:t>
            </a:fld>
            <a:endParaRPr lang="en-US"/>
          </a:p>
        </p:txBody>
      </p:sp>
    </p:spTree>
    <p:extLst>
      <p:ext uri="{BB962C8B-B14F-4D97-AF65-F5344CB8AC3E}">
        <p14:creationId xmlns:p14="http://schemas.microsoft.com/office/powerpoint/2010/main" val="351164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 typeface="Arial" panose="020B0604020202020204" pitchFamily="34" charset="0"/>
              <a:buNone/>
            </a:pPr>
            <a:r>
              <a:rPr lang="en-US" i="0" dirty="0"/>
              <a:t>There is even more flexibility</a:t>
            </a:r>
            <a:r>
              <a:rPr lang="en-US" i="0" baseline="0" dirty="0"/>
              <a:t> with</a:t>
            </a:r>
            <a:r>
              <a:rPr lang="en-US" i="0" dirty="0"/>
              <a:t> </a:t>
            </a:r>
            <a:r>
              <a:rPr lang="en-US" i="1" dirty="0"/>
              <a:t>Mimi’s Wheel</a:t>
            </a:r>
            <a:r>
              <a:rPr lang="en-US" dirty="0"/>
              <a:t> because</a:t>
            </a:r>
            <a:r>
              <a:rPr lang="en-US" baseline="0" dirty="0"/>
              <a:t> the course is available in</a:t>
            </a:r>
            <a:r>
              <a:rPr lang="en-US" dirty="0"/>
              <a:t> two versions: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The standard version</a:t>
            </a:r>
            <a:r>
              <a:rPr lang="en-US" dirty="0"/>
              <a:t> is suitable for courses with fewer numbers of contact hours (6 units, 6 lessons within each unit, 72 pages)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Plus version </a:t>
            </a:r>
            <a:r>
              <a:rPr lang="en-US" b="0" dirty="0"/>
              <a:t>is </a:t>
            </a:r>
            <a:r>
              <a:rPr lang="en-US" sz="1200" kern="1200" dirty="0">
                <a:solidFill>
                  <a:schemeClr val="tx1"/>
                </a:solidFill>
                <a:effectLst/>
                <a:latin typeface="+mn-lt"/>
                <a:ea typeface="+mn-ea"/>
                <a:cs typeface="+mn-cs"/>
              </a:rPr>
              <a:t>is designed for more contact time (more lessons of English per week) and provides more input and practice material for more ambitious learning outcomes</a:t>
            </a:r>
            <a:r>
              <a:rPr lang="en-US" b="0" dirty="0"/>
              <a:t> (8 units, 8 lesson within each unit, 120 pages / level 1 – 1-5 pages)</a:t>
            </a:r>
          </a:p>
          <a:p>
            <a:pPr marL="171450" indent="-171450">
              <a:buFont typeface="Arial" panose="020B0604020202020204" pitchFamily="34" charset="0"/>
              <a:buChar char="•"/>
            </a:pPr>
            <a:endParaRPr lang="en-US"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Within each version there is an additional layer of flexibility (lessons which are</a:t>
            </a:r>
            <a:r>
              <a:rPr lang="en-US" baseline="0" dirty="0"/>
              <a:t> </a:t>
            </a:r>
            <a:r>
              <a:rPr lang="en-US" dirty="0"/>
              <a:t>not numbered are optional) allowing to match the course content to the available contact time and expected pace of the syllabus.</a:t>
            </a:r>
          </a:p>
        </p:txBody>
      </p:sp>
      <p:sp>
        <p:nvSpPr>
          <p:cNvPr id="4" name="Symbol zastępczy numeru slajdu 3"/>
          <p:cNvSpPr>
            <a:spLocks noGrp="1"/>
          </p:cNvSpPr>
          <p:nvPr>
            <p:ph type="sldNum" sz="quarter" idx="5"/>
          </p:nvPr>
        </p:nvSpPr>
        <p:spPr/>
        <p:txBody>
          <a:bodyPr/>
          <a:lstStyle/>
          <a:p>
            <a:fld id="{CF2CF824-11B2-45E7-AF56-80DA60F0FAE7}" type="slidenum">
              <a:rPr lang="en-US" smtClean="0"/>
              <a:t>7</a:t>
            </a:fld>
            <a:endParaRPr lang="en-US"/>
          </a:p>
        </p:txBody>
      </p:sp>
    </p:spTree>
    <p:extLst>
      <p:ext uri="{BB962C8B-B14F-4D97-AF65-F5344CB8AC3E}">
        <p14:creationId xmlns:p14="http://schemas.microsoft.com/office/powerpoint/2010/main" val="351381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CF824-11B2-45E7-AF56-80DA60F0FAE7}" type="slidenum">
              <a:rPr lang="en-US" smtClean="0"/>
              <a:t>8</a:t>
            </a:fld>
            <a:endParaRPr lang="en-US"/>
          </a:p>
        </p:txBody>
      </p:sp>
    </p:spTree>
    <p:extLst>
      <p:ext uri="{BB962C8B-B14F-4D97-AF65-F5344CB8AC3E}">
        <p14:creationId xmlns:p14="http://schemas.microsoft.com/office/powerpoint/2010/main" val="395822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 balance of fantasy and reality is central to Mimi’s</a:t>
            </a:r>
            <a:r>
              <a:rPr lang="en-US" sz="1200" i="0" kern="1200" baseline="0" dirty="0">
                <a:solidFill>
                  <a:schemeClr val="tx1"/>
                </a:solidFill>
                <a:effectLst/>
                <a:latin typeface="+mn-lt"/>
                <a:ea typeface="+mn-ea"/>
                <a:cs typeface="+mn-cs"/>
              </a:rPr>
              <a:t> Wheel</a:t>
            </a:r>
            <a:r>
              <a:rPr lang="en-US" sz="120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created </a:t>
            </a:r>
            <a:r>
              <a:rPr lang="en-US" sz="1200" b="1" u="sng" kern="1200" dirty="0">
                <a:solidFill>
                  <a:schemeClr val="tx1"/>
                </a:solidFill>
                <a:effectLst/>
                <a:latin typeface="+mn-lt"/>
                <a:ea typeface="+mn-ea"/>
                <a:cs typeface="+mn-cs"/>
              </a:rPr>
              <a:t>a fantasy world of a </a:t>
            </a:r>
            <a:r>
              <a:rPr lang="en-US" sz="1200" b="1" u="sng" kern="1200" dirty="0" err="1">
                <a:solidFill>
                  <a:schemeClr val="tx1"/>
                </a:solidFill>
                <a:effectLst/>
                <a:latin typeface="+mn-lt"/>
                <a:ea typeface="+mn-ea"/>
                <a:cs typeface="+mn-cs"/>
              </a:rPr>
              <a:t>meerkat</a:t>
            </a:r>
            <a:r>
              <a:rPr lang="en-US" sz="1200" b="1" u="sng" kern="1200" dirty="0">
                <a:solidFill>
                  <a:schemeClr val="tx1"/>
                </a:solidFill>
                <a:effectLst/>
                <a:latin typeface="+mn-lt"/>
                <a:ea typeface="+mn-ea"/>
                <a:cs typeface="+mn-cs"/>
              </a:rPr>
              <a:t> family and their friends which taps</a:t>
            </a:r>
            <a:r>
              <a:rPr lang="en-US" sz="1200" b="1" u="sng" kern="1200" baseline="0" dirty="0">
                <a:solidFill>
                  <a:schemeClr val="tx1"/>
                </a:solidFill>
                <a:effectLst/>
                <a:latin typeface="+mn-lt"/>
                <a:ea typeface="+mn-ea"/>
                <a:cs typeface="+mn-cs"/>
              </a:rPr>
              <a:t> into</a:t>
            </a:r>
            <a:r>
              <a:rPr lang="en-US" sz="1200" b="1" u="sng" kern="1200" dirty="0">
                <a:solidFill>
                  <a:schemeClr val="tx1"/>
                </a:solidFill>
                <a:effectLst/>
                <a:latin typeface="+mn-lt"/>
                <a:ea typeface="+mn-ea"/>
                <a:cs typeface="+mn-cs"/>
              </a:rPr>
              <a:t> the children’s creativity, imagination and playfulness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Let</a:t>
            </a:r>
            <a:r>
              <a:rPr lang="mr-IN" i="0" dirty="0"/>
              <a:t>’</a:t>
            </a:r>
            <a:r>
              <a:rPr lang="en-US" i="0" dirty="0"/>
              <a:t>s see how Mimi,</a:t>
            </a:r>
            <a:r>
              <a:rPr lang="en-US" i="0" baseline="0" dirty="0"/>
              <a:t> t</a:t>
            </a:r>
            <a:r>
              <a:rPr lang="en-US" i="0" dirty="0"/>
              <a:t>he </a:t>
            </a:r>
            <a:r>
              <a:rPr lang="en-US" i="0" dirty="0" err="1"/>
              <a:t>meerkat</a:t>
            </a:r>
            <a:r>
              <a:rPr lang="en-US" i="0" dirty="0"/>
              <a:t>, the main protagonist of the course, and her family,</a:t>
            </a:r>
            <a:r>
              <a:rPr lang="en-US" sz="1200" b="0" i="0" dirty="0"/>
              <a:t> introduce </a:t>
            </a:r>
            <a:r>
              <a:rPr lang="en-US" sz="1200" b="1" i="0" dirty="0"/>
              <a:t>language in the</a:t>
            </a:r>
            <a:r>
              <a:rPr lang="en-US" sz="1200" b="1" i="0" baseline="0" dirty="0"/>
              <a:t> animated story</a:t>
            </a:r>
            <a:r>
              <a:rPr lang="en-US" sz="1200" b="1"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t>If there is time, show the animated</a:t>
            </a:r>
            <a:r>
              <a:rPr lang="en-US" sz="1200" b="0" i="1" baseline="0" dirty="0"/>
              <a:t> story</a:t>
            </a:r>
            <a:r>
              <a:rPr lang="en-US" sz="1200" b="0" i="1" dirty="0"/>
              <a:t> video.</a:t>
            </a:r>
            <a:r>
              <a:rPr lang="en-US" sz="1200" b="0" i="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baseline="0" dirty="0"/>
              <a:t>The</a:t>
            </a:r>
            <a:r>
              <a:rPr lang="en-US" sz="1200" b="0" i="1" dirty="0"/>
              <a:t> video is embedded in the green star in</a:t>
            </a:r>
            <a:r>
              <a:rPr lang="en-US" sz="1200" b="0" i="1" baseline="0" dirty="0"/>
              <a:t> the slide</a:t>
            </a:r>
            <a:r>
              <a:rPr lang="en-US" sz="1200" b="0" i="1" dirty="0"/>
              <a:t> or under this link:</a:t>
            </a:r>
            <a:r>
              <a:rPr lang="en-US" sz="1200" b="0" i="1" baseline="0" dirty="0"/>
              <a:t> </a:t>
            </a:r>
            <a:r>
              <a:rPr lang="en-US" sz="1200" b="0" i="1" dirty="0" smtClean="0"/>
              <a:t>https://</a:t>
            </a:r>
            <a:r>
              <a:rPr lang="en-US" sz="1200" b="0" i="1" dirty="0" err="1" smtClean="0"/>
              <a:t>drive.google.com</a:t>
            </a:r>
            <a:r>
              <a:rPr lang="en-US" sz="1200" b="0" i="1" dirty="0" smtClean="0"/>
              <a:t>/</a:t>
            </a:r>
            <a:r>
              <a:rPr lang="en-US" sz="1200" b="0" i="1" dirty="0" err="1" smtClean="0"/>
              <a:t>open?id</a:t>
            </a:r>
            <a:r>
              <a:rPr lang="en-US" sz="1200" b="0" i="1" dirty="0" smtClean="0"/>
              <a:t>=1emZjOqWUBAQG8qw2-W6ElX35jg93yHzw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t>If </a:t>
            </a:r>
            <a:r>
              <a:rPr lang="en-US" sz="1200" b="0" i="1" dirty="0"/>
              <a:t>there is less time, show the story on the slide and quickly explain it is also animated as a video.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the stories, as you have just seen from</a:t>
            </a:r>
            <a:r>
              <a:rPr lang="en-US" sz="1200" kern="1200" baseline="0" dirty="0">
                <a:solidFill>
                  <a:schemeClr val="tx1"/>
                </a:solidFill>
                <a:effectLst/>
                <a:latin typeface="+mn-lt"/>
                <a:ea typeface="+mn-ea"/>
                <a:cs typeface="+mn-cs"/>
              </a:rPr>
              <a:t> the one we have jus watched,</a:t>
            </a:r>
            <a:r>
              <a:rPr lang="en-US" sz="1200" kern="1200" dirty="0">
                <a:solidFill>
                  <a:schemeClr val="tx1"/>
                </a:solidFill>
                <a:effectLst/>
                <a:latin typeface="+mn-lt"/>
                <a:ea typeface="+mn-ea"/>
                <a:cs typeface="+mn-cs"/>
              </a:rPr>
              <a:t> are</a:t>
            </a:r>
            <a:r>
              <a:rPr lang="en-US" sz="1200" kern="1200" baseline="0" dirty="0">
                <a:solidFill>
                  <a:schemeClr val="tx1"/>
                </a:solidFill>
                <a:effectLst/>
                <a:latin typeface="+mn-lt"/>
                <a:ea typeface="+mn-ea"/>
                <a:cs typeface="+mn-cs"/>
              </a:rPr>
              <a:t> firmly</a:t>
            </a:r>
            <a:r>
              <a:rPr lang="en-US" sz="1200" kern="1200" dirty="0">
                <a:solidFill>
                  <a:schemeClr val="tx1"/>
                </a:solidFill>
                <a:effectLst/>
                <a:latin typeface="+mn-lt"/>
                <a:ea typeface="+mn-ea"/>
                <a:cs typeface="+mn-cs"/>
              </a:rPr>
              <a:t> rooted in reality and real-life situations that children can relate to. </a:t>
            </a:r>
            <a:endParaRPr lang="en-US" sz="1200" b="0" i="1" dirty="0"/>
          </a:p>
        </p:txBody>
      </p:sp>
      <p:sp>
        <p:nvSpPr>
          <p:cNvPr id="4" name="Symbol zastępczy numeru slajdu 3"/>
          <p:cNvSpPr>
            <a:spLocks noGrp="1"/>
          </p:cNvSpPr>
          <p:nvPr>
            <p:ph type="sldNum" sz="quarter" idx="5"/>
          </p:nvPr>
        </p:nvSpPr>
        <p:spPr/>
        <p:txBody>
          <a:bodyPr/>
          <a:lstStyle/>
          <a:p>
            <a:fld id="{CF2CF824-11B2-45E7-AF56-80DA60F0FAE7}" type="slidenum">
              <a:rPr lang="en-US" smtClean="0"/>
              <a:t>9</a:t>
            </a:fld>
            <a:endParaRPr lang="en-US"/>
          </a:p>
        </p:txBody>
      </p:sp>
    </p:spTree>
    <p:extLst>
      <p:ext uri="{BB962C8B-B14F-4D97-AF65-F5344CB8AC3E}">
        <p14:creationId xmlns:p14="http://schemas.microsoft.com/office/powerpoint/2010/main" val="411380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FF2F-5DFB-4E57-B0E6-CBB9547D374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B226AD-9D3E-4E53-89B2-A637982751F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B5FFD8-4088-44D3-A2B4-AFA2CEBAB0BB}"/>
              </a:ext>
            </a:extLst>
          </p:cNvPr>
          <p:cNvSpPr>
            <a:spLocks noGrp="1"/>
          </p:cNvSpPr>
          <p:nvPr>
            <p:ph type="dt" sz="half" idx="10"/>
          </p:nvPr>
        </p:nvSpPr>
        <p:spPr>
          <a:xfrm>
            <a:off x="628650" y="6356350"/>
            <a:ext cx="2057400" cy="365125"/>
          </a:xfrm>
          <a:prstGeom prst="rect">
            <a:avLst/>
          </a:prstGeom>
        </p:spPr>
        <p:txBody>
          <a:bodyPr/>
          <a:lstStyle/>
          <a:p>
            <a:fld id="{D547ABD5-BAD5-42F8-B725-4BF3116CB38A}" type="datetimeFigureOut">
              <a:rPr lang="en-GB" smtClean="0"/>
              <a:t>20/01/2020</a:t>
            </a:fld>
            <a:endParaRPr lang="en-GB"/>
          </a:p>
        </p:txBody>
      </p:sp>
      <p:sp>
        <p:nvSpPr>
          <p:cNvPr id="5" name="Footer Placeholder 4">
            <a:extLst>
              <a:ext uri="{FF2B5EF4-FFF2-40B4-BE49-F238E27FC236}">
                <a16:creationId xmlns:a16="http://schemas.microsoft.com/office/drawing/2014/main" id="{8278CDB0-C8A3-4124-A191-83F1EECBDB3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CAD2774-1724-4407-AC72-96B7BF1FD042}"/>
              </a:ext>
            </a:extLst>
          </p:cNvPr>
          <p:cNvSpPr>
            <a:spLocks noGrp="1"/>
          </p:cNvSpPr>
          <p:nvPr>
            <p:ph type="sldNum" sz="quarter" idx="12"/>
          </p:nvPr>
        </p:nvSpPr>
        <p:spPr>
          <a:xfrm>
            <a:off x="6457950" y="6356350"/>
            <a:ext cx="2057400" cy="365125"/>
          </a:xfrm>
          <a:prstGeom prst="rect">
            <a:avLst/>
          </a:prstGeom>
        </p:spPr>
        <p:txBody>
          <a:bodyPr/>
          <a:lstStyle/>
          <a:p>
            <a:fld id="{91858AAE-2DE5-4D24-9B9F-295EB5B5838A}" type="slidenum">
              <a:rPr lang="en-GB" smtClean="0"/>
              <a:t>‹#›</a:t>
            </a:fld>
            <a:endParaRPr lang="en-GB"/>
          </a:p>
        </p:txBody>
      </p:sp>
    </p:spTree>
    <p:extLst>
      <p:ext uri="{BB962C8B-B14F-4D97-AF65-F5344CB8AC3E}">
        <p14:creationId xmlns:p14="http://schemas.microsoft.com/office/powerpoint/2010/main" val="223754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554A-7ED4-40CC-8783-49583AFDF0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6DE458-4ABF-4648-95BC-E5C6E7DD861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4605DA-1102-4C00-B613-1C0E3655383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ECC141-0BB1-4A5A-95C4-5BE15B42B478}"/>
              </a:ext>
            </a:extLst>
          </p:cNvPr>
          <p:cNvSpPr>
            <a:spLocks noGrp="1"/>
          </p:cNvSpPr>
          <p:nvPr>
            <p:ph type="dt" sz="half" idx="10"/>
          </p:nvPr>
        </p:nvSpPr>
        <p:spPr>
          <a:xfrm>
            <a:off x="628650" y="6356350"/>
            <a:ext cx="2057400" cy="365125"/>
          </a:xfrm>
          <a:prstGeom prst="rect">
            <a:avLst/>
          </a:prstGeom>
        </p:spPr>
        <p:txBody>
          <a:bodyPr/>
          <a:lstStyle/>
          <a:p>
            <a:fld id="{D547ABD5-BAD5-42F8-B725-4BF3116CB38A}" type="datetimeFigureOut">
              <a:rPr lang="en-GB" smtClean="0"/>
              <a:t>20/01/2020</a:t>
            </a:fld>
            <a:endParaRPr lang="en-GB"/>
          </a:p>
        </p:txBody>
      </p:sp>
      <p:sp>
        <p:nvSpPr>
          <p:cNvPr id="6" name="Footer Placeholder 5">
            <a:extLst>
              <a:ext uri="{FF2B5EF4-FFF2-40B4-BE49-F238E27FC236}">
                <a16:creationId xmlns:a16="http://schemas.microsoft.com/office/drawing/2014/main" id="{FACCC62D-AD95-4C61-80A2-FB898A5AB17D}"/>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4E35A88-A315-4C61-9212-46DCEC5BF3F1}"/>
              </a:ext>
            </a:extLst>
          </p:cNvPr>
          <p:cNvSpPr>
            <a:spLocks noGrp="1"/>
          </p:cNvSpPr>
          <p:nvPr>
            <p:ph type="sldNum" sz="quarter" idx="12"/>
          </p:nvPr>
        </p:nvSpPr>
        <p:spPr>
          <a:xfrm>
            <a:off x="6457950" y="6356350"/>
            <a:ext cx="2057400" cy="365125"/>
          </a:xfrm>
          <a:prstGeom prst="rect">
            <a:avLst/>
          </a:prstGeom>
        </p:spPr>
        <p:txBody>
          <a:bodyPr/>
          <a:lstStyle/>
          <a:p>
            <a:fld id="{91858AAE-2DE5-4D24-9B9F-295EB5B5838A}" type="slidenum">
              <a:rPr lang="en-GB" smtClean="0"/>
              <a:t>‹#›</a:t>
            </a:fld>
            <a:endParaRPr lang="en-GB"/>
          </a:p>
        </p:txBody>
      </p:sp>
    </p:spTree>
    <p:extLst>
      <p:ext uri="{BB962C8B-B14F-4D97-AF65-F5344CB8AC3E}">
        <p14:creationId xmlns:p14="http://schemas.microsoft.com/office/powerpoint/2010/main" val="422453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D011-723C-45AA-A8A8-29A9E486D3D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CCDDBE-5791-4768-9232-FD10F2BA220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8FBC8C-83D8-4313-A614-517040DFF4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639C37-864A-4D99-9A29-667C4E8F9C78}"/>
              </a:ext>
            </a:extLst>
          </p:cNvPr>
          <p:cNvSpPr>
            <a:spLocks noGrp="1"/>
          </p:cNvSpPr>
          <p:nvPr>
            <p:ph type="dt" sz="half" idx="10"/>
          </p:nvPr>
        </p:nvSpPr>
        <p:spPr>
          <a:xfrm>
            <a:off x="628650" y="6356350"/>
            <a:ext cx="2057400" cy="365125"/>
          </a:xfrm>
          <a:prstGeom prst="rect">
            <a:avLst/>
          </a:prstGeom>
        </p:spPr>
        <p:txBody>
          <a:bodyPr/>
          <a:lstStyle/>
          <a:p>
            <a:fld id="{D547ABD5-BAD5-42F8-B725-4BF3116CB38A}" type="datetimeFigureOut">
              <a:rPr lang="en-GB" smtClean="0"/>
              <a:t>20/01/2020</a:t>
            </a:fld>
            <a:endParaRPr lang="en-GB"/>
          </a:p>
        </p:txBody>
      </p:sp>
      <p:sp>
        <p:nvSpPr>
          <p:cNvPr id="6" name="Footer Placeholder 5">
            <a:extLst>
              <a:ext uri="{FF2B5EF4-FFF2-40B4-BE49-F238E27FC236}">
                <a16:creationId xmlns:a16="http://schemas.microsoft.com/office/drawing/2014/main" id="{8C009186-B967-4DAA-9F35-67C406C8F3B4}"/>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32E5058-17AC-460F-8C38-3B1015E2D326}"/>
              </a:ext>
            </a:extLst>
          </p:cNvPr>
          <p:cNvSpPr>
            <a:spLocks noGrp="1"/>
          </p:cNvSpPr>
          <p:nvPr>
            <p:ph type="sldNum" sz="quarter" idx="12"/>
          </p:nvPr>
        </p:nvSpPr>
        <p:spPr>
          <a:xfrm>
            <a:off x="6457950" y="6356350"/>
            <a:ext cx="2057400" cy="365125"/>
          </a:xfrm>
          <a:prstGeom prst="rect">
            <a:avLst/>
          </a:prstGeom>
        </p:spPr>
        <p:txBody>
          <a:bodyPr/>
          <a:lstStyle/>
          <a:p>
            <a:fld id="{91858AAE-2DE5-4D24-9B9F-295EB5B5838A}" type="slidenum">
              <a:rPr lang="en-GB" smtClean="0"/>
              <a:t>‹#›</a:t>
            </a:fld>
            <a:endParaRPr lang="en-GB"/>
          </a:p>
        </p:txBody>
      </p:sp>
    </p:spTree>
    <p:extLst>
      <p:ext uri="{BB962C8B-B14F-4D97-AF65-F5344CB8AC3E}">
        <p14:creationId xmlns:p14="http://schemas.microsoft.com/office/powerpoint/2010/main" val="46704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163D-371B-46E3-92C5-6999053456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17BDB-FF48-47EE-88B9-265DAF0721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59260B-48DE-48D3-9E12-5EB050EDB7A1}"/>
              </a:ext>
            </a:extLst>
          </p:cNvPr>
          <p:cNvSpPr>
            <a:spLocks noGrp="1"/>
          </p:cNvSpPr>
          <p:nvPr>
            <p:ph type="dt" sz="half" idx="10"/>
          </p:nvPr>
        </p:nvSpPr>
        <p:spPr>
          <a:xfrm>
            <a:off x="628650" y="6356350"/>
            <a:ext cx="2057400" cy="365125"/>
          </a:xfrm>
          <a:prstGeom prst="rect">
            <a:avLst/>
          </a:prstGeom>
        </p:spPr>
        <p:txBody>
          <a:bodyPr/>
          <a:lstStyle/>
          <a:p>
            <a:fld id="{D547ABD5-BAD5-42F8-B725-4BF3116CB38A}" type="datetimeFigureOut">
              <a:rPr lang="en-GB" smtClean="0"/>
              <a:t>20/01/2020</a:t>
            </a:fld>
            <a:endParaRPr lang="en-GB"/>
          </a:p>
        </p:txBody>
      </p:sp>
      <p:sp>
        <p:nvSpPr>
          <p:cNvPr id="5" name="Footer Placeholder 4">
            <a:extLst>
              <a:ext uri="{FF2B5EF4-FFF2-40B4-BE49-F238E27FC236}">
                <a16:creationId xmlns:a16="http://schemas.microsoft.com/office/drawing/2014/main" id="{7EE4C55A-BA8E-4D81-B0A5-C0CCE9517CD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C02154-2448-4706-940C-D62439C5BE9E}"/>
              </a:ext>
            </a:extLst>
          </p:cNvPr>
          <p:cNvSpPr>
            <a:spLocks noGrp="1"/>
          </p:cNvSpPr>
          <p:nvPr>
            <p:ph type="sldNum" sz="quarter" idx="12"/>
          </p:nvPr>
        </p:nvSpPr>
        <p:spPr>
          <a:xfrm>
            <a:off x="6457950" y="6356350"/>
            <a:ext cx="2057400" cy="365125"/>
          </a:xfrm>
          <a:prstGeom prst="rect">
            <a:avLst/>
          </a:prstGeom>
        </p:spPr>
        <p:txBody>
          <a:bodyPr/>
          <a:lstStyle/>
          <a:p>
            <a:fld id="{91858AAE-2DE5-4D24-9B9F-295EB5B5838A}" type="slidenum">
              <a:rPr lang="en-GB" smtClean="0"/>
              <a:t>‹#›</a:t>
            </a:fld>
            <a:endParaRPr lang="en-GB"/>
          </a:p>
        </p:txBody>
      </p:sp>
    </p:spTree>
    <p:extLst>
      <p:ext uri="{BB962C8B-B14F-4D97-AF65-F5344CB8AC3E}">
        <p14:creationId xmlns:p14="http://schemas.microsoft.com/office/powerpoint/2010/main" val="1202965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3D0FD1-4327-47AC-97F3-7DB3F449B58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CAF81A-46FD-4A1A-B06C-DF71E882C27E}"/>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0714BC-0A56-4F9A-8C04-80149A221FD9}"/>
              </a:ext>
            </a:extLst>
          </p:cNvPr>
          <p:cNvSpPr>
            <a:spLocks noGrp="1"/>
          </p:cNvSpPr>
          <p:nvPr>
            <p:ph type="dt" sz="half" idx="10"/>
          </p:nvPr>
        </p:nvSpPr>
        <p:spPr>
          <a:xfrm>
            <a:off x="628650" y="6356350"/>
            <a:ext cx="2057400" cy="365125"/>
          </a:xfrm>
          <a:prstGeom prst="rect">
            <a:avLst/>
          </a:prstGeom>
        </p:spPr>
        <p:txBody>
          <a:bodyPr/>
          <a:lstStyle/>
          <a:p>
            <a:fld id="{D547ABD5-BAD5-42F8-B725-4BF3116CB38A}" type="datetimeFigureOut">
              <a:rPr lang="en-GB" smtClean="0"/>
              <a:t>20/01/2020</a:t>
            </a:fld>
            <a:endParaRPr lang="en-GB"/>
          </a:p>
        </p:txBody>
      </p:sp>
      <p:sp>
        <p:nvSpPr>
          <p:cNvPr id="5" name="Footer Placeholder 4">
            <a:extLst>
              <a:ext uri="{FF2B5EF4-FFF2-40B4-BE49-F238E27FC236}">
                <a16:creationId xmlns:a16="http://schemas.microsoft.com/office/drawing/2014/main" id="{1735C0AB-EA37-4705-A788-88862E5C522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1A92159-06C9-4CCD-AD33-3EA48A7C6FE9}"/>
              </a:ext>
            </a:extLst>
          </p:cNvPr>
          <p:cNvSpPr>
            <a:spLocks noGrp="1"/>
          </p:cNvSpPr>
          <p:nvPr>
            <p:ph type="sldNum" sz="quarter" idx="12"/>
          </p:nvPr>
        </p:nvSpPr>
        <p:spPr>
          <a:xfrm>
            <a:off x="6457950" y="6356350"/>
            <a:ext cx="2057400" cy="365125"/>
          </a:xfrm>
          <a:prstGeom prst="rect">
            <a:avLst/>
          </a:prstGeom>
        </p:spPr>
        <p:txBody>
          <a:bodyPr/>
          <a:lstStyle/>
          <a:p>
            <a:fld id="{91858AAE-2DE5-4D24-9B9F-295EB5B5838A}" type="slidenum">
              <a:rPr lang="en-GB" smtClean="0"/>
              <a:t>‹#›</a:t>
            </a:fld>
            <a:endParaRPr lang="en-GB"/>
          </a:p>
        </p:txBody>
      </p:sp>
    </p:spTree>
    <p:extLst>
      <p:ext uri="{BB962C8B-B14F-4D97-AF65-F5344CB8AC3E}">
        <p14:creationId xmlns:p14="http://schemas.microsoft.com/office/powerpoint/2010/main" val="231937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B629-695C-42A8-B4B5-62A912F5E3BC}"/>
              </a:ext>
            </a:extLst>
          </p:cNvPr>
          <p:cNvSpPr>
            <a:spLocks noGrp="1"/>
          </p:cNvSpPr>
          <p:nvPr>
            <p:ph type="title"/>
          </p:nvPr>
        </p:nvSpPr>
        <p:spPr>
          <a:xfrm>
            <a:off x="3581400" y="304800"/>
            <a:ext cx="5410200" cy="376238"/>
          </a:xfrm>
        </p:spPr>
        <p:txBody>
          <a:bodyPr/>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9D47D6C-00B8-478E-BC93-EBFA299C196A}"/>
              </a:ext>
            </a:extLst>
          </p:cNvPr>
          <p:cNvSpPr>
            <a:spLocks noGrp="1"/>
          </p:cNvSpPr>
          <p:nvPr>
            <p:ph idx="1"/>
          </p:nvPr>
        </p:nvSpPr>
        <p:spPr>
          <a:xfrm>
            <a:off x="628650" y="1447801"/>
            <a:ext cx="8210550" cy="4495800"/>
          </a:xfrm>
        </p:spPr>
        <p:txBody>
          <a:bodyPr/>
          <a:lstStyle>
            <a:lvl1pPr>
              <a:buClr>
                <a:srgbClr val="EF7E48"/>
              </a:buClr>
              <a:defRPr>
                <a:solidFill>
                  <a:srgbClr val="057EAD"/>
                </a:solidFill>
              </a:defRPr>
            </a:lvl1pPr>
            <a:lvl2pPr>
              <a:buClr>
                <a:srgbClr val="EF7E48"/>
              </a:buClr>
              <a:defRPr>
                <a:solidFill>
                  <a:srgbClr val="057EAD"/>
                </a:solidFill>
              </a:defRPr>
            </a:lvl2pPr>
            <a:lvl3pPr>
              <a:buClr>
                <a:srgbClr val="EF7E48"/>
              </a:buClr>
              <a:defRPr>
                <a:solidFill>
                  <a:srgbClr val="057EAD"/>
                </a:solidFill>
              </a:defRPr>
            </a:lvl3pPr>
            <a:lvl4pPr>
              <a:buClr>
                <a:srgbClr val="EF7E48"/>
              </a:buClr>
              <a:defRPr>
                <a:solidFill>
                  <a:srgbClr val="057EAD"/>
                </a:solidFill>
              </a:defRPr>
            </a:lvl4pPr>
            <a:lvl5pPr>
              <a:buClr>
                <a:srgbClr val="EF7E48"/>
              </a:buClr>
              <a:defRPr>
                <a:solidFill>
                  <a:srgbClr val="057EA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5EBEA999-B018-4E53-B784-4F494870C4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39758"/>
            <a:ext cx="1143000" cy="313442"/>
          </a:xfrm>
          <a:prstGeom prst="rect">
            <a:avLst/>
          </a:prstGeom>
        </p:spPr>
      </p:pic>
    </p:spTree>
    <p:extLst>
      <p:ext uri="{BB962C8B-B14F-4D97-AF65-F5344CB8AC3E}">
        <p14:creationId xmlns:p14="http://schemas.microsoft.com/office/powerpoint/2010/main" val="203625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B629-695C-42A8-B4B5-62A912F5E3BC}"/>
              </a:ext>
            </a:extLst>
          </p:cNvPr>
          <p:cNvSpPr>
            <a:spLocks noGrp="1"/>
          </p:cNvSpPr>
          <p:nvPr>
            <p:ph type="title"/>
          </p:nvPr>
        </p:nvSpPr>
        <p:spPr>
          <a:xfrm>
            <a:off x="3581400" y="304800"/>
            <a:ext cx="5410200" cy="376238"/>
          </a:xfrm>
        </p:spPr>
        <p:txBody>
          <a:bodyPr/>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9D47D6C-00B8-478E-BC93-EBFA299C196A}"/>
              </a:ext>
            </a:extLst>
          </p:cNvPr>
          <p:cNvSpPr>
            <a:spLocks noGrp="1"/>
          </p:cNvSpPr>
          <p:nvPr>
            <p:ph idx="1"/>
          </p:nvPr>
        </p:nvSpPr>
        <p:spPr>
          <a:xfrm>
            <a:off x="628650" y="1447801"/>
            <a:ext cx="8210550" cy="4495800"/>
          </a:xfrm>
        </p:spPr>
        <p:txBody>
          <a:bodyPr/>
          <a:lstStyle>
            <a:lvl1pPr>
              <a:buClr>
                <a:srgbClr val="EF7E48"/>
              </a:buClr>
              <a:defRPr>
                <a:solidFill>
                  <a:srgbClr val="057EAD"/>
                </a:solidFill>
              </a:defRPr>
            </a:lvl1pPr>
            <a:lvl2pPr>
              <a:buClr>
                <a:srgbClr val="EF7E48"/>
              </a:buClr>
              <a:defRPr>
                <a:solidFill>
                  <a:srgbClr val="057EAD"/>
                </a:solidFill>
              </a:defRPr>
            </a:lvl2pPr>
            <a:lvl3pPr>
              <a:buClr>
                <a:srgbClr val="EF7E48"/>
              </a:buClr>
              <a:defRPr>
                <a:solidFill>
                  <a:srgbClr val="057EAD"/>
                </a:solidFill>
              </a:defRPr>
            </a:lvl3pPr>
            <a:lvl4pPr>
              <a:buClr>
                <a:srgbClr val="EF7E48"/>
              </a:buClr>
              <a:defRPr>
                <a:solidFill>
                  <a:srgbClr val="057EAD"/>
                </a:solidFill>
              </a:defRPr>
            </a:lvl4pPr>
            <a:lvl5pPr>
              <a:buClr>
                <a:srgbClr val="EF7E48"/>
              </a:buClr>
              <a:defRPr>
                <a:solidFill>
                  <a:srgbClr val="057EA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153BE47A-C804-4B24-9AD6-DC7F40DFECD6}"/>
              </a:ext>
            </a:extLst>
          </p:cNvPr>
          <p:cNvSpPr/>
          <p:nvPr userDrawn="1"/>
        </p:nvSpPr>
        <p:spPr>
          <a:xfrm>
            <a:off x="7467600" y="6172200"/>
            <a:ext cx="1447800" cy="538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579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arge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B629-695C-42A8-B4B5-62A912F5E3BC}"/>
              </a:ext>
            </a:extLst>
          </p:cNvPr>
          <p:cNvSpPr>
            <a:spLocks noGrp="1"/>
          </p:cNvSpPr>
          <p:nvPr>
            <p:ph type="title"/>
          </p:nvPr>
        </p:nvSpPr>
        <p:spPr>
          <a:xfrm>
            <a:off x="3581400" y="538162"/>
            <a:ext cx="5410200" cy="376238"/>
          </a:xfrm>
        </p:spPr>
        <p:txBody>
          <a:bodyPr/>
          <a:lstStyle>
            <a:lvl1pPr>
              <a:defRPr sz="2800">
                <a:solidFill>
                  <a:srgbClr val="BC63A8"/>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9D47D6C-00B8-478E-BC93-EBFA299C196A}"/>
              </a:ext>
            </a:extLst>
          </p:cNvPr>
          <p:cNvSpPr>
            <a:spLocks noGrp="1"/>
          </p:cNvSpPr>
          <p:nvPr>
            <p:ph idx="1"/>
          </p:nvPr>
        </p:nvSpPr>
        <p:spPr>
          <a:xfrm>
            <a:off x="628650" y="1447801"/>
            <a:ext cx="8210550" cy="4495800"/>
          </a:xfrm>
        </p:spPr>
        <p:txBody>
          <a:bodyPr/>
          <a:lstStyle>
            <a:lvl1pPr>
              <a:buClr>
                <a:srgbClr val="EF7E48"/>
              </a:buClr>
              <a:defRPr>
                <a:solidFill>
                  <a:srgbClr val="057EAD"/>
                </a:solidFill>
              </a:defRPr>
            </a:lvl1pPr>
            <a:lvl2pPr>
              <a:buClr>
                <a:srgbClr val="EF7E48"/>
              </a:buClr>
              <a:defRPr>
                <a:solidFill>
                  <a:srgbClr val="057EAD"/>
                </a:solidFill>
              </a:defRPr>
            </a:lvl2pPr>
            <a:lvl3pPr>
              <a:buClr>
                <a:srgbClr val="EF7E48"/>
              </a:buClr>
              <a:defRPr>
                <a:solidFill>
                  <a:srgbClr val="057EAD"/>
                </a:solidFill>
              </a:defRPr>
            </a:lvl3pPr>
            <a:lvl4pPr>
              <a:buClr>
                <a:srgbClr val="EF7E48"/>
              </a:buClr>
              <a:defRPr>
                <a:solidFill>
                  <a:srgbClr val="057EAD"/>
                </a:solidFill>
              </a:defRPr>
            </a:lvl4pPr>
            <a:lvl5pPr>
              <a:buClr>
                <a:srgbClr val="EF7E48"/>
              </a:buClr>
              <a:defRPr>
                <a:solidFill>
                  <a:srgbClr val="057EA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153BE47A-C804-4B24-9AD6-DC7F40DFECD6}"/>
              </a:ext>
            </a:extLst>
          </p:cNvPr>
          <p:cNvSpPr/>
          <p:nvPr userDrawn="1"/>
        </p:nvSpPr>
        <p:spPr>
          <a:xfrm>
            <a:off x="7467600" y="6172200"/>
            <a:ext cx="1447800" cy="538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62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6ACA-A9E3-4E99-9782-A91AC8558A5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83A15A-084A-44D3-A734-7284335A83C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8CFAAB-EA02-4A3D-B7F4-867D5012BB9C}"/>
              </a:ext>
            </a:extLst>
          </p:cNvPr>
          <p:cNvSpPr>
            <a:spLocks noGrp="1"/>
          </p:cNvSpPr>
          <p:nvPr>
            <p:ph type="dt" sz="half" idx="10"/>
          </p:nvPr>
        </p:nvSpPr>
        <p:spPr>
          <a:xfrm>
            <a:off x="628650" y="6356350"/>
            <a:ext cx="2057400" cy="365125"/>
          </a:xfrm>
          <a:prstGeom prst="rect">
            <a:avLst/>
          </a:prstGeom>
        </p:spPr>
        <p:txBody>
          <a:bodyPr/>
          <a:lstStyle/>
          <a:p>
            <a:fld id="{D547ABD5-BAD5-42F8-B725-4BF3116CB38A}" type="datetimeFigureOut">
              <a:rPr lang="en-GB" smtClean="0"/>
              <a:t>20/01/2020</a:t>
            </a:fld>
            <a:endParaRPr lang="en-GB"/>
          </a:p>
        </p:txBody>
      </p:sp>
      <p:sp>
        <p:nvSpPr>
          <p:cNvPr id="5" name="Footer Placeholder 4">
            <a:extLst>
              <a:ext uri="{FF2B5EF4-FFF2-40B4-BE49-F238E27FC236}">
                <a16:creationId xmlns:a16="http://schemas.microsoft.com/office/drawing/2014/main" id="{4BA76AAE-34D1-4663-B669-B7C886B460B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0280FEB-7BFA-4BD0-B865-CF0703C38781}"/>
              </a:ext>
            </a:extLst>
          </p:cNvPr>
          <p:cNvSpPr>
            <a:spLocks noGrp="1"/>
          </p:cNvSpPr>
          <p:nvPr>
            <p:ph type="sldNum" sz="quarter" idx="12"/>
          </p:nvPr>
        </p:nvSpPr>
        <p:spPr>
          <a:xfrm>
            <a:off x="6457950" y="6356350"/>
            <a:ext cx="2057400" cy="365125"/>
          </a:xfrm>
          <a:prstGeom prst="rect">
            <a:avLst/>
          </a:prstGeom>
        </p:spPr>
        <p:txBody>
          <a:bodyPr/>
          <a:lstStyle/>
          <a:p>
            <a:fld id="{91858AAE-2DE5-4D24-9B9F-295EB5B5838A}" type="slidenum">
              <a:rPr lang="en-GB" smtClean="0"/>
              <a:t>‹#›</a:t>
            </a:fld>
            <a:endParaRPr lang="en-GB"/>
          </a:p>
        </p:txBody>
      </p:sp>
    </p:spTree>
    <p:extLst>
      <p:ext uri="{BB962C8B-B14F-4D97-AF65-F5344CB8AC3E}">
        <p14:creationId xmlns:p14="http://schemas.microsoft.com/office/powerpoint/2010/main" val="189500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574C-7D2B-4BC2-AD09-9D780C9A02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D6DC32-17F3-49EF-B3DF-96D876AB7D3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1A2AE8-9ED5-4210-B0CF-F82DFB8EF14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5A293B-6909-4519-BDCC-690913A55C93}"/>
              </a:ext>
            </a:extLst>
          </p:cNvPr>
          <p:cNvSpPr>
            <a:spLocks noGrp="1"/>
          </p:cNvSpPr>
          <p:nvPr>
            <p:ph type="dt" sz="half" idx="10"/>
          </p:nvPr>
        </p:nvSpPr>
        <p:spPr>
          <a:xfrm>
            <a:off x="628650" y="6356350"/>
            <a:ext cx="2057400" cy="365125"/>
          </a:xfrm>
          <a:prstGeom prst="rect">
            <a:avLst/>
          </a:prstGeom>
        </p:spPr>
        <p:txBody>
          <a:bodyPr/>
          <a:lstStyle/>
          <a:p>
            <a:fld id="{D547ABD5-BAD5-42F8-B725-4BF3116CB38A}" type="datetimeFigureOut">
              <a:rPr lang="en-GB" smtClean="0"/>
              <a:t>20/01/2020</a:t>
            </a:fld>
            <a:endParaRPr lang="en-GB"/>
          </a:p>
        </p:txBody>
      </p:sp>
      <p:sp>
        <p:nvSpPr>
          <p:cNvPr id="6" name="Footer Placeholder 5">
            <a:extLst>
              <a:ext uri="{FF2B5EF4-FFF2-40B4-BE49-F238E27FC236}">
                <a16:creationId xmlns:a16="http://schemas.microsoft.com/office/drawing/2014/main" id="{E99078C5-7A50-4312-BB5C-CBB6545747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2E855FE-CCCF-440F-94FE-39626DE9E286}"/>
              </a:ext>
            </a:extLst>
          </p:cNvPr>
          <p:cNvSpPr>
            <a:spLocks noGrp="1"/>
          </p:cNvSpPr>
          <p:nvPr>
            <p:ph type="sldNum" sz="quarter" idx="12"/>
          </p:nvPr>
        </p:nvSpPr>
        <p:spPr>
          <a:xfrm>
            <a:off x="6457950" y="6356350"/>
            <a:ext cx="2057400" cy="365125"/>
          </a:xfrm>
          <a:prstGeom prst="rect">
            <a:avLst/>
          </a:prstGeom>
        </p:spPr>
        <p:txBody>
          <a:bodyPr/>
          <a:lstStyle/>
          <a:p>
            <a:fld id="{91858AAE-2DE5-4D24-9B9F-295EB5B5838A}" type="slidenum">
              <a:rPr lang="en-GB" smtClean="0"/>
              <a:t>‹#›</a:t>
            </a:fld>
            <a:endParaRPr lang="en-GB"/>
          </a:p>
        </p:txBody>
      </p:sp>
    </p:spTree>
    <p:extLst>
      <p:ext uri="{BB962C8B-B14F-4D97-AF65-F5344CB8AC3E}">
        <p14:creationId xmlns:p14="http://schemas.microsoft.com/office/powerpoint/2010/main" val="201283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A66F-E183-43B1-8454-494667AEA6AC}"/>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F4504F-DEE3-41AC-8D5C-6D59D794F5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0B5011-4FEF-433A-B287-1C8ABAFCEB4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7842F7-C8FB-4850-8B2E-BCCD926A8AC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1AC243-C736-4430-93B9-0F5E5FE996C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CB86B7-D5B0-4356-B83F-0C67E704FBED}"/>
              </a:ext>
            </a:extLst>
          </p:cNvPr>
          <p:cNvSpPr>
            <a:spLocks noGrp="1"/>
          </p:cNvSpPr>
          <p:nvPr>
            <p:ph type="dt" sz="half" idx="10"/>
          </p:nvPr>
        </p:nvSpPr>
        <p:spPr>
          <a:xfrm>
            <a:off x="628650" y="6356350"/>
            <a:ext cx="2057400" cy="365125"/>
          </a:xfrm>
          <a:prstGeom prst="rect">
            <a:avLst/>
          </a:prstGeom>
        </p:spPr>
        <p:txBody>
          <a:bodyPr/>
          <a:lstStyle/>
          <a:p>
            <a:fld id="{D547ABD5-BAD5-42F8-B725-4BF3116CB38A}" type="datetimeFigureOut">
              <a:rPr lang="en-GB" smtClean="0"/>
              <a:t>20/01/2020</a:t>
            </a:fld>
            <a:endParaRPr lang="en-GB"/>
          </a:p>
        </p:txBody>
      </p:sp>
      <p:sp>
        <p:nvSpPr>
          <p:cNvPr id="8" name="Footer Placeholder 7">
            <a:extLst>
              <a:ext uri="{FF2B5EF4-FFF2-40B4-BE49-F238E27FC236}">
                <a16:creationId xmlns:a16="http://schemas.microsoft.com/office/drawing/2014/main" id="{CF62129C-505D-459C-B046-CF8A7982453E}"/>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E338C19-1F1B-49F2-86C7-78A13F804867}"/>
              </a:ext>
            </a:extLst>
          </p:cNvPr>
          <p:cNvSpPr>
            <a:spLocks noGrp="1"/>
          </p:cNvSpPr>
          <p:nvPr>
            <p:ph type="sldNum" sz="quarter" idx="12"/>
          </p:nvPr>
        </p:nvSpPr>
        <p:spPr>
          <a:xfrm>
            <a:off x="6457950" y="6356350"/>
            <a:ext cx="2057400" cy="365125"/>
          </a:xfrm>
          <a:prstGeom prst="rect">
            <a:avLst/>
          </a:prstGeom>
        </p:spPr>
        <p:txBody>
          <a:bodyPr/>
          <a:lstStyle/>
          <a:p>
            <a:fld id="{91858AAE-2DE5-4D24-9B9F-295EB5B5838A}" type="slidenum">
              <a:rPr lang="en-GB" smtClean="0"/>
              <a:t>‹#›</a:t>
            </a:fld>
            <a:endParaRPr lang="en-GB"/>
          </a:p>
        </p:txBody>
      </p:sp>
    </p:spTree>
    <p:extLst>
      <p:ext uri="{BB962C8B-B14F-4D97-AF65-F5344CB8AC3E}">
        <p14:creationId xmlns:p14="http://schemas.microsoft.com/office/powerpoint/2010/main" val="38054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BD79D-7A01-45E4-90DC-2B17C8C6B6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00A5A1-4D1D-43EC-A9EA-54AF432E59CE}"/>
              </a:ext>
            </a:extLst>
          </p:cNvPr>
          <p:cNvSpPr>
            <a:spLocks noGrp="1"/>
          </p:cNvSpPr>
          <p:nvPr>
            <p:ph type="dt" sz="half" idx="10"/>
          </p:nvPr>
        </p:nvSpPr>
        <p:spPr>
          <a:xfrm>
            <a:off x="628650" y="6356350"/>
            <a:ext cx="2057400" cy="365125"/>
          </a:xfrm>
          <a:prstGeom prst="rect">
            <a:avLst/>
          </a:prstGeom>
        </p:spPr>
        <p:txBody>
          <a:bodyPr/>
          <a:lstStyle/>
          <a:p>
            <a:fld id="{D547ABD5-BAD5-42F8-B725-4BF3116CB38A}" type="datetimeFigureOut">
              <a:rPr lang="en-GB" smtClean="0"/>
              <a:t>20/01/2020</a:t>
            </a:fld>
            <a:endParaRPr lang="en-GB"/>
          </a:p>
        </p:txBody>
      </p:sp>
      <p:sp>
        <p:nvSpPr>
          <p:cNvPr id="4" name="Footer Placeholder 3">
            <a:extLst>
              <a:ext uri="{FF2B5EF4-FFF2-40B4-BE49-F238E27FC236}">
                <a16:creationId xmlns:a16="http://schemas.microsoft.com/office/drawing/2014/main" id="{0DE6B538-451F-44A2-A4F8-22CA75E0F9CD}"/>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09258DD-0B5F-4D0B-B250-B296C340DBA8}"/>
              </a:ext>
            </a:extLst>
          </p:cNvPr>
          <p:cNvSpPr>
            <a:spLocks noGrp="1"/>
          </p:cNvSpPr>
          <p:nvPr>
            <p:ph type="sldNum" sz="quarter" idx="12"/>
          </p:nvPr>
        </p:nvSpPr>
        <p:spPr>
          <a:xfrm>
            <a:off x="6457950" y="6356350"/>
            <a:ext cx="2057400" cy="365125"/>
          </a:xfrm>
          <a:prstGeom prst="rect">
            <a:avLst/>
          </a:prstGeom>
        </p:spPr>
        <p:txBody>
          <a:bodyPr/>
          <a:lstStyle/>
          <a:p>
            <a:fld id="{91858AAE-2DE5-4D24-9B9F-295EB5B5838A}" type="slidenum">
              <a:rPr lang="en-GB" smtClean="0"/>
              <a:t>‹#›</a:t>
            </a:fld>
            <a:endParaRPr lang="en-GB"/>
          </a:p>
        </p:txBody>
      </p:sp>
    </p:spTree>
    <p:extLst>
      <p:ext uri="{BB962C8B-B14F-4D97-AF65-F5344CB8AC3E}">
        <p14:creationId xmlns:p14="http://schemas.microsoft.com/office/powerpoint/2010/main" val="88490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4D1D8-6232-4C6B-8AA5-50E283EB8375}"/>
              </a:ext>
            </a:extLst>
          </p:cNvPr>
          <p:cNvSpPr>
            <a:spLocks noGrp="1"/>
          </p:cNvSpPr>
          <p:nvPr>
            <p:ph type="dt" sz="half" idx="10"/>
          </p:nvPr>
        </p:nvSpPr>
        <p:spPr>
          <a:xfrm>
            <a:off x="628650" y="6356350"/>
            <a:ext cx="2057400" cy="365125"/>
          </a:xfrm>
          <a:prstGeom prst="rect">
            <a:avLst/>
          </a:prstGeom>
        </p:spPr>
        <p:txBody>
          <a:bodyPr/>
          <a:lstStyle/>
          <a:p>
            <a:fld id="{D547ABD5-BAD5-42F8-B725-4BF3116CB38A}" type="datetimeFigureOut">
              <a:rPr lang="en-GB" smtClean="0"/>
              <a:t>20/01/2020</a:t>
            </a:fld>
            <a:endParaRPr lang="en-GB"/>
          </a:p>
        </p:txBody>
      </p:sp>
      <p:sp>
        <p:nvSpPr>
          <p:cNvPr id="3" name="Footer Placeholder 2">
            <a:extLst>
              <a:ext uri="{FF2B5EF4-FFF2-40B4-BE49-F238E27FC236}">
                <a16:creationId xmlns:a16="http://schemas.microsoft.com/office/drawing/2014/main" id="{7B161FCF-719C-41A5-9677-92B8C1C3A942}"/>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2A958D0-5DB5-4EB1-93A2-AD9764E0916D}"/>
              </a:ext>
            </a:extLst>
          </p:cNvPr>
          <p:cNvSpPr>
            <a:spLocks noGrp="1"/>
          </p:cNvSpPr>
          <p:nvPr>
            <p:ph type="sldNum" sz="quarter" idx="12"/>
          </p:nvPr>
        </p:nvSpPr>
        <p:spPr>
          <a:xfrm>
            <a:off x="6457950" y="6356350"/>
            <a:ext cx="2057400" cy="365125"/>
          </a:xfrm>
          <a:prstGeom prst="rect">
            <a:avLst/>
          </a:prstGeom>
        </p:spPr>
        <p:txBody>
          <a:bodyPr/>
          <a:lstStyle/>
          <a:p>
            <a:fld id="{91858AAE-2DE5-4D24-9B9F-295EB5B5838A}" type="slidenum">
              <a:rPr lang="en-GB" smtClean="0"/>
              <a:t>‹#›</a:t>
            </a:fld>
            <a:endParaRPr lang="en-GB"/>
          </a:p>
        </p:txBody>
      </p:sp>
    </p:spTree>
    <p:extLst>
      <p:ext uri="{BB962C8B-B14F-4D97-AF65-F5344CB8AC3E}">
        <p14:creationId xmlns:p14="http://schemas.microsoft.com/office/powerpoint/2010/main" val="85188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B8EE66-89AF-4823-B506-E57B58D3B8C0}"/>
              </a:ext>
            </a:extLst>
          </p:cNvPr>
          <p:cNvSpPr>
            <a:spLocks noGrp="1"/>
          </p:cNvSpPr>
          <p:nvPr>
            <p:ph type="title"/>
          </p:nvPr>
        </p:nvSpPr>
        <p:spPr>
          <a:xfrm>
            <a:off x="3581400" y="304800"/>
            <a:ext cx="5410200" cy="37623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80AF358-7722-4F31-8F78-2460BCBB5416}"/>
              </a:ext>
            </a:extLst>
          </p:cNvPr>
          <p:cNvSpPr>
            <a:spLocks noGrp="1"/>
          </p:cNvSpPr>
          <p:nvPr>
            <p:ph type="body" idx="1"/>
          </p:nvPr>
        </p:nvSpPr>
        <p:spPr>
          <a:xfrm>
            <a:off x="628650" y="1825625"/>
            <a:ext cx="82105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9823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r"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lumMod val="50000"/>
          </a:schemeClr>
        </a:buClr>
        <a:buFont typeface="Arial" panose="020B0604020202020204" pitchFamily="34" charset="0"/>
        <a:buChar char="•"/>
        <a:defRPr sz="2800" kern="1200">
          <a:solidFill>
            <a:srgbClr val="005F8E"/>
          </a:solidFill>
          <a:latin typeface="+mn-lt"/>
          <a:ea typeface="+mn-ea"/>
          <a:cs typeface="+mn-cs"/>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400" kern="1200">
          <a:solidFill>
            <a:srgbClr val="005F8E"/>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005F8E"/>
          </a:solidFill>
          <a:latin typeface="+mn-lt"/>
          <a:ea typeface="+mn-ea"/>
          <a:cs typeface="+mn-cs"/>
        </a:defRPr>
      </a:lvl3pPr>
      <a:lvl4pPr marL="16002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rgbClr val="005F8E"/>
          </a:solidFill>
          <a:latin typeface="+mn-lt"/>
          <a:ea typeface="+mn-ea"/>
          <a:cs typeface="+mn-cs"/>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rgbClr val="005F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rive.google.com/open?id=1kh4rwr_8wgKxZsvLJvbPRd3avWUB1Nqc" TargetMode="External"/><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8.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51.jpe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5.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hyperlink" Target="https://drive.google.com/open?id=1emZjOqWUBAQG8qw2-W6ElX35jg93yHzw" TargetMode="External"/><Relationship Id="rId4" Type="http://schemas.openxmlformats.org/officeDocument/2006/relationships/image" Target="../media/image29.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89CFED-EF73-41DD-8F83-96FF863D7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2400"/>
            <a:ext cx="3480620" cy="2743200"/>
          </a:xfrm>
          <a:prstGeom prst="rect">
            <a:avLst/>
          </a:prstGeom>
        </p:spPr>
      </p:pic>
      <p:pic>
        <p:nvPicPr>
          <p:cNvPr id="5" name="Picture 4">
            <a:extLst>
              <a:ext uri="{FF2B5EF4-FFF2-40B4-BE49-F238E27FC236}">
                <a16:creationId xmlns:a16="http://schemas.microsoft.com/office/drawing/2014/main" id="{851BB1EE-6C62-4894-AEC7-3F9E996E9C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5943600"/>
            <a:ext cx="2181609" cy="598258"/>
          </a:xfrm>
          <a:prstGeom prst="rect">
            <a:avLst/>
          </a:prstGeom>
        </p:spPr>
      </p:pic>
      <p:pic>
        <p:nvPicPr>
          <p:cNvPr id="7" name="Picture 6">
            <a:extLst>
              <a:ext uri="{FF2B5EF4-FFF2-40B4-BE49-F238E27FC236}">
                <a16:creationId xmlns:a16="http://schemas.microsoft.com/office/drawing/2014/main" id="{4A757DEC-FE7A-4E9E-B189-CA680D3DF8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86" y="5791201"/>
            <a:ext cx="3838499" cy="7506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621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8" name="Picture 6" descr="https://lh5.googleusercontent.com/VkJMlSUfoh9CoQeHh4859t7AkcnUD_LyaDtGu1nN3AhLQ5VODY5JeC5Adop92KcaThgwxPpE7KbtLcutmP_fjEB4K0A3KQA5Me0xgZks2AgWWp4_v_XoQj6M1ssUx61Y2SkqdeRgz88"/>
          <p:cNvPicPr>
            <a:picLocks noChangeAspect="1" noChangeArrowheads="1"/>
          </p:cNvPicPr>
          <p:nvPr/>
        </p:nvPicPr>
        <p:blipFill rotWithShape="1">
          <a:blip r:embed="rId4">
            <a:extLst>
              <a:ext uri="{28A0092B-C50C-407E-A947-70E740481C1C}">
                <a14:useLocalDpi xmlns:a14="http://schemas.microsoft.com/office/drawing/2010/main" val="0"/>
              </a:ext>
            </a:extLst>
          </a:blip>
          <a:srcRect b="19360"/>
          <a:stretch/>
        </p:blipFill>
        <p:spPr bwMode="auto">
          <a:xfrm>
            <a:off x="1371600" y="2045970"/>
            <a:ext cx="6477000" cy="412623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DF45A5E0-D075-5F4B-8E80-F94D11CF63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961" y="2895599"/>
            <a:ext cx="3760277" cy="2605059"/>
          </a:xfrm>
          <a:prstGeom prst="rect">
            <a:avLst/>
          </a:prstGeom>
        </p:spPr>
      </p:pic>
      <p:pic>
        <p:nvPicPr>
          <p:cNvPr id="9" name="Picture 15">
            <a:hlinkClick r:id="rId6"/>
            <a:extLst>
              <a:ext uri="{FF2B5EF4-FFF2-40B4-BE49-F238E27FC236}">
                <a16:creationId xmlns:a16="http://schemas.microsoft.com/office/drawing/2014/main" id="{15E8AF2D-3A6F-8E4B-B9E9-7E8C16130E9E}"/>
              </a:ext>
            </a:extLst>
          </p:cNvPr>
          <p:cNvPicPr>
            <a:picLocks noChangeAspect="1"/>
          </p:cNvPicPr>
          <p:nvPr/>
        </p:nvPicPr>
        <p:blipFill>
          <a:blip r:embed="rId7"/>
          <a:stretch>
            <a:fillRect/>
          </a:stretch>
        </p:blipFill>
        <p:spPr>
          <a:xfrm>
            <a:off x="8079104" y="1112599"/>
            <a:ext cx="760097" cy="1200581"/>
          </a:xfrm>
          <a:prstGeom prst="rect">
            <a:avLst/>
          </a:prstGeom>
        </p:spPr>
      </p:pic>
      <p:sp>
        <p:nvSpPr>
          <p:cNvPr id="10" name="Rectangle: Rounded Corners 25">
            <a:extLst>
              <a:ext uri="{FF2B5EF4-FFF2-40B4-BE49-F238E27FC236}">
                <a16:creationId xmlns:a16="http://schemas.microsoft.com/office/drawing/2014/main" id="{1B89BE73-DD78-4622-BC41-CA4939928DE0}"/>
              </a:ext>
            </a:extLst>
          </p:cNvPr>
          <p:cNvSpPr/>
          <p:nvPr/>
        </p:nvSpPr>
        <p:spPr>
          <a:xfrm>
            <a:off x="5562600" y="286915"/>
            <a:ext cx="4419600" cy="627485"/>
          </a:xfrm>
          <a:prstGeom prst="roundRect">
            <a:avLst>
              <a:gd name="adj" fmla="val 9895"/>
            </a:avLst>
          </a:prstGeom>
          <a:solidFill>
            <a:srgbClr val="9EC42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US" sz="2400" b="1" dirty="0"/>
              <a:t>Fantasy and real world</a:t>
            </a:r>
            <a:endParaRPr lang="en-US" dirty="0"/>
          </a:p>
        </p:txBody>
      </p:sp>
      <p:pic>
        <p:nvPicPr>
          <p:cNvPr id="7" name="Picture 6">
            <a:extLst>
              <a:ext uri="{FF2B5EF4-FFF2-40B4-BE49-F238E27FC236}">
                <a16:creationId xmlns:a16="http://schemas.microsoft.com/office/drawing/2014/main" id="{4624DF02-3417-4F5F-B2D3-31F861B666A8}"/>
              </a:ext>
            </a:extLst>
          </p:cNvPr>
          <p:cNvPicPr>
            <a:picLocks noChangeAspect="1"/>
          </p:cNvPicPr>
          <p:nvPr/>
        </p:nvPicPr>
        <p:blipFill rotWithShape="1">
          <a:blip r:embed="rId8">
            <a:extLst>
              <a:ext uri="{28A0092B-C50C-407E-A947-70E740481C1C}">
                <a14:useLocalDpi xmlns:a14="http://schemas.microsoft.com/office/drawing/2010/main" val="0"/>
              </a:ext>
            </a:extLst>
          </a:blip>
          <a:srcRect l="9852" r="9369"/>
          <a:stretch/>
        </p:blipFill>
        <p:spPr>
          <a:xfrm>
            <a:off x="152400" y="3319522"/>
            <a:ext cx="1989270" cy="2462579"/>
          </a:xfrm>
          <a:prstGeom prst="rect">
            <a:avLst/>
          </a:prstGeom>
        </p:spPr>
      </p:pic>
      <p:pic>
        <p:nvPicPr>
          <p:cNvPr id="11" name="Picture 10">
            <a:extLst>
              <a:ext uri="{FF2B5EF4-FFF2-40B4-BE49-F238E27FC236}">
                <a16:creationId xmlns:a16="http://schemas.microsoft.com/office/drawing/2014/main" id="{D4983EAD-3BF8-4418-A0D7-C11446B38A65}"/>
              </a:ext>
            </a:extLst>
          </p:cNvPr>
          <p:cNvPicPr>
            <a:picLocks noChangeAspect="1"/>
          </p:cNvPicPr>
          <p:nvPr/>
        </p:nvPicPr>
        <p:blipFill rotWithShape="1">
          <a:blip r:embed="rId9">
            <a:extLst>
              <a:ext uri="{28A0092B-C50C-407E-A947-70E740481C1C}">
                <a14:useLocalDpi xmlns:a14="http://schemas.microsoft.com/office/drawing/2010/main" val="0"/>
              </a:ext>
            </a:extLst>
          </a:blip>
          <a:srcRect l="9095" r="11263"/>
          <a:stretch/>
        </p:blipFill>
        <p:spPr>
          <a:xfrm>
            <a:off x="6920962" y="3171825"/>
            <a:ext cx="2146838" cy="2695575"/>
          </a:xfrm>
          <a:prstGeom prst="rect">
            <a:avLst/>
          </a:prstGeom>
        </p:spPr>
      </p:pic>
      <p:sp>
        <p:nvSpPr>
          <p:cNvPr id="12" name="Rectangle 11">
            <a:extLst>
              <a:ext uri="{FF2B5EF4-FFF2-40B4-BE49-F238E27FC236}">
                <a16:creationId xmlns:a16="http://schemas.microsoft.com/office/drawing/2014/main" id="{56703CE8-83B6-4373-B844-A0BCC0507136}"/>
              </a:ext>
            </a:extLst>
          </p:cNvPr>
          <p:cNvSpPr/>
          <p:nvPr/>
        </p:nvSpPr>
        <p:spPr>
          <a:xfrm>
            <a:off x="1" y="5590146"/>
            <a:ext cx="9144000" cy="1267854"/>
          </a:xfrm>
          <a:prstGeom prst="rect">
            <a:avLst/>
          </a:prstGeom>
          <a:solidFill>
            <a:srgbClr val="91B3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FAEE156-5542-4B39-9B20-D3E3E54C6E38}"/>
              </a:ext>
            </a:extLst>
          </p:cNvPr>
          <p:cNvSpPr txBox="1"/>
          <p:nvPr/>
        </p:nvSpPr>
        <p:spPr>
          <a:xfrm>
            <a:off x="1139652" y="1066800"/>
            <a:ext cx="6880036" cy="892552"/>
          </a:xfrm>
          <a:prstGeom prst="rect">
            <a:avLst/>
          </a:prstGeom>
          <a:noFill/>
        </p:spPr>
        <p:txBody>
          <a:bodyPr wrap="square" rtlCol="0">
            <a:spAutoFit/>
          </a:bodyPr>
          <a:lstStyle/>
          <a:p>
            <a:pPr algn="ctr"/>
            <a:r>
              <a:rPr lang="en-GB" sz="2400" b="1" dirty="0"/>
              <a:t>The language introduced in the fantasy world is further contextualised in the </a:t>
            </a:r>
            <a:r>
              <a:rPr lang="en-GB" sz="2800" b="1" dirty="0">
                <a:solidFill>
                  <a:srgbClr val="ED6113"/>
                </a:solidFill>
              </a:rPr>
              <a:t>real world </a:t>
            </a:r>
            <a:r>
              <a:rPr lang="en-GB" sz="2400" b="1" dirty="0"/>
              <a:t>situations. </a:t>
            </a:r>
          </a:p>
        </p:txBody>
      </p:sp>
      <p:sp>
        <p:nvSpPr>
          <p:cNvPr id="17" name="TextBox 16">
            <a:extLst>
              <a:ext uri="{FF2B5EF4-FFF2-40B4-BE49-F238E27FC236}">
                <a16:creationId xmlns:a16="http://schemas.microsoft.com/office/drawing/2014/main" id="{CAE18E41-019B-43BA-81B5-49DCDDF44140}"/>
              </a:ext>
            </a:extLst>
          </p:cNvPr>
          <p:cNvSpPr txBox="1"/>
          <p:nvPr/>
        </p:nvSpPr>
        <p:spPr>
          <a:xfrm>
            <a:off x="380999" y="5739179"/>
            <a:ext cx="8383445" cy="830997"/>
          </a:xfrm>
          <a:prstGeom prst="rect">
            <a:avLst/>
          </a:prstGeom>
          <a:noFill/>
        </p:spPr>
        <p:txBody>
          <a:bodyPr wrap="square" rtlCol="0">
            <a:spAutoFit/>
          </a:bodyPr>
          <a:lstStyle/>
          <a:p>
            <a:pPr algn="ctr"/>
            <a:r>
              <a:rPr lang="en-GB" sz="2400" b="1" dirty="0">
                <a:solidFill>
                  <a:schemeClr val="bg1"/>
                </a:solidFill>
              </a:rPr>
              <a:t>Real children provide models of real-life situations </a:t>
            </a:r>
            <a:r>
              <a:rPr lang="pl-PL" sz="2400" b="1" dirty="0">
                <a:solidFill>
                  <a:schemeClr val="bg1"/>
                </a:solidFill>
              </a:rPr>
              <a:t/>
            </a:r>
            <a:br>
              <a:rPr lang="pl-PL" sz="2400" b="1" dirty="0">
                <a:solidFill>
                  <a:schemeClr val="bg1"/>
                </a:solidFill>
              </a:rPr>
            </a:br>
            <a:r>
              <a:rPr lang="en-GB" sz="2400" b="1" dirty="0">
                <a:solidFill>
                  <a:schemeClr val="bg1"/>
                </a:solidFill>
              </a:rPr>
              <a:t>and opportunities to practise new language and skills.</a:t>
            </a:r>
          </a:p>
        </p:txBody>
      </p:sp>
    </p:spTree>
    <p:extLst>
      <p:ext uri="{BB962C8B-B14F-4D97-AF65-F5344CB8AC3E}">
        <p14:creationId xmlns:p14="http://schemas.microsoft.com/office/powerpoint/2010/main" val="37785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0240AB-70AE-4019-8C93-11A2794A888B}"/>
              </a:ext>
            </a:extLst>
          </p:cNvPr>
          <p:cNvGrpSpPr/>
          <p:nvPr/>
        </p:nvGrpSpPr>
        <p:grpSpPr>
          <a:xfrm>
            <a:off x="381000" y="460375"/>
            <a:ext cx="8443912" cy="1371600"/>
            <a:chOff x="381000" y="460375"/>
            <a:chExt cx="8443912" cy="1371600"/>
          </a:xfrm>
        </p:grpSpPr>
        <p:sp>
          <p:nvSpPr>
            <p:cNvPr id="5" name="Text Placeholder 2">
              <a:extLst>
                <a:ext uri="{FF2B5EF4-FFF2-40B4-BE49-F238E27FC236}">
                  <a16:creationId xmlns:a16="http://schemas.microsoft.com/office/drawing/2014/main" id="{AC31769E-1998-44A3-A221-ECDE9CA41E6E}"/>
                </a:ext>
              </a:extLst>
            </p:cNvPr>
            <p:cNvSpPr txBox="1">
              <a:spLocks/>
            </p:cNvSpPr>
            <p:nvPr/>
          </p:nvSpPr>
          <p:spPr>
            <a:xfrm>
              <a:off x="1905000" y="685800"/>
              <a:ext cx="6919912" cy="1069975"/>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Clr>
                  <a:schemeClr val="bg2">
                    <a:lumMod val="50000"/>
                  </a:schemeClr>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GB" sz="4600" b="1" dirty="0">
                  <a:solidFill>
                    <a:schemeClr val="bg1"/>
                  </a:solidFill>
                </a:rPr>
                <a:t>WHOLE CHILD DEVELOPMENT</a:t>
              </a:r>
            </a:p>
            <a:p>
              <a:pPr>
                <a:lnSpc>
                  <a:spcPct val="100000"/>
                </a:lnSpc>
                <a:spcBef>
                  <a:spcPts val="0"/>
                </a:spcBef>
              </a:pPr>
              <a:r>
                <a:rPr lang="en-GB" sz="4600" dirty="0">
                  <a:solidFill>
                    <a:schemeClr val="bg1"/>
                  </a:solidFill>
                </a:rPr>
                <a:t>with learning language and values</a:t>
              </a:r>
            </a:p>
          </p:txBody>
        </p:sp>
        <p:pic>
          <p:nvPicPr>
            <p:cNvPr id="6" name="Picture 5">
              <a:extLst>
                <a:ext uri="{FF2B5EF4-FFF2-40B4-BE49-F238E27FC236}">
                  <a16:creationId xmlns:a16="http://schemas.microsoft.com/office/drawing/2014/main" id="{9D91C71A-6A96-455D-95AB-B9E88CA32616}"/>
                </a:ext>
              </a:extLst>
            </p:cNvPr>
            <p:cNvPicPr>
              <a:picLocks noChangeAspect="1"/>
            </p:cNvPicPr>
            <p:nvPr/>
          </p:nvPicPr>
          <p:blipFill rotWithShape="1">
            <a:blip r:embed="rId4">
              <a:extLst>
                <a:ext uri="{28A0092B-C50C-407E-A947-70E740481C1C}">
                  <a14:useLocalDpi xmlns:a14="http://schemas.microsoft.com/office/drawing/2010/main" val="0"/>
                </a:ext>
              </a:extLst>
            </a:blip>
            <a:srcRect l="31999" t="32000" r="26589" b="34118"/>
            <a:stretch/>
          </p:blipFill>
          <p:spPr>
            <a:xfrm>
              <a:off x="381000" y="460375"/>
              <a:ext cx="1676400" cy="1371600"/>
            </a:xfrm>
            <a:prstGeom prst="rect">
              <a:avLst/>
            </a:prstGeom>
          </p:spPr>
        </p:pic>
      </p:grpSp>
    </p:spTree>
    <p:extLst>
      <p:ext uri="{BB962C8B-B14F-4D97-AF65-F5344CB8AC3E}">
        <p14:creationId xmlns:p14="http://schemas.microsoft.com/office/powerpoint/2010/main" val="1243967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rostokąt 35">
            <a:extLst>
              <a:ext uri="{FF2B5EF4-FFF2-40B4-BE49-F238E27FC236}">
                <a16:creationId xmlns:a16="http://schemas.microsoft.com/office/drawing/2014/main" id="{F09A2F90-198D-6E40-BEF2-E81D5829F100}"/>
              </a:ext>
            </a:extLst>
          </p:cNvPr>
          <p:cNvSpPr/>
          <p:nvPr/>
        </p:nvSpPr>
        <p:spPr>
          <a:xfrm>
            <a:off x="5943600" y="6373504"/>
            <a:ext cx="2919645" cy="307777"/>
          </a:xfrm>
          <a:prstGeom prst="rect">
            <a:avLst/>
          </a:prstGeom>
        </p:spPr>
        <p:txBody>
          <a:bodyPr wrap="none">
            <a:spAutoFit/>
          </a:bodyPr>
          <a:lstStyle/>
          <a:p>
            <a:r>
              <a:rPr lang="en-US" sz="1400" dirty="0">
                <a:solidFill>
                  <a:schemeClr val="bg1">
                    <a:lumMod val="50000"/>
                  </a:schemeClr>
                </a:solidFill>
              </a:rPr>
              <a:t>https://casel.org/core-competencies/</a:t>
            </a:r>
          </a:p>
        </p:txBody>
      </p:sp>
      <p:pic>
        <p:nvPicPr>
          <p:cNvPr id="8" name="Picture 7">
            <a:extLst>
              <a:ext uri="{FF2B5EF4-FFF2-40B4-BE49-F238E27FC236}">
                <a16:creationId xmlns:a16="http://schemas.microsoft.com/office/drawing/2014/main" id="{676AC9FE-D071-414A-AEF4-7E93B6874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59" y="1219200"/>
            <a:ext cx="6940459" cy="5422233"/>
          </a:xfrm>
          <a:prstGeom prst="rect">
            <a:avLst/>
          </a:prstGeom>
        </p:spPr>
      </p:pic>
      <p:sp>
        <p:nvSpPr>
          <p:cNvPr id="9" name="Rectangle: Rounded Corners 25">
            <a:extLst>
              <a:ext uri="{FF2B5EF4-FFF2-40B4-BE49-F238E27FC236}">
                <a16:creationId xmlns:a16="http://schemas.microsoft.com/office/drawing/2014/main" id="{9ABE3863-D08A-4B38-9BBB-B3BB18AE30F5}"/>
              </a:ext>
            </a:extLst>
          </p:cNvPr>
          <p:cNvSpPr/>
          <p:nvPr/>
        </p:nvSpPr>
        <p:spPr>
          <a:xfrm>
            <a:off x="3962400" y="286915"/>
            <a:ext cx="5562600" cy="627485"/>
          </a:xfrm>
          <a:prstGeom prst="roundRect">
            <a:avLst>
              <a:gd name="adj" fmla="val 9895"/>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2400" b="1" dirty="0"/>
              <a:t>Social and Emotional Learning (SEL)</a:t>
            </a:r>
            <a:endParaRPr lang="en-US" dirty="0"/>
          </a:p>
        </p:txBody>
      </p:sp>
      <p:sp>
        <p:nvSpPr>
          <p:cNvPr id="14" name="TextBox 13">
            <a:extLst>
              <a:ext uri="{FF2B5EF4-FFF2-40B4-BE49-F238E27FC236}">
                <a16:creationId xmlns:a16="http://schemas.microsoft.com/office/drawing/2014/main" id="{1D8657F5-9DE4-4477-8726-BF16CE49D1E3}"/>
              </a:ext>
            </a:extLst>
          </p:cNvPr>
          <p:cNvSpPr txBox="1"/>
          <p:nvPr/>
        </p:nvSpPr>
        <p:spPr>
          <a:xfrm>
            <a:off x="5410200" y="1483882"/>
            <a:ext cx="3445834" cy="1538883"/>
          </a:xfrm>
          <a:prstGeom prst="rect">
            <a:avLst/>
          </a:prstGeom>
          <a:noFill/>
        </p:spPr>
        <p:txBody>
          <a:bodyPr wrap="square" rtlCol="0">
            <a:spAutoFit/>
          </a:bodyPr>
          <a:lstStyle/>
          <a:p>
            <a:pPr algn="r"/>
            <a:r>
              <a:rPr lang="en-GB" i="1" dirty="0">
                <a:solidFill>
                  <a:schemeClr val="accent2">
                    <a:lumMod val="50000"/>
                  </a:schemeClr>
                </a:solidFill>
              </a:rPr>
              <a:t>Mimi’s </a:t>
            </a:r>
            <a:r>
              <a:rPr lang="en-GB" i="1" dirty="0" smtClean="0">
                <a:solidFill>
                  <a:schemeClr val="accent2">
                    <a:lumMod val="50000"/>
                  </a:schemeClr>
                </a:solidFill>
              </a:rPr>
              <a:t>Wheel</a:t>
            </a:r>
            <a:r>
              <a:rPr lang="en-GB" dirty="0">
                <a:solidFill>
                  <a:schemeClr val="accent2">
                    <a:lumMod val="50000"/>
                  </a:schemeClr>
                </a:solidFill>
              </a:rPr>
              <a:t/>
            </a:r>
            <a:br>
              <a:rPr lang="en-GB" dirty="0">
                <a:solidFill>
                  <a:schemeClr val="accent2">
                    <a:lumMod val="50000"/>
                  </a:schemeClr>
                </a:solidFill>
              </a:rPr>
            </a:br>
            <a:r>
              <a:rPr lang="en-GB" dirty="0">
                <a:solidFill>
                  <a:schemeClr val="accent2">
                    <a:lumMod val="50000"/>
                  </a:schemeClr>
                </a:solidFill>
              </a:rPr>
              <a:t>combines development of </a:t>
            </a:r>
          </a:p>
          <a:p>
            <a:pPr algn="r"/>
            <a:r>
              <a:rPr lang="en-GB" sz="2000" b="1" dirty="0">
                <a:solidFill>
                  <a:srgbClr val="E4022D"/>
                </a:solidFill>
              </a:rPr>
              <a:t>Social and Emotional </a:t>
            </a:r>
            <a:br>
              <a:rPr lang="en-GB" sz="2000" b="1" dirty="0">
                <a:solidFill>
                  <a:srgbClr val="E4022D"/>
                </a:solidFill>
              </a:rPr>
            </a:br>
            <a:r>
              <a:rPr lang="en-GB" sz="2000" b="1" dirty="0">
                <a:solidFill>
                  <a:srgbClr val="E4022D"/>
                </a:solidFill>
              </a:rPr>
              <a:t>Learning </a:t>
            </a:r>
            <a:r>
              <a:rPr lang="en-GB" b="1" dirty="0">
                <a:solidFill>
                  <a:srgbClr val="E4022D"/>
                </a:solidFill>
              </a:rPr>
              <a:t>(SEL)  </a:t>
            </a:r>
            <a:br>
              <a:rPr lang="en-GB" b="1" dirty="0">
                <a:solidFill>
                  <a:srgbClr val="E4022D"/>
                </a:solidFill>
              </a:rPr>
            </a:br>
            <a:r>
              <a:rPr lang="en-GB" dirty="0">
                <a:solidFill>
                  <a:schemeClr val="accent2">
                    <a:lumMod val="50000"/>
                  </a:schemeClr>
                </a:solidFill>
              </a:rPr>
              <a:t>with learning English.</a:t>
            </a:r>
          </a:p>
        </p:txBody>
      </p:sp>
      <p:sp>
        <p:nvSpPr>
          <p:cNvPr id="15" name="TextBox 14">
            <a:extLst>
              <a:ext uri="{FF2B5EF4-FFF2-40B4-BE49-F238E27FC236}">
                <a16:creationId xmlns:a16="http://schemas.microsoft.com/office/drawing/2014/main" id="{8F578627-BFEF-4E25-B5EA-4EDDC980F64E}"/>
              </a:ext>
            </a:extLst>
          </p:cNvPr>
          <p:cNvSpPr txBox="1"/>
          <p:nvPr/>
        </p:nvSpPr>
        <p:spPr>
          <a:xfrm>
            <a:off x="5410200" y="3962400"/>
            <a:ext cx="3445834" cy="2062103"/>
          </a:xfrm>
          <a:prstGeom prst="rect">
            <a:avLst/>
          </a:prstGeom>
          <a:noFill/>
        </p:spPr>
        <p:txBody>
          <a:bodyPr wrap="square" rtlCol="0">
            <a:spAutoFit/>
          </a:bodyPr>
          <a:lstStyle/>
          <a:p>
            <a:pPr algn="r"/>
            <a:r>
              <a:rPr lang="en-GB" sz="2000" b="1" dirty="0">
                <a:solidFill>
                  <a:srgbClr val="E4022D"/>
                </a:solidFill>
              </a:rPr>
              <a:t>SEL</a:t>
            </a:r>
            <a:r>
              <a:rPr lang="en-GB" b="1" dirty="0">
                <a:solidFill>
                  <a:schemeClr val="accent2">
                    <a:lumMod val="50000"/>
                  </a:schemeClr>
                </a:solidFill>
              </a:rPr>
              <a:t> </a:t>
            </a:r>
            <a:r>
              <a:rPr lang="en-GB" dirty="0">
                <a:solidFill>
                  <a:schemeClr val="accent2">
                    <a:lumMod val="50000"/>
                  </a:schemeClr>
                </a:solidFill>
              </a:rPr>
              <a:t>enables children </a:t>
            </a:r>
            <a:br>
              <a:rPr lang="en-GB" dirty="0">
                <a:solidFill>
                  <a:schemeClr val="accent2">
                    <a:lumMod val="50000"/>
                  </a:schemeClr>
                </a:solidFill>
              </a:rPr>
            </a:br>
            <a:r>
              <a:rPr lang="en-GB" dirty="0">
                <a:solidFill>
                  <a:schemeClr val="accent2">
                    <a:lumMod val="50000"/>
                  </a:schemeClr>
                </a:solidFill>
              </a:rPr>
              <a:t>to deal confidently with </a:t>
            </a:r>
            <a:endParaRPr lang="en-GB" dirty="0" smtClean="0">
              <a:solidFill>
                <a:schemeClr val="accent2">
                  <a:lumMod val="50000"/>
                </a:schemeClr>
              </a:solidFill>
            </a:endParaRPr>
          </a:p>
          <a:p>
            <a:pPr algn="r"/>
            <a:r>
              <a:rPr lang="en-GB" dirty="0" smtClean="0">
                <a:solidFill>
                  <a:schemeClr val="accent2">
                    <a:lumMod val="50000"/>
                  </a:schemeClr>
                </a:solidFill>
              </a:rPr>
              <a:t>the </a:t>
            </a:r>
            <a:r>
              <a:rPr lang="en-GB" dirty="0">
                <a:solidFill>
                  <a:schemeClr val="accent2">
                    <a:lumMod val="50000"/>
                  </a:schemeClr>
                </a:solidFill>
              </a:rPr>
              <a:t>psychological, social </a:t>
            </a:r>
            <a:endParaRPr lang="en-GB" dirty="0" smtClean="0">
              <a:solidFill>
                <a:schemeClr val="accent2">
                  <a:lumMod val="50000"/>
                </a:schemeClr>
              </a:solidFill>
            </a:endParaRPr>
          </a:p>
          <a:p>
            <a:pPr algn="r"/>
            <a:r>
              <a:rPr lang="en-GB" dirty="0" smtClean="0">
                <a:solidFill>
                  <a:schemeClr val="accent2">
                    <a:lumMod val="50000"/>
                  </a:schemeClr>
                </a:solidFill>
              </a:rPr>
              <a:t>and </a:t>
            </a:r>
            <a:r>
              <a:rPr lang="en-GB" dirty="0">
                <a:solidFill>
                  <a:schemeClr val="accent2">
                    <a:lumMod val="50000"/>
                  </a:schemeClr>
                </a:solidFill>
              </a:rPr>
              <a:t>academic demands </a:t>
            </a:r>
            <a:endParaRPr lang="en-GB" dirty="0" smtClean="0">
              <a:solidFill>
                <a:schemeClr val="accent2">
                  <a:lumMod val="50000"/>
                </a:schemeClr>
              </a:solidFill>
            </a:endParaRPr>
          </a:p>
          <a:p>
            <a:pPr algn="r"/>
            <a:r>
              <a:rPr lang="en-GB" dirty="0" smtClean="0">
                <a:solidFill>
                  <a:schemeClr val="accent2">
                    <a:lumMod val="50000"/>
                  </a:schemeClr>
                </a:solidFill>
              </a:rPr>
              <a:t>of </a:t>
            </a:r>
            <a:r>
              <a:rPr lang="en-GB" dirty="0">
                <a:solidFill>
                  <a:schemeClr val="accent2">
                    <a:lumMod val="50000"/>
                  </a:schemeClr>
                </a:solidFill>
              </a:rPr>
              <a:t>pre-school and prepares them for primary education, </a:t>
            </a:r>
            <a:br>
              <a:rPr lang="en-GB" dirty="0">
                <a:solidFill>
                  <a:schemeClr val="accent2">
                    <a:lumMod val="50000"/>
                  </a:schemeClr>
                </a:solidFill>
              </a:rPr>
            </a:br>
            <a:r>
              <a:rPr lang="en-GB" dirty="0">
                <a:solidFill>
                  <a:schemeClr val="accent2">
                    <a:lumMod val="50000"/>
                  </a:schemeClr>
                </a:solidFill>
              </a:rPr>
              <a:t>and life ahead.</a:t>
            </a:r>
          </a:p>
        </p:txBody>
      </p:sp>
    </p:spTree>
    <p:extLst>
      <p:ext uri="{BB962C8B-B14F-4D97-AF65-F5344CB8AC3E}">
        <p14:creationId xmlns:p14="http://schemas.microsoft.com/office/powerpoint/2010/main" val="37180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32F44-3981-4D41-9DAA-1CE17175A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264" y="1022865"/>
            <a:ext cx="2667472" cy="4396769"/>
          </a:xfrm>
          <a:prstGeom prst="rect">
            <a:avLst/>
          </a:prstGeom>
          <a:effectLst>
            <a:outerShdw blurRad="152400" dist="76200" dir="2700000" algn="tl" rotWithShape="0">
              <a:prstClr val="black">
                <a:alpha val="40000"/>
              </a:prstClr>
            </a:outerShdw>
          </a:effectLst>
        </p:spPr>
      </p:pic>
      <p:sp>
        <p:nvSpPr>
          <p:cNvPr id="4" name="Tytuł 1">
            <a:extLst>
              <a:ext uri="{FF2B5EF4-FFF2-40B4-BE49-F238E27FC236}">
                <a16:creationId xmlns:a16="http://schemas.microsoft.com/office/drawing/2014/main" id="{DCD2C55C-6647-0140-8425-043FFAF64977}"/>
              </a:ext>
            </a:extLst>
          </p:cNvPr>
          <p:cNvSpPr>
            <a:spLocks noGrp="1"/>
          </p:cNvSpPr>
          <p:nvPr>
            <p:ph type="title"/>
          </p:nvPr>
        </p:nvSpPr>
        <p:spPr>
          <a:xfrm>
            <a:off x="3581400" y="0"/>
            <a:ext cx="5410200" cy="685800"/>
          </a:xfrm>
        </p:spPr>
        <p:txBody>
          <a:bodyPr/>
          <a:lstStyle/>
          <a:p>
            <a:r>
              <a:rPr lang="en-US" sz="2400" dirty="0"/>
              <a:t/>
            </a:r>
            <a:br>
              <a:rPr lang="en-US" sz="2400" dirty="0"/>
            </a:br>
            <a:r>
              <a:rPr lang="en-US" sz="2400" dirty="0"/>
              <a:t>Whole child development </a:t>
            </a:r>
            <a:br>
              <a:rPr lang="en-US" sz="2400" dirty="0"/>
            </a:br>
            <a:r>
              <a:rPr lang="en-US" sz="2400" cap="all" dirty="0"/>
              <a:t>equality</a:t>
            </a:r>
          </a:p>
        </p:txBody>
      </p:sp>
      <p:pic>
        <p:nvPicPr>
          <p:cNvPr id="10" name="Obraz 9">
            <a:extLst>
              <a:ext uri="{FF2B5EF4-FFF2-40B4-BE49-F238E27FC236}">
                <a16:creationId xmlns:a16="http://schemas.microsoft.com/office/drawing/2014/main" id="{3C5E899A-630B-894C-B83D-393267AFC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021729"/>
            <a:ext cx="2209800" cy="2975205"/>
          </a:xfrm>
          <a:prstGeom prst="rect">
            <a:avLst/>
          </a:prstGeom>
        </p:spPr>
      </p:pic>
      <p:sp>
        <p:nvSpPr>
          <p:cNvPr id="11" name="Rectangle 10">
            <a:extLst>
              <a:ext uri="{FF2B5EF4-FFF2-40B4-BE49-F238E27FC236}">
                <a16:creationId xmlns:a16="http://schemas.microsoft.com/office/drawing/2014/main" id="{AF9B8B41-84FB-475C-9123-F404614358AF}"/>
              </a:ext>
            </a:extLst>
          </p:cNvPr>
          <p:cNvSpPr/>
          <p:nvPr/>
        </p:nvSpPr>
        <p:spPr>
          <a:xfrm>
            <a:off x="1" y="5334000"/>
            <a:ext cx="9144000" cy="1524000"/>
          </a:xfrm>
          <a:prstGeom prst="rect">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E511DEC-C57A-4168-9A8C-D0F748393CD4}"/>
              </a:ext>
            </a:extLst>
          </p:cNvPr>
          <p:cNvSpPr txBox="1"/>
          <p:nvPr/>
        </p:nvSpPr>
        <p:spPr>
          <a:xfrm>
            <a:off x="4839487" y="5505271"/>
            <a:ext cx="3811444" cy="1015663"/>
          </a:xfrm>
          <a:prstGeom prst="rect">
            <a:avLst/>
          </a:prstGeom>
          <a:noFill/>
        </p:spPr>
        <p:txBody>
          <a:bodyPr wrap="square" rtlCol="0">
            <a:spAutoFit/>
          </a:bodyPr>
          <a:lstStyle/>
          <a:p>
            <a:pPr algn="ctr"/>
            <a:r>
              <a:rPr lang="en-GB" sz="2000" b="1" dirty="0">
                <a:solidFill>
                  <a:schemeClr val="bg1"/>
                </a:solidFill>
              </a:rPr>
              <a:t>Teaching children about equality is a priority in UNESCO initiative for GCED.</a:t>
            </a:r>
          </a:p>
        </p:txBody>
      </p:sp>
      <p:sp>
        <p:nvSpPr>
          <p:cNvPr id="16" name="TextBox 15">
            <a:extLst>
              <a:ext uri="{FF2B5EF4-FFF2-40B4-BE49-F238E27FC236}">
                <a16:creationId xmlns:a16="http://schemas.microsoft.com/office/drawing/2014/main" id="{04232525-9139-42E0-B2BC-35A2FA85FB80}"/>
              </a:ext>
            </a:extLst>
          </p:cNvPr>
          <p:cNvSpPr txBox="1"/>
          <p:nvPr/>
        </p:nvSpPr>
        <p:spPr>
          <a:xfrm>
            <a:off x="626265" y="5505270"/>
            <a:ext cx="3811444" cy="707886"/>
          </a:xfrm>
          <a:prstGeom prst="rect">
            <a:avLst/>
          </a:prstGeom>
          <a:noFill/>
        </p:spPr>
        <p:txBody>
          <a:bodyPr wrap="square" rtlCol="0">
            <a:spAutoFit/>
          </a:bodyPr>
          <a:lstStyle/>
          <a:p>
            <a:pPr algn="ctr"/>
            <a:r>
              <a:rPr lang="en-GB" sz="2000" b="1" dirty="0">
                <a:solidFill>
                  <a:schemeClr val="bg1"/>
                </a:solidFill>
              </a:rPr>
              <a:t>Mimi is the first female lead character in </a:t>
            </a:r>
            <a:r>
              <a:rPr lang="en-GB" sz="2000" b="1" dirty="0" smtClean="0">
                <a:solidFill>
                  <a:schemeClr val="bg1"/>
                </a:solidFill>
              </a:rPr>
              <a:t>a pre-school </a:t>
            </a:r>
            <a:r>
              <a:rPr lang="en-GB" sz="2000" b="1" dirty="0">
                <a:solidFill>
                  <a:schemeClr val="bg1"/>
                </a:solidFill>
              </a:rPr>
              <a:t>course.</a:t>
            </a:r>
          </a:p>
        </p:txBody>
      </p:sp>
    </p:spTree>
    <p:extLst>
      <p:ext uri="{BB962C8B-B14F-4D97-AF65-F5344CB8AC3E}">
        <p14:creationId xmlns:p14="http://schemas.microsoft.com/office/powerpoint/2010/main" val="4846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DE905-B3F6-4A22-9D64-F9A857600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996" y="2209800"/>
            <a:ext cx="3044004" cy="4051908"/>
          </a:xfrm>
          <a:prstGeom prst="rect">
            <a:avLst/>
          </a:prstGeom>
        </p:spPr>
      </p:pic>
      <p:pic>
        <p:nvPicPr>
          <p:cNvPr id="9" name="Picture 8">
            <a:extLst>
              <a:ext uri="{FF2B5EF4-FFF2-40B4-BE49-F238E27FC236}">
                <a16:creationId xmlns:a16="http://schemas.microsoft.com/office/drawing/2014/main" id="{69434653-C519-46A2-AB85-2434448E6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 y="2209800"/>
            <a:ext cx="3044004" cy="4051908"/>
          </a:xfrm>
          <a:prstGeom prst="rect">
            <a:avLst/>
          </a:prstGeom>
        </p:spPr>
      </p:pic>
      <p:sp>
        <p:nvSpPr>
          <p:cNvPr id="8" name="Tytuł 1">
            <a:extLst>
              <a:ext uri="{FF2B5EF4-FFF2-40B4-BE49-F238E27FC236}">
                <a16:creationId xmlns:a16="http://schemas.microsoft.com/office/drawing/2014/main" id="{DCD2C55C-6647-0140-8425-043FFAF64977}"/>
              </a:ext>
            </a:extLst>
          </p:cNvPr>
          <p:cNvSpPr txBox="1">
            <a:spLocks/>
          </p:cNvSpPr>
          <p:nvPr/>
        </p:nvSpPr>
        <p:spPr>
          <a:xfrm>
            <a:off x="3352800" y="-228600"/>
            <a:ext cx="5410200" cy="11741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US" sz="2400" dirty="0"/>
              <a:t/>
            </a:r>
            <a:br>
              <a:rPr lang="en-US" sz="2400" dirty="0"/>
            </a:br>
            <a:r>
              <a:rPr lang="en-US" sz="2400" dirty="0"/>
              <a:t>Whole child development </a:t>
            </a:r>
            <a:br>
              <a:rPr lang="en-US" sz="2400" dirty="0"/>
            </a:br>
            <a:r>
              <a:rPr lang="en-US" sz="2400" cap="all" dirty="0"/>
              <a:t>fine motor skills</a:t>
            </a:r>
          </a:p>
        </p:txBody>
      </p:sp>
      <p:sp>
        <p:nvSpPr>
          <p:cNvPr id="10" name="Rectangle 9">
            <a:extLst>
              <a:ext uri="{FF2B5EF4-FFF2-40B4-BE49-F238E27FC236}">
                <a16:creationId xmlns:a16="http://schemas.microsoft.com/office/drawing/2014/main" id="{29A6B104-198F-4081-BD57-619A642923F6}"/>
              </a:ext>
            </a:extLst>
          </p:cNvPr>
          <p:cNvSpPr/>
          <p:nvPr/>
        </p:nvSpPr>
        <p:spPr>
          <a:xfrm>
            <a:off x="1" y="5505271"/>
            <a:ext cx="9144000" cy="1352729"/>
          </a:xfrm>
          <a:prstGeom prst="rect">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5E98A7A-35D5-40F5-AD8F-F4E3C6A14FF5}"/>
              </a:ext>
            </a:extLst>
          </p:cNvPr>
          <p:cNvSpPr txBox="1"/>
          <p:nvPr/>
        </p:nvSpPr>
        <p:spPr>
          <a:xfrm>
            <a:off x="584011" y="5673803"/>
            <a:ext cx="8001000" cy="1015663"/>
          </a:xfrm>
          <a:prstGeom prst="rect">
            <a:avLst/>
          </a:prstGeom>
          <a:noFill/>
        </p:spPr>
        <p:txBody>
          <a:bodyPr wrap="square" rtlCol="0">
            <a:spAutoFit/>
          </a:bodyPr>
          <a:lstStyle/>
          <a:p>
            <a:pPr algn="ctr"/>
            <a:r>
              <a:rPr lang="en-US" sz="2000" dirty="0">
                <a:solidFill>
                  <a:schemeClr val="bg1"/>
                </a:solidFill>
              </a:rPr>
              <a:t>Both </a:t>
            </a:r>
            <a:r>
              <a:rPr lang="en-US" sz="2000" b="1" dirty="0">
                <a:solidFill>
                  <a:schemeClr val="bg1"/>
                </a:solidFill>
              </a:rPr>
              <a:t>right-handed </a:t>
            </a:r>
            <a:r>
              <a:rPr lang="en-US" sz="2000" dirty="0">
                <a:solidFill>
                  <a:schemeClr val="bg1"/>
                </a:solidFill>
              </a:rPr>
              <a:t>and</a:t>
            </a:r>
            <a:r>
              <a:rPr lang="en-US" sz="2000" b="1" dirty="0">
                <a:solidFill>
                  <a:schemeClr val="bg1"/>
                </a:solidFill>
              </a:rPr>
              <a:t> left-handed children can develop fine motor skills </a:t>
            </a:r>
            <a:r>
              <a:rPr lang="en-US" sz="2000" dirty="0">
                <a:solidFill>
                  <a:schemeClr val="bg1"/>
                </a:solidFill>
              </a:rPr>
              <a:t>using the whole pages of the book, moving their little hands freely</a:t>
            </a:r>
            <a:r>
              <a:rPr lang="en-US" sz="2000" b="1" dirty="0">
                <a:solidFill>
                  <a:schemeClr val="bg1"/>
                </a:solidFill>
              </a:rPr>
              <a:t> </a:t>
            </a:r>
            <a:r>
              <a:rPr lang="en-US" sz="2000" dirty="0">
                <a:solidFill>
                  <a:schemeClr val="bg1"/>
                </a:solidFill>
              </a:rPr>
              <a:t>while</a:t>
            </a:r>
            <a:r>
              <a:rPr lang="en-US" sz="2000" b="1" dirty="0">
                <a:solidFill>
                  <a:schemeClr val="bg1"/>
                </a:solidFill>
              </a:rPr>
              <a:t> tracing, drawing, </a:t>
            </a:r>
            <a:r>
              <a:rPr lang="en-US" sz="2000" b="1" dirty="0" err="1">
                <a:solidFill>
                  <a:schemeClr val="bg1"/>
                </a:solidFill>
              </a:rPr>
              <a:t>colouring</a:t>
            </a:r>
            <a:r>
              <a:rPr lang="en-US" sz="2000" b="1" dirty="0">
                <a:solidFill>
                  <a:schemeClr val="bg1"/>
                </a:solidFill>
              </a:rPr>
              <a:t> and pasting.</a:t>
            </a:r>
          </a:p>
        </p:txBody>
      </p:sp>
      <p:pic>
        <p:nvPicPr>
          <p:cNvPr id="12" name="Picture 11">
            <a:extLst>
              <a:ext uri="{FF2B5EF4-FFF2-40B4-BE49-F238E27FC236}">
                <a16:creationId xmlns:a16="http://schemas.microsoft.com/office/drawing/2014/main" id="{8929B19E-B15E-4EAF-A10C-78FE6842B2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1" t="10835"/>
          <a:stretch/>
        </p:blipFill>
        <p:spPr>
          <a:xfrm>
            <a:off x="2667000" y="2209800"/>
            <a:ext cx="3810000" cy="3465140"/>
          </a:xfrm>
          <a:prstGeom prst="rect">
            <a:avLst/>
          </a:prstGeom>
          <a:effectLst>
            <a:outerShdw blurRad="76200" dist="152400" dir="2700000" algn="tl" rotWithShape="0">
              <a:prstClr val="black">
                <a:alpha val="40000"/>
              </a:prstClr>
            </a:outerShdw>
          </a:effectLst>
        </p:spPr>
      </p:pic>
      <p:sp>
        <p:nvSpPr>
          <p:cNvPr id="13" name="Rectangle: Rounded Corners 25">
            <a:extLst>
              <a:ext uri="{FF2B5EF4-FFF2-40B4-BE49-F238E27FC236}">
                <a16:creationId xmlns:a16="http://schemas.microsoft.com/office/drawing/2014/main" id="{408233B4-F607-49E5-8556-C8099318B817}"/>
              </a:ext>
            </a:extLst>
          </p:cNvPr>
          <p:cNvSpPr/>
          <p:nvPr/>
        </p:nvSpPr>
        <p:spPr>
          <a:xfrm>
            <a:off x="2362200" y="1499603"/>
            <a:ext cx="7200900" cy="627485"/>
          </a:xfrm>
          <a:prstGeom prst="roundRect">
            <a:avLst>
              <a:gd name="adj" fmla="val 9895"/>
            </a:avLst>
          </a:prstGeom>
          <a:solidFill>
            <a:srgbClr val="E4022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2000" b="1" dirty="0"/>
              <a:t>Mimi’s Wheel has unique binding at the top of the page.</a:t>
            </a:r>
          </a:p>
        </p:txBody>
      </p:sp>
    </p:spTree>
    <p:extLst>
      <p:ext uri="{BB962C8B-B14F-4D97-AF65-F5344CB8AC3E}">
        <p14:creationId xmlns:p14="http://schemas.microsoft.com/office/powerpoint/2010/main" val="4464558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4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0000">
                                          <p:cBhvr additive="base">
                                            <p:cTn id="7" dur="2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C3902B-FC14-4DE2-84BF-665B79BBFE7C}"/>
              </a:ext>
            </a:extLst>
          </p:cNvPr>
          <p:cNvGrpSpPr/>
          <p:nvPr/>
        </p:nvGrpSpPr>
        <p:grpSpPr>
          <a:xfrm>
            <a:off x="381000" y="460375"/>
            <a:ext cx="8443912" cy="1371600"/>
            <a:chOff x="381000" y="460375"/>
            <a:chExt cx="8443912" cy="1371600"/>
          </a:xfrm>
        </p:grpSpPr>
        <p:sp>
          <p:nvSpPr>
            <p:cNvPr id="5" name="Text Placeholder 2">
              <a:extLst>
                <a:ext uri="{FF2B5EF4-FFF2-40B4-BE49-F238E27FC236}">
                  <a16:creationId xmlns:a16="http://schemas.microsoft.com/office/drawing/2014/main" id="{60405365-29E6-4EC4-89E1-617A41DCE4C8}"/>
                </a:ext>
              </a:extLst>
            </p:cNvPr>
            <p:cNvSpPr txBox="1">
              <a:spLocks/>
            </p:cNvSpPr>
            <p:nvPr/>
          </p:nvSpPr>
          <p:spPr>
            <a:xfrm>
              <a:off x="1905000" y="685800"/>
              <a:ext cx="6919912" cy="106997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Clr>
                  <a:schemeClr val="bg2">
                    <a:lumMod val="50000"/>
                  </a:schemeClr>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GB" sz="4600" b="1" dirty="0">
                  <a:solidFill>
                    <a:schemeClr val="bg1"/>
                  </a:solidFill>
                </a:rPr>
                <a:t>CLASS MANAGEMENT </a:t>
              </a:r>
            </a:p>
            <a:p>
              <a:pPr>
                <a:lnSpc>
                  <a:spcPct val="100000"/>
                </a:lnSpc>
                <a:spcBef>
                  <a:spcPts val="0"/>
                </a:spcBef>
              </a:pPr>
              <a:r>
                <a:rPr lang="en-GB" sz="4600" dirty="0">
                  <a:solidFill>
                    <a:schemeClr val="bg1"/>
                  </a:solidFill>
                </a:rPr>
                <a:t>at your fingertips</a:t>
              </a:r>
            </a:p>
          </p:txBody>
        </p:sp>
        <p:pic>
          <p:nvPicPr>
            <p:cNvPr id="6" name="Picture 5">
              <a:extLst>
                <a:ext uri="{FF2B5EF4-FFF2-40B4-BE49-F238E27FC236}">
                  <a16:creationId xmlns:a16="http://schemas.microsoft.com/office/drawing/2014/main" id="{11A04DD4-9FA6-4627-8AC2-8E638F394F6B}"/>
                </a:ext>
              </a:extLst>
            </p:cNvPr>
            <p:cNvPicPr>
              <a:picLocks noChangeAspect="1"/>
            </p:cNvPicPr>
            <p:nvPr/>
          </p:nvPicPr>
          <p:blipFill rotWithShape="1">
            <a:blip r:embed="rId4">
              <a:extLst>
                <a:ext uri="{28A0092B-C50C-407E-A947-70E740481C1C}">
                  <a14:useLocalDpi xmlns:a14="http://schemas.microsoft.com/office/drawing/2010/main" val="0"/>
                </a:ext>
              </a:extLst>
            </a:blip>
            <a:srcRect l="31999" t="32000" r="26589" b="34118"/>
            <a:stretch/>
          </p:blipFill>
          <p:spPr>
            <a:xfrm>
              <a:off x="381000" y="460375"/>
              <a:ext cx="1676400" cy="1371600"/>
            </a:xfrm>
            <a:prstGeom prst="rect">
              <a:avLst/>
            </a:prstGeom>
          </p:spPr>
        </p:pic>
      </p:grpSp>
    </p:spTree>
    <p:extLst>
      <p:ext uri="{BB962C8B-B14F-4D97-AF65-F5344CB8AC3E}">
        <p14:creationId xmlns:p14="http://schemas.microsoft.com/office/powerpoint/2010/main" val="170496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9D92210-271D-5D4B-ACFC-AF9FFFB33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385" y="1193712"/>
            <a:ext cx="868563" cy="1629231"/>
          </a:xfrm>
          <a:prstGeom prst="rect">
            <a:avLst/>
          </a:prstGeom>
        </p:spPr>
      </p:pic>
      <p:sp>
        <p:nvSpPr>
          <p:cNvPr id="19" name="Title 1">
            <a:extLst>
              <a:ext uri="{FF2B5EF4-FFF2-40B4-BE49-F238E27FC236}">
                <a16:creationId xmlns:a16="http://schemas.microsoft.com/office/drawing/2014/main" id="{2091319D-9F97-4A01-A86B-91EC830127ED}"/>
              </a:ext>
            </a:extLst>
          </p:cNvPr>
          <p:cNvSpPr txBox="1">
            <a:spLocks/>
          </p:cNvSpPr>
          <p:nvPr/>
        </p:nvSpPr>
        <p:spPr>
          <a:xfrm>
            <a:off x="3505200" y="366709"/>
            <a:ext cx="5410200" cy="60483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BC63A8"/>
                </a:solidFill>
                <a:latin typeface="+mj-lt"/>
                <a:ea typeface="+mj-ea"/>
                <a:cs typeface="+mj-cs"/>
              </a:defRPr>
            </a:lvl1pPr>
          </a:lstStyle>
          <a:p>
            <a:r>
              <a:rPr lang="en-GB" sz="2400" dirty="0">
                <a:solidFill>
                  <a:srgbClr val="DA0C73"/>
                </a:solidFill>
              </a:rPr>
              <a:t>Class management</a:t>
            </a:r>
            <a:br>
              <a:rPr lang="en-GB" sz="2400" dirty="0">
                <a:solidFill>
                  <a:srgbClr val="DA0C73"/>
                </a:solidFill>
              </a:rPr>
            </a:br>
            <a:r>
              <a:rPr lang="en-GB" sz="2400" b="0" dirty="0">
                <a:solidFill>
                  <a:srgbClr val="DA0C73"/>
                </a:solidFill>
              </a:rPr>
              <a:t>teacher’s toolkit</a:t>
            </a:r>
            <a:endParaRPr lang="en-GB" sz="2400" dirty="0">
              <a:solidFill>
                <a:srgbClr val="DA0C73"/>
              </a:solidFill>
            </a:endParaRPr>
          </a:p>
        </p:txBody>
      </p:sp>
      <p:sp>
        <p:nvSpPr>
          <p:cNvPr id="27" name="Rectangle: Rounded Corners 26">
            <a:extLst>
              <a:ext uri="{FF2B5EF4-FFF2-40B4-BE49-F238E27FC236}">
                <a16:creationId xmlns:a16="http://schemas.microsoft.com/office/drawing/2014/main" id="{6107F27A-49A6-45E5-B3CD-26620DDC0732}"/>
              </a:ext>
            </a:extLst>
          </p:cNvPr>
          <p:cNvSpPr/>
          <p:nvPr/>
        </p:nvSpPr>
        <p:spPr>
          <a:xfrm>
            <a:off x="838200" y="5697115"/>
            <a:ext cx="8724900" cy="627485"/>
          </a:xfrm>
          <a:prstGeom prst="roundRect">
            <a:avLst>
              <a:gd name="adj" fmla="val 9895"/>
            </a:avLst>
          </a:prstGeom>
          <a:solidFill>
            <a:srgbClr val="DA0C7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2000" b="1" dirty="0"/>
              <a:t>Story Cards	    Class CD	Posters		Teacher’s Book</a:t>
            </a:r>
          </a:p>
        </p:txBody>
      </p:sp>
      <p:sp>
        <p:nvSpPr>
          <p:cNvPr id="26" name="Rectangle: Rounded Corners 25">
            <a:extLst>
              <a:ext uri="{FF2B5EF4-FFF2-40B4-BE49-F238E27FC236}">
                <a16:creationId xmlns:a16="http://schemas.microsoft.com/office/drawing/2014/main" id="{41EAACFA-6C16-4E3C-90E2-F11D6A1B168F}"/>
              </a:ext>
            </a:extLst>
          </p:cNvPr>
          <p:cNvSpPr/>
          <p:nvPr/>
        </p:nvSpPr>
        <p:spPr>
          <a:xfrm>
            <a:off x="857534" y="2996069"/>
            <a:ext cx="8724900" cy="627485"/>
          </a:xfrm>
          <a:prstGeom prst="roundRect">
            <a:avLst>
              <a:gd name="adj" fmla="val 9895"/>
            </a:avLst>
          </a:prstGeom>
          <a:solidFill>
            <a:srgbClr val="DA0C7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2000" b="1" dirty="0" err="1"/>
              <a:t>Navio</a:t>
            </a:r>
            <a:r>
              <a:rPr lang="en-GB" sz="2000" b="1" dirty="0"/>
              <a:t> App	Flashcards	Wheel Mat	Mimi Puppet</a:t>
            </a:r>
          </a:p>
        </p:txBody>
      </p:sp>
      <p:pic>
        <p:nvPicPr>
          <p:cNvPr id="16" name="Picture 15">
            <a:extLst>
              <a:ext uri="{FF2B5EF4-FFF2-40B4-BE49-F238E27FC236}">
                <a16:creationId xmlns:a16="http://schemas.microsoft.com/office/drawing/2014/main" id="{0114B0A6-BFE6-4768-8084-380C2F0615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0" y="971547"/>
            <a:ext cx="2468769" cy="2468769"/>
          </a:xfrm>
          <a:prstGeom prst="rect">
            <a:avLst/>
          </a:prstGeom>
        </p:spPr>
      </p:pic>
      <p:pic>
        <p:nvPicPr>
          <p:cNvPr id="8" name="Picture 7">
            <a:extLst>
              <a:ext uri="{FF2B5EF4-FFF2-40B4-BE49-F238E27FC236}">
                <a16:creationId xmlns:a16="http://schemas.microsoft.com/office/drawing/2014/main" id="{F8D31348-AF7E-46EF-BA97-853B12F6C06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1308" t="12447" b="21828"/>
          <a:stretch/>
        </p:blipFill>
        <p:spPr>
          <a:xfrm>
            <a:off x="304800" y="1097982"/>
            <a:ext cx="2390775" cy="1771653"/>
          </a:xfrm>
          <a:prstGeom prst="rect">
            <a:avLst/>
          </a:prstGeom>
        </p:spPr>
      </p:pic>
      <p:pic>
        <p:nvPicPr>
          <p:cNvPr id="29" name="Picture 28">
            <a:extLst>
              <a:ext uri="{FF2B5EF4-FFF2-40B4-BE49-F238E27FC236}">
                <a16:creationId xmlns:a16="http://schemas.microsoft.com/office/drawing/2014/main" id="{65439CEB-A2A2-4F26-81CE-C84956BBF8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7400" y="3506268"/>
            <a:ext cx="2695575" cy="2695575"/>
          </a:xfrm>
          <a:prstGeom prst="rect">
            <a:avLst/>
          </a:prstGeom>
        </p:spPr>
      </p:pic>
      <p:pic>
        <p:nvPicPr>
          <p:cNvPr id="31" name="Picture 30">
            <a:extLst>
              <a:ext uri="{FF2B5EF4-FFF2-40B4-BE49-F238E27FC236}">
                <a16:creationId xmlns:a16="http://schemas.microsoft.com/office/drawing/2014/main" id="{7A113B9E-CB99-4562-AA5A-A7B9A269A5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9183" y="971547"/>
            <a:ext cx="2184881" cy="2184881"/>
          </a:xfrm>
          <a:prstGeom prst="rect">
            <a:avLst/>
          </a:prstGeom>
        </p:spPr>
      </p:pic>
      <p:pic>
        <p:nvPicPr>
          <p:cNvPr id="33" name="Picture 32">
            <a:extLst>
              <a:ext uri="{FF2B5EF4-FFF2-40B4-BE49-F238E27FC236}">
                <a16:creationId xmlns:a16="http://schemas.microsoft.com/office/drawing/2014/main" id="{9117BD77-212B-4ABC-9432-59F6F3BB9C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0" y="4006917"/>
            <a:ext cx="1676654" cy="1676654"/>
          </a:xfrm>
          <a:prstGeom prst="rect">
            <a:avLst/>
          </a:prstGeom>
          <a:effectLst>
            <a:outerShdw blurRad="152400" dist="114300" dir="2700000" algn="tl" rotWithShape="0">
              <a:prstClr val="black">
                <a:alpha val="40000"/>
              </a:prstClr>
            </a:outerShdw>
          </a:effectLst>
        </p:spPr>
      </p:pic>
      <p:pic>
        <p:nvPicPr>
          <p:cNvPr id="35" name="Picture 34">
            <a:extLst>
              <a:ext uri="{FF2B5EF4-FFF2-40B4-BE49-F238E27FC236}">
                <a16:creationId xmlns:a16="http://schemas.microsoft.com/office/drawing/2014/main" id="{5212ECD0-4F3A-4D63-93C3-670FF8C441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14800" y="3859951"/>
            <a:ext cx="1676655" cy="1676655"/>
          </a:xfrm>
          <a:prstGeom prst="rect">
            <a:avLst/>
          </a:prstGeom>
          <a:effectLst>
            <a:outerShdw blurRad="50800" dist="76200" dir="2700000" algn="tl" rotWithShape="0">
              <a:prstClr val="black">
                <a:alpha val="40000"/>
              </a:prstClr>
            </a:outerShdw>
          </a:effectLst>
        </p:spPr>
      </p:pic>
      <p:pic>
        <p:nvPicPr>
          <p:cNvPr id="37" name="Picture 36">
            <a:extLst>
              <a:ext uri="{FF2B5EF4-FFF2-40B4-BE49-F238E27FC236}">
                <a16:creationId xmlns:a16="http://schemas.microsoft.com/office/drawing/2014/main" id="{AD76FD42-2BEA-44BC-8AFA-3784748E94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19441" y="3617867"/>
            <a:ext cx="2228449" cy="2228449"/>
          </a:xfrm>
          <a:prstGeom prst="rect">
            <a:avLst/>
          </a:prstGeom>
        </p:spPr>
      </p:pic>
    </p:spTree>
    <p:extLst>
      <p:ext uri="{BB962C8B-B14F-4D97-AF65-F5344CB8AC3E}">
        <p14:creationId xmlns:p14="http://schemas.microsoft.com/office/powerpoint/2010/main" val="39901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6F7271-D77A-4F95-8736-D6A0788345BE}"/>
              </a:ext>
            </a:extLst>
          </p:cNvPr>
          <p:cNvPicPr>
            <a:picLocks noChangeAspect="1"/>
          </p:cNvPicPr>
          <p:nvPr/>
        </p:nvPicPr>
        <p:blipFill rotWithShape="1">
          <a:blip r:embed="rId4">
            <a:extLst>
              <a:ext uri="{28A0092B-C50C-407E-A947-70E740481C1C}">
                <a14:useLocalDpi xmlns:a14="http://schemas.microsoft.com/office/drawing/2010/main" val="0"/>
              </a:ext>
            </a:extLst>
          </a:blip>
          <a:srcRect l="3200" t="1642" b="-1"/>
          <a:stretch/>
        </p:blipFill>
        <p:spPr>
          <a:xfrm>
            <a:off x="4217684" y="3159677"/>
            <a:ext cx="4926316" cy="2719500"/>
          </a:xfrm>
          <a:prstGeom prst="rect">
            <a:avLst/>
          </a:prstGeom>
        </p:spPr>
      </p:pic>
      <p:sp>
        <p:nvSpPr>
          <p:cNvPr id="6" name="Rectangle 5">
            <a:extLst>
              <a:ext uri="{FF2B5EF4-FFF2-40B4-BE49-F238E27FC236}">
                <a16:creationId xmlns:a16="http://schemas.microsoft.com/office/drawing/2014/main" id="{7D23D828-B5B9-4F2F-9D04-FBFC6D354402}"/>
              </a:ext>
            </a:extLst>
          </p:cNvPr>
          <p:cNvSpPr/>
          <p:nvPr/>
        </p:nvSpPr>
        <p:spPr>
          <a:xfrm>
            <a:off x="434453" y="1905000"/>
            <a:ext cx="3276600" cy="3693319"/>
          </a:xfrm>
          <a:prstGeom prst="rect">
            <a:avLst/>
          </a:prstGeom>
        </p:spPr>
        <p:txBody>
          <a:bodyPr wrap="square">
            <a:spAutoFit/>
          </a:bodyPr>
          <a:lstStyle/>
          <a:p>
            <a:r>
              <a:rPr lang="en-US" b="1" dirty="0">
                <a:solidFill>
                  <a:schemeClr val="accent2">
                    <a:lumMod val="75000"/>
                  </a:schemeClr>
                </a:solidFill>
              </a:rPr>
              <a:t>Teacher’s App on </a:t>
            </a:r>
            <a:r>
              <a:rPr lang="en-US" b="1" dirty="0" err="1">
                <a:solidFill>
                  <a:schemeClr val="accent2">
                    <a:lumMod val="75000"/>
                  </a:schemeClr>
                </a:solidFill>
              </a:rPr>
              <a:t>Navio</a:t>
            </a:r>
            <a:r>
              <a:rPr lang="en-US" b="1" dirty="0">
                <a:solidFill>
                  <a:schemeClr val="accent2">
                    <a:lumMod val="75000"/>
                  </a:schemeClr>
                </a:solidFill>
              </a:rPr>
              <a:t> includes</a:t>
            </a:r>
            <a:endParaRPr lang="en-US" b="1" i="1" dirty="0">
              <a:solidFill>
                <a:schemeClr val="accent2">
                  <a:lumMod val="75000"/>
                </a:schemeClr>
              </a:solidFill>
            </a:endParaRPr>
          </a:p>
          <a:p>
            <a:pPr marL="285750" indent="-285750">
              <a:buFont typeface="Arial" charset="0"/>
              <a:buChar char="•"/>
            </a:pPr>
            <a:r>
              <a:rPr lang="en-US" b="1" i="1" dirty="0">
                <a:solidFill>
                  <a:srgbClr val="DA0C73"/>
                </a:solidFill>
              </a:rPr>
              <a:t>Tap &amp; Teach</a:t>
            </a:r>
            <a:r>
              <a:rPr lang="en-US" b="1" dirty="0">
                <a:solidFill>
                  <a:srgbClr val="DA0C73"/>
                </a:solidFill>
              </a:rPr>
              <a:t> lessons </a:t>
            </a:r>
            <a:r>
              <a:rPr lang="en-US" dirty="0">
                <a:solidFill>
                  <a:schemeClr val="accent2">
                    <a:lumMod val="75000"/>
                  </a:schemeClr>
                </a:solidFill>
              </a:rPr>
              <a:t>integrating the content from </a:t>
            </a:r>
          </a:p>
          <a:p>
            <a:pPr marL="742950" lvl="1" indent="-285750">
              <a:buFont typeface="Arial" panose="020B0604020202020204" pitchFamily="34" charset="0"/>
              <a:buChar char="•"/>
            </a:pPr>
            <a:r>
              <a:rPr lang="en-US" b="1" dirty="0">
                <a:solidFill>
                  <a:schemeClr val="accent2">
                    <a:lumMod val="75000"/>
                  </a:schemeClr>
                </a:solidFill>
              </a:rPr>
              <a:t>Pupil’s Book</a:t>
            </a:r>
          </a:p>
          <a:p>
            <a:pPr marL="742950" lvl="1" indent="-285750">
              <a:buFont typeface="Arial" panose="020B0604020202020204" pitchFamily="34" charset="0"/>
              <a:buChar char="•"/>
            </a:pPr>
            <a:r>
              <a:rPr lang="en-US" b="1" dirty="0">
                <a:solidFill>
                  <a:schemeClr val="accent2">
                    <a:lumMod val="75000"/>
                  </a:schemeClr>
                </a:solidFill>
              </a:rPr>
              <a:t>Flashcards</a:t>
            </a:r>
          </a:p>
          <a:p>
            <a:pPr marL="742950" lvl="1" indent="-285750">
              <a:buFont typeface="Arial" panose="020B0604020202020204" pitchFamily="34" charset="0"/>
              <a:buChar char="•"/>
            </a:pPr>
            <a:r>
              <a:rPr lang="en-US" b="1" dirty="0">
                <a:solidFill>
                  <a:schemeClr val="accent2">
                    <a:lumMod val="75000"/>
                  </a:schemeClr>
                </a:solidFill>
              </a:rPr>
              <a:t>Story Cards</a:t>
            </a:r>
          </a:p>
          <a:p>
            <a:pPr marL="742950" lvl="1" indent="-285750">
              <a:buFont typeface="Arial" panose="020B0604020202020204" pitchFamily="34" charset="0"/>
              <a:buChar char="•"/>
            </a:pPr>
            <a:r>
              <a:rPr lang="en-US" b="1" dirty="0">
                <a:solidFill>
                  <a:schemeClr val="accent2">
                    <a:lumMod val="75000"/>
                  </a:schemeClr>
                </a:solidFill>
              </a:rPr>
              <a:t>Videos</a:t>
            </a:r>
          </a:p>
          <a:p>
            <a:pPr marL="742950" lvl="1" indent="-285750">
              <a:buFont typeface="Arial" panose="020B0604020202020204" pitchFamily="34" charset="0"/>
              <a:buChar char="•"/>
            </a:pPr>
            <a:r>
              <a:rPr lang="en-US" b="1" dirty="0">
                <a:solidFill>
                  <a:schemeClr val="accent2">
                    <a:lumMod val="75000"/>
                  </a:schemeClr>
                </a:solidFill>
              </a:rPr>
              <a:t>Audio</a:t>
            </a:r>
          </a:p>
          <a:p>
            <a:pPr marL="742950" lvl="1" indent="-285750">
              <a:buFont typeface="Arial" panose="020B0604020202020204" pitchFamily="34" charset="0"/>
              <a:buChar char="•"/>
            </a:pPr>
            <a:r>
              <a:rPr lang="en-US" b="1" dirty="0">
                <a:solidFill>
                  <a:schemeClr val="accent2">
                    <a:lumMod val="75000"/>
                  </a:schemeClr>
                </a:solidFill>
              </a:rPr>
              <a:t>Posters</a:t>
            </a:r>
          </a:p>
          <a:p>
            <a:pPr marL="285750" lvl="0" indent="-285750">
              <a:buFont typeface="Arial" charset="0"/>
              <a:buChar char="•"/>
            </a:pPr>
            <a:r>
              <a:rPr lang="en-US" b="1" dirty="0">
                <a:solidFill>
                  <a:schemeClr val="accent2">
                    <a:lumMod val="75000"/>
                  </a:schemeClr>
                </a:solidFill>
              </a:rPr>
              <a:t>Progress Tracker</a:t>
            </a:r>
          </a:p>
          <a:p>
            <a:pPr marL="285750" lvl="0" indent="-285750">
              <a:buFont typeface="Arial" charset="0"/>
              <a:buChar char="•"/>
            </a:pPr>
            <a:r>
              <a:rPr lang="en-US" b="1" dirty="0">
                <a:solidFill>
                  <a:schemeClr val="accent2">
                    <a:lumMod val="75000"/>
                  </a:schemeClr>
                </a:solidFill>
              </a:rPr>
              <a:t>Rewards system </a:t>
            </a:r>
          </a:p>
          <a:p>
            <a:pPr marL="285750" lvl="0" indent="-285750">
              <a:buFont typeface="Arial" charset="0"/>
              <a:buChar char="•"/>
              <a:defRPr/>
            </a:pPr>
            <a:r>
              <a:rPr lang="en-US" b="1" dirty="0" err="1">
                <a:solidFill>
                  <a:schemeClr val="accent2">
                    <a:lumMod val="75000"/>
                  </a:schemeClr>
                </a:solidFill>
              </a:rPr>
              <a:t>Photocopiables</a:t>
            </a:r>
            <a:r>
              <a:rPr lang="en-US" b="1" dirty="0">
                <a:solidFill>
                  <a:schemeClr val="accent2">
                    <a:lumMod val="75000"/>
                  </a:schemeClr>
                </a:solidFill>
              </a:rPr>
              <a:t>/ </a:t>
            </a:r>
            <a:r>
              <a:rPr lang="en-US" b="1" dirty="0" err="1">
                <a:solidFill>
                  <a:schemeClr val="accent2">
                    <a:lumMod val="75000"/>
                  </a:schemeClr>
                </a:solidFill>
              </a:rPr>
              <a:t>printables</a:t>
            </a:r>
            <a:endParaRPr lang="en-US" b="1" dirty="0">
              <a:solidFill>
                <a:schemeClr val="accent2">
                  <a:lumMod val="75000"/>
                </a:schemeClr>
              </a:solidFill>
            </a:endParaRPr>
          </a:p>
          <a:p>
            <a:pPr marL="285750" indent="-285750">
              <a:buFont typeface="Arial" charset="0"/>
              <a:buChar char="•"/>
              <a:defRPr/>
            </a:pPr>
            <a:r>
              <a:rPr lang="en-US" b="1" dirty="0">
                <a:solidFill>
                  <a:schemeClr val="accent2">
                    <a:lumMod val="75000"/>
                  </a:schemeClr>
                </a:solidFill>
              </a:rPr>
              <a:t>Test Generator</a:t>
            </a:r>
          </a:p>
        </p:txBody>
      </p:sp>
      <p:sp>
        <p:nvSpPr>
          <p:cNvPr id="10" name="Rectangle 9">
            <a:extLst>
              <a:ext uri="{FF2B5EF4-FFF2-40B4-BE49-F238E27FC236}">
                <a16:creationId xmlns:a16="http://schemas.microsoft.com/office/drawing/2014/main" id="{E749826B-2D25-400D-A9D7-BF217C15B7ED}"/>
              </a:ext>
            </a:extLst>
          </p:cNvPr>
          <p:cNvSpPr/>
          <p:nvPr/>
        </p:nvSpPr>
        <p:spPr>
          <a:xfrm>
            <a:off x="1" y="5867400"/>
            <a:ext cx="9144000" cy="990600"/>
          </a:xfrm>
          <a:prstGeom prst="rect">
            <a:avLst/>
          </a:prstGeom>
          <a:solidFill>
            <a:srgbClr val="149AC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2BE8B9E-0634-4073-B795-8773026E6D64}"/>
              </a:ext>
            </a:extLst>
          </p:cNvPr>
          <p:cNvSpPr txBox="1"/>
          <p:nvPr/>
        </p:nvSpPr>
        <p:spPr>
          <a:xfrm>
            <a:off x="571500" y="6008757"/>
            <a:ext cx="8001000" cy="707886"/>
          </a:xfrm>
          <a:prstGeom prst="rect">
            <a:avLst/>
          </a:prstGeom>
          <a:noFill/>
        </p:spPr>
        <p:txBody>
          <a:bodyPr wrap="square" rtlCol="0">
            <a:spAutoFit/>
          </a:bodyPr>
          <a:lstStyle/>
          <a:p>
            <a:pPr algn="ctr"/>
            <a:r>
              <a:rPr lang="en-US" sz="2000" b="1" dirty="0">
                <a:solidFill>
                  <a:schemeClr val="bg1"/>
                </a:solidFill>
              </a:rPr>
              <a:t>With </a:t>
            </a:r>
            <a:r>
              <a:rPr lang="en-US" sz="2000" b="1" i="1" dirty="0" err="1">
                <a:solidFill>
                  <a:schemeClr val="bg1"/>
                </a:solidFill>
              </a:rPr>
              <a:t>Navio</a:t>
            </a:r>
            <a:r>
              <a:rPr lang="en-US" sz="2000" b="1" dirty="0">
                <a:solidFill>
                  <a:schemeClr val="bg1"/>
                </a:solidFill>
              </a:rPr>
              <a:t> teachers can deliver clearly sequenced lessons </a:t>
            </a:r>
          </a:p>
          <a:p>
            <a:pPr algn="ctr"/>
            <a:r>
              <a:rPr lang="en-US" sz="2000" b="1" dirty="0">
                <a:solidFill>
                  <a:schemeClr val="bg1"/>
                </a:solidFill>
              </a:rPr>
              <a:t>requiring minimum preparation.</a:t>
            </a:r>
          </a:p>
        </p:txBody>
      </p:sp>
      <p:sp>
        <p:nvSpPr>
          <p:cNvPr id="13" name="Rectangle: Rounded Corners 25">
            <a:extLst>
              <a:ext uri="{FF2B5EF4-FFF2-40B4-BE49-F238E27FC236}">
                <a16:creationId xmlns:a16="http://schemas.microsoft.com/office/drawing/2014/main" id="{2300855A-A598-41C1-A8B1-6330F81166D6}"/>
              </a:ext>
            </a:extLst>
          </p:cNvPr>
          <p:cNvSpPr/>
          <p:nvPr/>
        </p:nvSpPr>
        <p:spPr>
          <a:xfrm>
            <a:off x="4168253" y="314983"/>
            <a:ext cx="6042547" cy="1080317"/>
          </a:xfrm>
          <a:prstGeom prst="roundRect">
            <a:avLst>
              <a:gd name="adj" fmla="val 9895"/>
            </a:avLst>
          </a:prstGeom>
          <a:solidFill>
            <a:srgbClr val="DA0C7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US" sz="2400" b="1" dirty="0">
                <a:solidFill>
                  <a:schemeClr val="bg1"/>
                </a:solidFill>
              </a:rPr>
              <a:t>Class management</a:t>
            </a:r>
            <a:r>
              <a:rPr lang="en-US" sz="2400" dirty="0">
                <a:solidFill>
                  <a:schemeClr val="bg1"/>
                </a:solidFill>
              </a:rPr>
              <a:t/>
            </a:r>
            <a:br>
              <a:rPr lang="en-US" sz="2400" dirty="0">
                <a:solidFill>
                  <a:schemeClr val="bg1"/>
                </a:solidFill>
              </a:rPr>
            </a:br>
            <a:r>
              <a:rPr lang="en-GB" sz="2400" dirty="0">
                <a:solidFill>
                  <a:schemeClr val="bg1"/>
                </a:solidFill>
              </a:rPr>
              <a:t>Teacher’s App on </a:t>
            </a:r>
            <a:r>
              <a:rPr lang="en-GB" sz="2400" dirty="0" err="1">
                <a:solidFill>
                  <a:schemeClr val="bg1"/>
                </a:solidFill>
              </a:rPr>
              <a:t>Navio</a:t>
            </a:r>
            <a:endParaRPr lang="en-US" dirty="0">
              <a:solidFill>
                <a:schemeClr val="bg1"/>
              </a:solidFill>
            </a:endParaRPr>
          </a:p>
        </p:txBody>
      </p:sp>
      <p:pic>
        <p:nvPicPr>
          <p:cNvPr id="14" name="Picture 13">
            <a:extLst>
              <a:ext uri="{FF2B5EF4-FFF2-40B4-BE49-F238E27FC236}">
                <a16:creationId xmlns:a16="http://schemas.microsoft.com/office/drawing/2014/main" id="{FD60BD4D-D293-4232-AA59-3BD7391D02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2936" y="1866320"/>
            <a:ext cx="2106611" cy="1152000"/>
          </a:xfrm>
          <a:prstGeom prst="rect">
            <a:avLst/>
          </a:prstGeom>
        </p:spPr>
      </p:pic>
    </p:spTree>
    <p:extLst>
      <p:ext uri="{BB962C8B-B14F-4D97-AF65-F5344CB8AC3E}">
        <p14:creationId xmlns:p14="http://schemas.microsoft.com/office/powerpoint/2010/main" val="17105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1E8AF1-C1D7-4AF1-AD92-BA7648D001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6126" y="1672065"/>
            <a:ext cx="2106611" cy="1152000"/>
          </a:xfrm>
          <a:prstGeom prst="rect">
            <a:avLst/>
          </a:prstGeom>
        </p:spPr>
      </p:pic>
      <p:pic>
        <p:nvPicPr>
          <p:cNvPr id="17" name="Picture 16">
            <a:extLst>
              <a:ext uri="{FF2B5EF4-FFF2-40B4-BE49-F238E27FC236}">
                <a16:creationId xmlns:a16="http://schemas.microsoft.com/office/drawing/2014/main" id="{F6A0A905-5231-46C1-96B9-DD75B1211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68253" y="3100830"/>
            <a:ext cx="4975746" cy="3316972"/>
          </a:xfrm>
          <a:prstGeom prst="rect">
            <a:avLst/>
          </a:prstGeom>
        </p:spPr>
      </p:pic>
      <p:sp>
        <p:nvSpPr>
          <p:cNvPr id="11" name="Rectangle: Rounded Corners 25">
            <a:extLst>
              <a:ext uri="{FF2B5EF4-FFF2-40B4-BE49-F238E27FC236}">
                <a16:creationId xmlns:a16="http://schemas.microsoft.com/office/drawing/2014/main" id="{6E7FCA4C-7EE6-45BE-B44F-4534A1702BB1}"/>
              </a:ext>
            </a:extLst>
          </p:cNvPr>
          <p:cNvSpPr/>
          <p:nvPr/>
        </p:nvSpPr>
        <p:spPr>
          <a:xfrm>
            <a:off x="4168253" y="314983"/>
            <a:ext cx="6042547" cy="1080317"/>
          </a:xfrm>
          <a:prstGeom prst="roundRect">
            <a:avLst>
              <a:gd name="adj" fmla="val 9895"/>
            </a:avLst>
          </a:prstGeom>
          <a:solidFill>
            <a:srgbClr val="DA0C7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US" sz="2400" b="1" dirty="0">
                <a:solidFill>
                  <a:schemeClr val="bg1"/>
                </a:solidFill>
              </a:rPr>
              <a:t>Class management</a:t>
            </a:r>
            <a:r>
              <a:rPr lang="en-US" sz="2400" dirty="0">
                <a:solidFill>
                  <a:schemeClr val="bg1"/>
                </a:solidFill>
              </a:rPr>
              <a:t/>
            </a:r>
            <a:br>
              <a:rPr lang="en-US" sz="2400" dirty="0">
                <a:solidFill>
                  <a:schemeClr val="bg1"/>
                </a:solidFill>
              </a:rPr>
            </a:br>
            <a:r>
              <a:rPr lang="en-GB" sz="2000" dirty="0">
                <a:solidFill>
                  <a:schemeClr val="bg1"/>
                </a:solidFill>
              </a:rPr>
              <a:t>Home-school link via Pupil’s App on </a:t>
            </a:r>
            <a:r>
              <a:rPr lang="en-GB" sz="2000" dirty="0" err="1">
                <a:solidFill>
                  <a:schemeClr val="bg1"/>
                </a:solidFill>
              </a:rPr>
              <a:t>Navio</a:t>
            </a:r>
            <a:endParaRPr lang="en-US" dirty="0">
              <a:solidFill>
                <a:schemeClr val="bg1"/>
              </a:solidFill>
            </a:endParaRPr>
          </a:p>
        </p:txBody>
      </p:sp>
      <p:sp>
        <p:nvSpPr>
          <p:cNvPr id="13" name="Rectangle 12">
            <a:extLst>
              <a:ext uri="{FF2B5EF4-FFF2-40B4-BE49-F238E27FC236}">
                <a16:creationId xmlns:a16="http://schemas.microsoft.com/office/drawing/2014/main" id="{9B7222A4-6DD6-415C-BEC6-42D639971717}"/>
              </a:ext>
            </a:extLst>
          </p:cNvPr>
          <p:cNvSpPr/>
          <p:nvPr/>
        </p:nvSpPr>
        <p:spPr>
          <a:xfrm>
            <a:off x="1" y="5867400"/>
            <a:ext cx="9144000" cy="990600"/>
          </a:xfrm>
          <a:prstGeom prst="rect">
            <a:avLst/>
          </a:prstGeom>
          <a:solidFill>
            <a:srgbClr val="149AC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87ADC47-A930-40F9-BA88-8849E6335C6B}"/>
              </a:ext>
            </a:extLst>
          </p:cNvPr>
          <p:cNvSpPr txBox="1"/>
          <p:nvPr/>
        </p:nvSpPr>
        <p:spPr>
          <a:xfrm>
            <a:off x="571500" y="6008757"/>
            <a:ext cx="8001000" cy="707886"/>
          </a:xfrm>
          <a:prstGeom prst="rect">
            <a:avLst/>
          </a:prstGeom>
          <a:noFill/>
        </p:spPr>
        <p:txBody>
          <a:bodyPr wrap="square" rtlCol="0">
            <a:spAutoFit/>
          </a:bodyPr>
          <a:lstStyle/>
          <a:p>
            <a:pPr algn="ctr"/>
            <a:r>
              <a:rPr lang="en-GB" sz="2000" b="1" dirty="0">
                <a:solidFill>
                  <a:schemeClr val="bg1"/>
                </a:solidFill>
              </a:rPr>
              <a:t>The more children play, </a:t>
            </a:r>
          </a:p>
          <a:p>
            <a:pPr algn="ctr"/>
            <a:r>
              <a:rPr lang="en-GB" sz="2000" b="1" dirty="0">
                <a:solidFill>
                  <a:schemeClr val="bg1"/>
                </a:solidFill>
              </a:rPr>
              <a:t>the more they learn.</a:t>
            </a:r>
          </a:p>
        </p:txBody>
      </p:sp>
      <p:sp>
        <p:nvSpPr>
          <p:cNvPr id="15" name="Rectangle 14">
            <a:extLst>
              <a:ext uri="{FF2B5EF4-FFF2-40B4-BE49-F238E27FC236}">
                <a16:creationId xmlns:a16="http://schemas.microsoft.com/office/drawing/2014/main" id="{82BD7297-D153-43E8-886C-C71462AB1CFC}"/>
              </a:ext>
            </a:extLst>
          </p:cNvPr>
          <p:cNvSpPr/>
          <p:nvPr/>
        </p:nvSpPr>
        <p:spPr>
          <a:xfrm>
            <a:off x="457200" y="3006787"/>
            <a:ext cx="4572000" cy="1477328"/>
          </a:xfrm>
          <a:prstGeom prst="rect">
            <a:avLst/>
          </a:prstGeom>
        </p:spPr>
        <p:txBody>
          <a:bodyPr>
            <a:spAutoFit/>
          </a:bodyPr>
          <a:lstStyle/>
          <a:p>
            <a:r>
              <a:rPr lang="en-US" b="1" dirty="0"/>
              <a:t>Pupil’s App on </a:t>
            </a:r>
            <a:r>
              <a:rPr lang="en-US" b="1" dirty="0" err="1"/>
              <a:t>Navio</a:t>
            </a:r>
            <a:r>
              <a:rPr lang="en-US" b="1" dirty="0"/>
              <a:t> includes</a:t>
            </a:r>
            <a:endParaRPr lang="en-US" b="1" i="1" dirty="0"/>
          </a:p>
          <a:p>
            <a:pPr marL="285750" indent="-285750">
              <a:buFont typeface="Arial" charset="0"/>
              <a:buChar char="•"/>
            </a:pPr>
            <a:r>
              <a:rPr lang="en-US" dirty="0"/>
              <a:t>Language games and rewards</a:t>
            </a:r>
          </a:p>
          <a:p>
            <a:pPr marL="285750" indent="-285750">
              <a:buFont typeface="Arial" charset="0"/>
              <a:buChar char="•"/>
            </a:pPr>
            <a:r>
              <a:rPr lang="en-US" dirty="0"/>
              <a:t>Animated stories </a:t>
            </a:r>
          </a:p>
          <a:p>
            <a:pPr marL="285750" indent="-285750">
              <a:buFont typeface="Arial" charset="0"/>
              <a:buChar char="•"/>
            </a:pPr>
            <a:r>
              <a:rPr lang="en-US" dirty="0"/>
              <a:t>Songs and animated song videos</a:t>
            </a:r>
          </a:p>
          <a:p>
            <a:pPr marL="285750" indent="-285750">
              <a:buFont typeface="Arial" charset="0"/>
              <a:buChar char="•"/>
            </a:pPr>
            <a:r>
              <a:rPr lang="en-US" dirty="0"/>
              <a:t>Real world videos</a:t>
            </a:r>
            <a:endParaRPr lang="en-US" b="1" dirty="0"/>
          </a:p>
        </p:txBody>
      </p:sp>
    </p:spTree>
    <p:extLst>
      <p:ext uri="{BB962C8B-B14F-4D97-AF65-F5344CB8AC3E}">
        <p14:creationId xmlns:p14="http://schemas.microsoft.com/office/powerpoint/2010/main" val="3704562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0474" y="2057400"/>
            <a:ext cx="7467600" cy="1498600"/>
          </a:xfrm>
        </p:spPr>
        <p:txBody>
          <a:bodyPr/>
          <a:lstStyle/>
          <a:p>
            <a:r>
              <a:rPr lang="en-GB" sz="3200" dirty="0">
                <a:solidFill>
                  <a:srgbClr val="DA0C73"/>
                </a:solidFill>
              </a:rPr>
              <a:t>‘Get ready to hop on with your children for what I hope will be a truly enjoyable and successful learning journey!’ </a:t>
            </a:r>
          </a:p>
        </p:txBody>
      </p:sp>
      <p:sp>
        <p:nvSpPr>
          <p:cNvPr id="5" name="Subtitle 4"/>
          <p:cNvSpPr>
            <a:spLocks noGrp="1"/>
          </p:cNvSpPr>
          <p:nvPr>
            <p:ph type="subTitle" idx="1"/>
          </p:nvPr>
        </p:nvSpPr>
        <p:spPr>
          <a:xfrm>
            <a:off x="838200" y="3721000"/>
            <a:ext cx="7467600" cy="1655762"/>
          </a:xfrm>
        </p:spPr>
        <p:txBody>
          <a:bodyPr>
            <a:normAutofit lnSpcReduction="10000"/>
          </a:bodyPr>
          <a:lstStyle/>
          <a:p>
            <a:r>
              <a:rPr lang="en-GB" dirty="0"/>
              <a:t>‘I would like to dedicate </a:t>
            </a:r>
            <a:r>
              <a:rPr lang="en-GB" i="1" dirty="0"/>
              <a:t>Mimi’s Wheel </a:t>
            </a:r>
            <a:r>
              <a:rPr lang="en-GB" dirty="0"/>
              <a:t>to every pre-school teacher who shares my passion for early language learning and believes in the unique learning potential of every child. I hope you and your children enjoy using </a:t>
            </a:r>
            <a:r>
              <a:rPr lang="en-GB" i="1" dirty="0"/>
              <a:t>Mimi’s Wheel </a:t>
            </a:r>
            <a:r>
              <a:rPr lang="en-GB" dirty="0"/>
              <a:t>as much as I have enjoyed writing it!’ </a:t>
            </a:r>
          </a:p>
        </p:txBody>
      </p:sp>
      <p:pic>
        <p:nvPicPr>
          <p:cNvPr id="6" name="Obraz 5">
            <a:extLst>
              <a:ext uri="{FF2B5EF4-FFF2-40B4-BE49-F238E27FC236}">
                <a16:creationId xmlns:a16="http://schemas.microsoft.com/office/drawing/2014/main" id="{DE089554-3B55-DE42-9D7E-5FE1D4BB5C6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791200" y="5410200"/>
            <a:ext cx="1555750" cy="1249143"/>
          </a:xfrm>
          <a:prstGeom prst="rect">
            <a:avLst/>
          </a:prstGeom>
        </p:spPr>
      </p:pic>
      <p:pic>
        <p:nvPicPr>
          <p:cNvPr id="9" name="Picture 8">
            <a:extLst>
              <a:ext uri="{FF2B5EF4-FFF2-40B4-BE49-F238E27FC236}">
                <a16:creationId xmlns:a16="http://schemas.microsoft.com/office/drawing/2014/main" id="{430184AA-B801-458F-8360-E391F206C9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339081"/>
            <a:ext cx="2695575" cy="2695575"/>
          </a:xfrm>
          <a:prstGeom prst="rect">
            <a:avLst/>
          </a:prstGeom>
        </p:spPr>
      </p:pic>
    </p:spTree>
    <p:extLst>
      <p:ext uri="{BB962C8B-B14F-4D97-AF65-F5344CB8AC3E}">
        <p14:creationId xmlns:p14="http://schemas.microsoft.com/office/powerpoint/2010/main" val="196305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8183-0B43-4F45-B231-153F19A18AAF}"/>
              </a:ext>
            </a:extLst>
          </p:cNvPr>
          <p:cNvSpPr>
            <a:spLocks noGrp="1"/>
          </p:cNvSpPr>
          <p:nvPr>
            <p:ph type="title"/>
          </p:nvPr>
        </p:nvSpPr>
        <p:spPr/>
        <p:txBody>
          <a:bodyPr/>
          <a:lstStyle/>
          <a:p>
            <a:r>
              <a:rPr lang="pl-PL" dirty="0" err="1"/>
              <a:t>Contents</a:t>
            </a:r>
            <a:endParaRPr lang="en-GB" dirty="0"/>
          </a:p>
        </p:txBody>
      </p:sp>
      <p:sp>
        <p:nvSpPr>
          <p:cNvPr id="3" name="Content Placeholder 2">
            <a:extLst>
              <a:ext uri="{FF2B5EF4-FFF2-40B4-BE49-F238E27FC236}">
                <a16:creationId xmlns:a16="http://schemas.microsoft.com/office/drawing/2014/main" id="{0614B47A-215F-410D-940F-D0CE8EC3612E}"/>
              </a:ext>
            </a:extLst>
          </p:cNvPr>
          <p:cNvSpPr>
            <a:spLocks noGrp="1"/>
          </p:cNvSpPr>
          <p:nvPr>
            <p:ph idx="1"/>
          </p:nvPr>
        </p:nvSpPr>
        <p:spPr>
          <a:xfrm>
            <a:off x="3725839" y="1771249"/>
            <a:ext cx="4476750" cy="761999"/>
          </a:xfrm>
        </p:spPr>
        <p:txBody>
          <a:bodyPr>
            <a:normAutofit/>
          </a:bodyPr>
          <a:lstStyle/>
          <a:p>
            <a:pPr marL="0" indent="0">
              <a:lnSpc>
                <a:spcPct val="100000"/>
              </a:lnSpc>
              <a:spcBef>
                <a:spcPts val="0"/>
              </a:spcBef>
              <a:buNone/>
            </a:pPr>
            <a:r>
              <a:rPr lang="en-GB" sz="2000" b="1" dirty="0">
                <a:solidFill>
                  <a:srgbClr val="ED6113"/>
                </a:solidFill>
              </a:rPr>
              <a:t>UNIQUE FLEXIBILITY</a:t>
            </a:r>
            <a:r>
              <a:rPr lang="pl-PL" sz="2000" b="1" dirty="0">
                <a:solidFill>
                  <a:srgbClr val="ED6113"/>
                </a:solidFill>
              </a:rPr>
              <a:t/>
            </a:r>
            <a:br>
              <a:rPr lang="pl-PL" sz="2000" b="1" dirty="0">
                <a:solidFill>
                  <a:srgbClr val="ED6113"/>
                </a:solidFill>
              </a:rPr>
            </a:br>
            <a:r>
              <a:rPr lang="en-GB" sz="2000" dirty="0">
                <a:solidFill>
                  <a:schemeClr val="accent2">
                    <a:lumMod val="75000"/>
                  </a:schemeClr>
                </a:solidFill>
              </a:rPr>
              <a:t>with the </a:t>
            </a:r>
            <a:r>
              <a:rPr lang="en-GB" sz="2000" i="1" dirty="0">
                <a:solidFill>
                  <a:schemeClr val="accent2">
                    <a:lumMod val="75000"/>
                  </a:schemeClr>
                </a:solidFill>
              </a:rPr>
              <a:t>Hop on &amp; Hop off approach</a:t>
            </a:r>
            <a:endParaRPr lang="en-GB" sz="2000" dirty="0">
              <a:solidFill>
                <a:schemeClr val="accent2">
                  <a:lumMod val="75000"/>
                </a:schemeClr>
              </a:solidFill>
            </a:endParaRPr>
          </a:p>
          <a:p>
            <a:pPr marL="0" indent="0">
              <a:buNone/>
            </a:pPr>
            <a:endParaRPr lang="en-GB" sz="2000" dirty="0">
              <a:solidFill>
                <a:schemeClr val="accent2">
                  <a:lumMod val="75000"/>
                </a:schemeClr>
              </a:solidFill>
            </a:endParaRPr>
          </a:p>
        </p:txBody>
      </p:sp>
      <p:sp>
        <p:nvSpPr>
          <p:cNvPr id="4" name="Content Placeholder 2">
            <a:extLst>
              <a:ext uri="{FF2B5EF4-FFF2-40B4-BE49-F238E27FC236}">
                <a16:creationId xmlns:a16="http://schemas.microsoft.com/office/drawing/2014/main" id="{DF3062AC-1A25-4DD0-B4CF-4A2CF14D13D2}"/>
              </a:ext>
            </a:extLst>
          </p:cNvPr>
          <p:cNvSpPr txBox="1">
            <a:spLocks/>
          </p:cNvSpPr>
          <p:nvPr/>
        </p:nvSpPr>
        <p:spPr>
          <a:xfrm>
            <a:off x="3725839" y="2995532"/>
            <a:ext cx="4476750" cy="761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E48"/>
              </a:buClr>
              <a:buFont typeface="Arial" panose="020B0604020202020204" pitchFamily="34" charset="0"/>
              <a:buChar char="•"/>
              <a:defRPr sz="2800" kern="1200">
                <a:solidFill>
                  <a:srgbClr val="057EAD"/>
                </a:solidFill>
                <a:latin typeface="+mn-lt"/>
                <a:ea typeface="+mn-ea"/>
                <a:cs typeface="+mn-cs"/>
              </a:defRPr>
            </a:lvl1pPr>
            <a:lvl2pPr marL="685800" indent="-228600" algn="l" defTabSz="914400" rtl="0" eaLnBrk="1" latinLnBrk="0" hangingPunct="1">
              <a:lnSpc>
                <a:spcPct val="90000"/>
              </a:lnSpc>
              <a:spcBef>
                <a:spcPts val="500"/>
              </a:spcBef>
              <a:buClr>
                <a:srgbClr val="EF7E48"/>
              </a:buClr>
              <a:buFont typeface="Arial" panose="020B0604020202020204" pitchFamily="34" charset="0"/>
              <a:buChar char="•"/>
              <a:defRPr sz="2400" kern="1200">
                <a:solidFill>
                  <a:srgbClr val="057EAD"/>
                </a:solidFill>
                <a:latin typeface="+mn-lt"/>
                <a:ea typeface="+mn-ea"/>
                <a:cs typeface="+mn-cs"/>
              </a:defRPr>
            </a:lvl2pPr>
            <a:lvl3pPr marL="1143000" indent="-228600" algn="l" defTabSz="914400" rtl="0" eaLnBrk="1" latinLnBrk="0" hangingPunct="1">
              <a:lnSpc>
                <a:spcPct val="90000"/>
              </a:lnSpc>
              <a:spcBef>
                <a:spcPts val="500"/>
              </a:spcBef>
              <a:buClr>
                <a:srgbClr val="EF7E48"/>
              </a:buClr>
              <a:buFont typeface="Arial" panose="020B0604020202020204" pitchFamily="34" charset="0"/>
              <a:buChar char="•"/>
              <a:defRPr sz="2000" kern="1200">
                <a:solidFill>
                  <a:srgbClr val="057EAD"/>
                </a:solidFill>
                <a:latin typeface="+mn-lt"/>
                <a:ea typeface="+mn-ea"/>
                <a:cs typeface="+mn-cs"/>
              </a:defRPr>
            </a:lvl3pPr>
            <a:lvl4pPr marL="1600200" indent="-228600" algn="l" defTabSz="914400" rtl="0" eaLnBrk="1" latinLnBrk="0" hangingPunct="1">
              <a:lnSpc>
                <a:spcPct val="90000"/>
              </a:lnSpc>
              <a:spcBef>
                <a:spcPts val="500"/>
              </a:spcBef>
              <a:buClr>
                <a:srgbClr val="EF7E48"/>
              </a:buClr>
              <a:buFont typeface="Arial" panose="020B0604020202020204" pitchFamily="34" charset="0"/>
              <a:buChar char="•"/>
              <a:defRPr sz="1800" kern="1200">
                <a:solidFill>
                  <a:srgbClr val="057EAD"/>
                </a:solidFill>
                <a:latin typeface="+mn-lt"/>
                <a:ea typeface="+mn-ea"/>
                <a:cs typeface="+mn-cs"/>
              </a:defRPr>
            </a:lvl4pPr>
            <a:lvl5pPr marL="2057400" indent="-228600" algn="l" defTabSz="914400" rtl="0" eaLnBrk="1" latinLnBrk="0" hangingPunct="1">
              <a:lnSpc>
                <a:spcPct val="90000"/>
              </a:lnSpc>
              <a:spcBef>
                <a:spcPts val="500"/>
              </a:spcBef>
              <a:buClr>
                <a:srgbClr val="EF7E48"/>
              </a:buClr>
              <a:buFont typeface="Arial" panose="020B0604020202020204" pitchFamily="34" charset="0"/>
              <a:buChar char="•"/>
              <a:defRPr sz="1800" kern="1200">
                <a:solidFill>
                  <a:srgbClr val="057E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dirty="0">
                <a:solidFill>
                  <a:schemeClr val="accent5">
                    <a:lumMod val="75000"/>
                  </a:schemeClr>
                </a:solidFill>
              </a:rPr>
              <a:t>ENGAGEMENT AND INSTANT LEARNING</a:t>
            </a:r>
          </a:p>
          <a:p>
            <a:pPr marL="0" indent="0">
              <a:lnSpc>
                <a:spcPct val="100000"/>
              </a:lnSpc>
              <a:spcBef>
                <a:spcPts val="0"/>
              </a:spcBef>
              <a:buNone/>
            </a:pPr>
            <a:r>
              <a:rPr lang="en-GB" sz="2000" dirty="0">
                <a:solidFill>
                  <a:schemeClr val="accent2">
                    <a:lumMod val="75000"/>
                  </a:schemeClr>
                </a:solidFill>
              </a:rPr>
              <a:t>with the balance of fantasy and reality</a:t>
            </a:r>
          </a:p>
          <a:p>
            <a:pPr marL="0" indent="0">
              <a:buFont typeface="Arial" panose="020B0604020202020204" pitchFamily="34" charset="0"/>
              <a:buNone/>
            </a:pPr>
            <a:endParaRPr lang="en-GB" sz="2000" dirty="0">
              <a:solidFill>
                <a:schemeClr val="accent2">
                  <a:lumMod val="75000"/>
                </a:schemeClr>
              </a:solidFill>
            </a:endParaRPr>
          </a:p>
        </p:txBody>
      </p:sp>
      <p:sp>
        <p:nvSpPr>
          <p:cNvPr id="5" name="Content Placeholder 2">
            <a:extLst>
              <a:ext uri="{FF2B5EF4-FFF2-40B4-BE49-F238E27FC236}">
                <a16:creationId xmlns:a16="http://schemas.microsoft.com/office/drawing/2014/main" id="{28E4BE40-C967-4402-AAE5-E6DC53BEE8EF}"/>
              </a:ext>
            </a:extLst>
          </p:cNvPr>
          <p:cNvSpPr txBox="1">
            <a:spLocks/>
          </p:cNvSpPr>
          <p:nvPr/>
        </p:nvSpPr>
        <p:spPr>
          <a:xfrm>
            <a:off x="3725839" y="4324597"/>
            <a:ext cx="4476750" cy="761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E48"/>
              </a:buClr>
              <a:buFont typeface="Arial" panose="020B0604020202020204" pitchFamily="34" charset="0"/>
              <a:buChar char="•"/>
              <a:defRPr sz="2800" kern="1200">
                <a:solidFill>
                  <a:srgbClr val="057EAD"/>
                </a:solidFill>
                <a:latin typeface="+mn-lt"/>
                <a:ea typeface="+mn-ea"/>
                <a:cs typeface="+mn-cs"/>
              </a:defRPr>
            </a:lvl1pPr>
            <a:lvl2pPr marL="685800" indent="-228600" algn="l" defTabSz="914400" rtl="0" eaLnBrk="1" latinLnBrk="0" hangingPunct="1">
              <a:lnSpc>
                <a:spcPct val="90000"/>
              </a:lnSpc>
              <a:spcBef>
                <a:spcPts val="500"/>
              </a:spcBef>
              <a:buClr>
                <a:srgbClr val="EF7E48"/>
              </a:buClr>
              <a:buFont typeface="Arial" panose="020B0604020202020204" pitchFamily="34" charset="0"/>
              <a:buChar char="•"/>
              <a:defRPr sz="2400" kern="1200">
                <a:solidFill>
                  <a:srgbClr val="057EAD"/>
                </a:solidFill>
                <a:latin typeface="+mn-lt"/>
                <a:ea typeface="+mn-ea"/>
                <a:cs typeface="+mn-cs"/>
              </a:defRPr>
            </a:lvl2pPr>
            <a:lvl3pPr marL="1143000" indent="-228600" algn="l" defTabSz="914400" rtl="0" eaLnBrk="1" latinLnBrk="0" hangingPunct="1">
              <a:lnSpc>
                <a:spcPct val="90000"/>
              </a:lnSpc>
              <a:spcBef>
                <a:spcPts val="500"/>
              </a:spcBef>
              <a:buClr>
                <a:srgbClr val="EF7E48"/>
              </a:buClr>
              <a:buFont typeface="Arial" panose="020B0604020202020204" pitchFamily="34" charset="0"/>
              <a:buChar char="•"/>
              <a:defRPr sz="2000" kern="1200">
                <a:solidFill>
                  <a:srgbClr val="057EAD"/>
                </a:solidFill>
                <a:latin typeface="+mn-lt"/>
                <a:ea typeface="+mn-ea"/>
                <a:cs typeface="+mn-cs"/>
              </a:defRPr>
            </a:lvl3pPr>
            <a:lvl4pPr marL="1600200" indent="-228600" algn="l" defTabSz="914400" rtl="0" eaLnBrk="1" latinLnBrk="0" hangingPunct="1">
              <a:lnSpc>
                <a:spcPct val="90000"/>
              </a:lnSpc>
              <a:spcBef>
                <a:spcPts val="500"/>
              </a:spcBef>
              <a:buClr>
                <a:srgbClr val="EF7E48"/>
              </a:buClr>
              <a:buFont typeface="Arial" panose="020B0604020202020204" pitchFamily="34" charset="0"/>
              <a:buChar char="•"/>
              <a:defRPr sz="1800" kern="1200">
                <a:solidFill>
                  <a:srgbClr val="057EAD"/>
                </a:solidFill>
                <a:latin typeface="+mn-lt"/>
                <a:ea typeface="+mn-ea"/>
                <a:cs typeface="+mn-cs"/>
              </a:defRPr>
            </a:lvl4pPr>
            <a:lvl5pPr marL="2057400" indent="-228600" algn="l" defTabSz="914400" rtl="0" eaLnBrk="1" latinLnBrk="0" hangingPunct="1">
              <a:lnSpc>
                <a:spcPct val="90000"/>
              </a:lnSpc>
              <a:spcBef>
                <a:spcPts val="500"/>
              </a:spcBef>
              <a:buClr>
                <a:srgbClr val="EF7E48"/>
              </a:buClr>
              <a:buFont typeface="Arial" panose="020B0604020202020204" pitchFamily="34" charset="0"/>
              <a:buChar char="•"/>
              <a:defRPr sz="1800" kern="1200">
                <a:solidFill>
                  <a:srgbClr val="057E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dirty="0">
                <a:solidFill>
                  <a:schemeClr val="bg2">
                    <a:lumMod val="50000"/>
                  </a:schemeClr>
                </a:solidFill>
              </a:rPr>
              <a:t>WHOLE CHILD DEVELOPMENT</a:t>
            </a:r>
          </a:p>
          <a:p>
            <a:pPr marL="0" indent="0">
              <a:lnSpc>
                <a:spcPct val="100000"/>
              </a:lnSpc>
              <a:spcBef>
                <a:spcPts val="0"/>
              </a:spcBef>
              <a:buNone/>
            </a:pPr>
            <a:r>
              <a:rPr lang="en-GB" sz="2000" dirty="0">
                <a:solidFill>
                  <a:schemeClr val="accent2">
                    <a:lumMod val="75000"/>
                  </a:schemeClr>
                </a:solidFill>
              </a:rPr>
              <a:t>with learning language and values</a:t>
            </a:r>
          </a:p>
          <a:p>
            <a:pPr marL="0" indent="0">
              <a:buFont typeface="Arial" panose="020B0604020202020204" pitchFamily="34" charset="0"/>
              <a:buNone/>
            </a:pPr>
            <a:endParaRPr lang="en-GB" sz="2000" dirty="0">
              <a:solidFill>
                <a:schemeClr val="accent2">
                  <a:lumMod val="75000"/>
                </a:schemeClr>
              </a:solidFill>
            </a:endParaRPr>
          </a:p>
        </p:txBody>
      </p:sp>
      <p:sp>
        <p:nvSpPr>
          <p:cNvPr id="6" name="Content Placeholder 2">
            <a:extLst>
              <a:ext uri="{FF2B5EF4-FFF2-40B4-BE49-F238E27FC236}">
                <a16:creationId xmlns:a16="http://schemas.microsoft.com/office/drawing/2014/main" id="{BCAFAEC9-4E43-4973-9155-8DC6A67E09A0}"/>
              </a:ext>
            </a:extLst>
          </p:cNvPr>
          <p:cNvSpPr txBox="1">
            <a:spLocks/>
          </p:cNvSpPr>
          <p:nvPr/>
        </p:nvSpPr>
        <p:spPr>
          <a:xfrm>
            <a:off x="3725839" y="5562600"/>
            <a:ext cx="4476750" cy="761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E48"/>
              </a:buClr>
              <a:buFont typeface="Arial" panose="020B0604020202020204" pitchFamily="34" charset="0"/>
              <a:buChar char="•"/>
              <a:defRPr sz="2800" kern="1200">
                <a:solidFill>
                  <a:srgbClr val="057EAD"/>
                </a:solidFill>
                <a:latin typeface="+mn-lt"/>
                <a:ea typeface="+mn-ea"/>
                <a:cs typeface="+mn-cs"/>
              </a:defRPr>
            </a:lvl1pPr>
            <a:lvl2pPr marL="685800" indent="-228600" algn="l" defTabSz="914400" rtl="0" eaLnBrk="1" latinLnBrk="0" hangingPunct="1">
              <a:lnSpc>
                <a:spcPct val="90000"/>
              </a:lnSpc>
              <a:spcBef>
                <a:spcPts val="500"/>
              </a:spcBef>
              <a:buClr>
                <a:srgbClr val="EF7E48"/>
              </a:buClr>
              <a:buFont typeface="Arial" panose="020B0604020202020204" pitchFamily="34" charset="0"/>
              <a:buChar char="•"/>
              <a:defRPr sz="2400" kern="1200">
                <a:solidFill>
                  <a:srgbClr val="057EAD"/>
                </a:solidFill>
                <a:latin typeface="+mn-lt"/>
                <a:ea typeface="+mn-ea"/>
                <a:cs typeface="+mn-cs"/>
              </a:defRPr>
            </a:lvl2pPr>
            <a:lvl3pPr marL="1143000" indent="-228600" algn="l" defTabSz="914400" rtl="0" eaLnBrk="1" latinLnBrk="0" hangingPunct="1">
              <a:lnSpc>
                <a:spcPct val="90000"/>
              </a:lnSpc>
              <a:spcBef>
                <a:spcPts val="500"/>
              </a:spcBef>
              <a:buClr>
                <a:srgbClr val="EF7E48"/>
              </a:buClr>
              <a:buFont typeface="Arial" panose="020B0604020202020204" pitchFamily="34" charset="0"/>
              <a:buChar char="•"/>
              <a:defRPr sz="2000" kern="1200">
                <a:solidFill>
                  <a:srgbClr val="057EAD"/>
                </a:solidFill>
                <a:latin typeface="+mn-lt"/>
                <a:ea typeface="+mn-ea"/>
                <a:cs typeface="+mn-cs"/>
              </a:defRPr>
            </a:lvl3pPr>
            <a:lvl4pPr marL="1600200" indent="-228600" algn="l" defTabSz="914400" rtl="0" eaLnBrk="1" latinLnBrk="0" hangingPunct="1">
              <a:lnSpc>
                <a:spcPct val="90000"/>
              </a:lnSpc>
              <a:spcBef>
                <a:spcPts val="500"/>
              </a:spcBef>
              <a:buClr>
                <a:srgbClr val="EF7E48"/>
              </a:buClr>
              <a:buFont typeface="Arial" panose="020B0604020202020204" pitchFamily="34" charset="0"/>
              <a:buChar char="•"/>
              <a:defRPr sz="1800" kern="1200">
                <a:solidFill>
                  <a:srgbClr val="057EAD"/>
                </a:solidFill>
                <a:latin typeface="+mn-lt"/>
                <a:ea typeface="+mn-ea"/>
                <a:cs typeface="+mn-cs"/>
              </a:defRPr>
            </a:lvl4pPr>
            <a:lvl5pPr marL="2057400" indent="-228600" algn="l" defTabSz="914400" rtl="0" eaLnBrk="1" latinLnBrk="0" hangingPunct="1">
              <a:lnSpc>
                <a:spcPct val="90000"/>
              </a:lnSpc>
              <a:spcBef>
                <a:spcPts val="500"/>
              </a:spcBef>
              <a:buClr>
                <a:srgbClr val="EF7E48"/>
              </a:buClr>
              <a:buFont typeface="Arial" panose="020B0604020202020204" pitchFamily="34" charset="0"/>
              <a:buChar char="•"/>
              <a:defRPr sz="1800" kern="1200">
                <a:solidFill>
                  <a:srgbClr val="057E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dirty="0">
                <a:solidFill>
                  <a:srgbClr val="DA0C73"/>
                </a:solidFill>
              </a:rPr>
              <a:t>CLASS MANAGEMENT </a:t>
            </a:r>
          </a:p>
          <a:p>
            <a:pPr marL="0" indent="0">
              <a:lnSpc>
                <a:spcPct val="100000"/>
              </a:lnSpc>
              <a:spcBef>
                <a:spcPts val="0"/>
              </a:spcBef>
              <a:buNone/>
            </a:pPr>
            <a:r>
              <a:rPr lang="en-GB" sz="2000" dirty="0"/>
              <a:t>at your fingertips</a:t>
            </a:r>
          </a:p>
          <a:p>
            <a:pPr marL="0" indent="0">
              <a:buFont typeface="Arial" panose="020B0604020202020204" pitchFamily="34" charset="0"/>
              <a:buNone/>
            </a:pPr>
            <a:endParaRPr lang="en-GB" sz="2000" dirty="0">
              <a:solidFill>
                <a:schemeClr val="accent2">
                  <a:lumMod val="75000"/>
                </a:schemeClr>
              </a:solidFill>
            </a:endParaRPr>
          </a:p>
        </p:txBody>
      </p:sp>
      <p:pic>
        <p:nvPicPr>
          <p:cNvPr id="8" name="Picture 7">
            <a:extLst>
              <a:ext uri="{FF2B5EF4-FFF2-40B4-BE49-F238E27FC236}">
                <a16:creationId xmlns:a16="http://schemas.microsoft.com/office/drawing/2014/main" id="{4B7B1A12-5015-4ACC-AD9E-20CB4825E2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223" y="1636814"/>
            <a:ext cx="1549305" cy="1106385"/>
          </a:xfrm>
          <a:prstGeom prst="rect">
            <a:avLst/>
          </a:prstGeom>
        </p:spPr>
      </p:pic>
      <p:pic>
        <p:nvPicPr>
          <p:cNvPr id="9" name="Picture 8">
            <a:extLst>
              <a:ext uri="{FF2B5EF4-FFF2-40B4-BE49-F238E27FC236}">
                <a16:creationId xmlns:a16="http://schemas.microsoft.com/office/drawing/2014/main" id="{9B7F4F84-2661-47A8-A42C-F7755C3FD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223" y="2894610"/>
            <a:ext cx="1549305" cy="1106384"/>
          </a:xfrm>
          <a:prstGeom prst="rect">
            <a:avLst/>
          </a:prstGeom>
        </p:spPr>
      </p:pic>
      <p:pic>
        <p:nvPicPr>
          <p:cNvPr id="10" name="Picture 9">
            <a:extLst>
              <a:ext uri="{FF2B5EF4-FFF2-40B4-BE49-F238E27FC236}">
                <a16:creationId xmlns:a16="http://schemas.microsoft.com/office/drawing/2014/main" id="{6EFEC4CF-0DEE-416E-855F-93BBE9E283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23" y="4152405"/>
            <a:ext cx="1549305" cy="1106384"/>
          </a:xfrm>
          <a:prstGeom prst="rect">
            <a:avLst/>
          </a:prstGeom>
        </p:spPr>
      </p:pic>
      <p:pic>
        <p:nvPicPr>
          <p:cNvPr id="12" name="Picture 11">
            <a:extLst>
              <a:ext uri="{FF2B5EF4-FFF2-40B4-BE49-F238E27FC236}">
                <a16:creationId xmlns:a16="http://schemas.microsoft.com/office/drawing/2014/main" id="{7DB51D4D-324E-4CBD-B25E-C169F277D5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9223" y="5424819"/>
            <a:ext cx="1549305" cy="1106384"/>
          </a:xfrm>
          <a:prstGeom prst="rect">
            <a:avLst/>
          </a:prstGeom>
        </p:spPr>
      </p:pic>
    </p:spTree>
    <p:extLst>
      <p:ext uri="{BB962C8B-B14F-4D97-AF65-F5344CB8AC3E}">
        <p14:creationId xmlns:p14="http://schemas.microsoft.com/office/powerpoint/2010/main" val="80257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000"/>
          </a:stretch>
        </a:blipFill>
        <a:effectLst/>
      </p:bgPr>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CBAE2945-25FE-4C91-BCC3-0BB997E92181}"/>
              </a:ext>
            </a:extLst>
          </p:cNvPr>
          <p:cNvSpPr txBox="1">
            <a:spLocks/>
          </p:cNvSpPr>
          <p:nvPr/>
        </p:nvSpPr>
        <p:spPr>
          <a:xfrm>
            <a:off x="1219200" y="3200400"/>
            <a:ext cx="5638800" cy="2133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b="1" dirty="0">
                <a:solidFill>
                  <a:srgbClr val="FF6600"/>
                </a:solidFill>
              </a:rPr>
              <a:t>THANK YOU!</a:t>
            </a:r>
          </a:p>
          <a:p>
            <a:pPr marL="0" indent="0">
              <a:lnSpc>
                <a:spcPct val="150000"/>
              </a:lnSpc>
              <a:buNone/>
            </a:pPr>
            <a:endParaRPr lang="en-GB" b="1" dirty="0">
              <a:solidFill>
                <a:srgbClr val="FF302D"/>
              </a:solidFill>
            </a:endParaRPr>
          </a:p>
        </p:txBody>
      </p:sp>
      <p:pic>
        <p:nvPicPr>
          <p:cNvPr id="3" name="Picture 2">
            <a:extLst>
              <a:ext uri="{FF2B5EF4-FFF2-40B4-BE49-F238E27FC236}">
                <a16:creationId xmlns:a16="http://schemas.microsoft.com/office/drawing/2014/main" id="{17054E27-1958-40C4-BA4C-E5F31A195396}"/>
              </a:ext>
            </a:extLst>
          </p:cNvPr>
          <p:cNvPicPr>
            <a:picLocks noChangeAspect="1"/>
          </p:cNvPicPr>
          <p:nvPr/>
        </p:nvPicPr>
        <p:blipFill>
          <a:blip r:embed="rId4"/>
          <a:stretch>
            <a:fillRect/>
          </a:stretch>
        </p:blipFill>
        <p:spPr>
          <a:xfrm>
            <a:off x="7503736" y="6084770"/>
            <a:ext cx="1351202" cy="370537"/>
          </a:xfrm>
          <a:prstGeom prst="rect">
            <a:avLst/>
          </a:prstGeom>
        </p:spPr>
      </p:pic>
    </p:spTree>
    <p:extLst>
      <p:ext uri="{BB962C8B-B14F-4D97-AF65-F5344CB8AC3E}">
        <p14:creationId xmlns:p14="http://schemas.microsoft.com/office/powerpoint/2010/main" val="335399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6969C-2FE1-432D-8F80-7E172E3520AF}"/>
              </a:ext>
            </a:extLst>
          </p:cNvPr>
          <p:cNvGrpSpPr/>
          <p:nvPr/>
        </p:nvGrpSpPr>
        <p:grpSpPr>
          <a:xfrm>
            <a:off x="0" y="1160921"/>
            <a:ext cx="9144000" cy="5544679"/>
            <a:chOff x="0" y="1088921"/>
            <a:chExt cx="9144000" cy="5544679"/>
          </a:xfrm>
        </p:grpSpPr>
        <p:sp>
          <p:nvSpPr>
            <p:cNvPr id="12" name="Rectangle 11">
              <a:extLst>
                <a:ext uri="{FF2B5EF4-FFF2-40B4-BE49-F238E27FC236}">
                  <a16:creationId xmlns:a16="http://schemas.microsoft.com/office/drawing/2014/main" id="{DCCEA0EE-8CC6-42E2-8D67-62DC856C620E}"/>
                </a:ext>
              </a:extLst>
            </p:cNvPr>
            <p:cNvSpPr/>
            <p:nvPr/>
          </p:nvSpPr>
          <p:spPr>
            <a:xfrm>
              <a:off x="0" y="1091674"/>
              <a:ext cx="9144000" cy="5541926"/>
            </a:xfrm>
            <a:prstGeom prst="rect">
              <a:avLst/>
            </a:prstGeom>
            <a:gradFill flip="none" rotWithShape="1">
              <a:gsLst>
                <a:gs pos="0">
                  <a:srgbClr val="D0E6F0"/>
                </a:gs>
                <a:gs pos="50000">
                  <a:srgbClr val="ECF5F9"/>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6266D40B-B772-478F-B6EC-A8A0821F1F5A}"/>
                </a:ext>
              </a:extLst>
            </p:cNvPr>
            <p:cNvPicPr>
              <a:picLocks noChangeAspect="1"/>
            </p:cNvPicPr>
            <p:nvPr/>
          </p:nvPicPr>
          <p:blipFill rotWithShape="1">
            <a:blip r:embed="rId4">
              <a:extLst>
                <a:ext uri="{28A0092B-C50C-407E-A947-70E740481C1C}">
                  <a14:useLocalDpi xmlns:a14="http://schemas.microsoft.com/office/drawing/2010/main" val="0"/>
                </a:ext>
              </a:extLst>
            </a:blip>
            <a:srcRect l="5119"/>
            <a:stretch/>
          </p:blipFill>
          <p:spPr>
            <a:xfrm>
              <a:off x="0" y="1088921"/>
              <a:ext cx="9144000" cy="5544679"/>
            </a:xfrm>
            <a:prstGeom prst="rect">
              <a:avLst/>
            </a:prstGeom>
          </p:spPr>
        </p:pic>
        <p:sp>
          <p:nvSpPr>
            <p:cNvPr id="8" name="Prostokąt 7">
              <a:extLst>
                <a:ext uri="{FF2B5EF4-FFF2-40B4-BE49-F238E27FC236}">
                  <a16:creationId xmlns:a16="http://schemas.microsoft.com/office/drawing/2014/main" id="{7043CD13-79B6-574F-B045-6A3E91870537}"/>
                </a:ext>
              </a:extLst>
            </p:cNvPr>
            <p:cNvSpPr/>
            <p:nvPr/>
          </p:nvSpPr>
          <p:spPr>
            <a:xfrm>
              <a:off x="2971800" y="6325823"/>
              <a:ext cx="6171444" cy="307777"/>
            </a:xfrm>
            <a:prstGeom prst="rect">
              <a:avLst/>
            </a:prstGeom>
          </p:spPr>
          <p:txBody>
            <a:bodyPr wrap="square">
              <a:spAutoFit/>
            </a:bodyPr>
            <a:lstStyle/>
            <a:p>
              <a:r>
                <a:rPr lang="en-US" sz="1400" dirty="0">
                  <a:solidFill>
                    <a:schemeClr val="bg1"/>
                  </a:solidFill>
                </a:rPr>
                <a:t>http://</a:t>
              </a:r>
              <a:r>
                <a:rPr lang="en-US" sz="1400" dirty="0" err="1">
                  <a:solidFill>
                    <a:schemeClr val="bg1"/>
                  </a:solidFill>
                </a:rPr>
                <a:t>www.architecture.org</a:t>
              </a:r>
              <a:r>
                <a:rPr lang="en-US" sz="1400" dirty="0">
                  <a:solidFill>
                    <a:schemeClr val="bg1"/>
                  </a:solidFill>
                </a:rPr>
                <a:t>/news/evolving-</a:t>
              </a:r>
              <a:r>
                <a:rPr lang="en-US" sz="1400" dirty="0" err="1">
                  <a:solidFill>
                    <a:schemeClr val="bg1"/>
                  </a:solidFill>
                </a:rPr>
                <a:t>chicago</a:t>
              </a:r>
              <a:r>
                <a:rPr lang="en-US" sz="1400" dirty="0">
                  <a:solidFill>
                    <a:schemeClr val="bg1"/>
                  </a:solidFill>
                </a:rPr>
                <a:t>/</a:t>
              </a:r>
              <a:r>
                <a:rPr lang="en-US" sz="1400" dirty="0" err="1">
                  <a:solidFill>
                    <a:schemeClr val="bg1"/>
                  </a:solidFill>
                </a:rPr>
                <a:t>chicagos</a:t>
              </a:r>
              <a:r>
                <a:rPr lang="en-US" sz="1400" dirty="0">
                  <a:solidFill>
                    <a:schemeClr val="bg1"/>
                  </a:solidFill>
                </a:rPr>
                <a:t>-</a:t>
              </a:r>
              <a:r>
                <a:rPr lang="en-US" sz="1400" dirty="0" err="1">
                  <a:solidFill>
                    <a:schemeClr val="bg1"/>
                  </a:solidFill>
                </a:rPr>
                <a:t>ferris</a:t>
              </a:r>
              <a:r>
                <a:rPr lang="en-US" sz="1400" dirty="0">
                  <a:solidFill>
                    <a:schemeClr val="bg1"/>
                  </a:solidFill>
                </a:rPr>
                <a:t>-wheel-story/</a:t>
              </a:r>
            </a:p>
          </p:txBody>
        </p:sp>
      </p:grpSp>
      <p:pic>
        <p:nvPicPr>
          <p:cNvPr id="17" name="Picture 16">
            <a:extLst>
              <a:ext uri="{FF2B5EF4-FFF2-40B4-BE49-F238E27FC236}">
                <a16:creationId xmlns:a16="http://schemas.microsoft.com/office/drawing/2014/main" id="{F41C2AA3-4C10-4D9F-AB8E-A9F634A8D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831" y="1295400"/>
            <a:ext cx="2003568" cy="158400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4526C09-9635-4F34-8676-4B5F7BBA8E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831" y="3047960"/>
            <a:ext cx="2003567" cy="1584000"/>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99D80AE4-F154-415A-B36A-190B404286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831" y="4800519"/>
            <a:ext cx="2003569" cy="1584000"/>
          </a:xfrm>
          <a:prstGeom prst="rect">
            <a:avLst/>
          </a:prstGeom>
          <a:effectLst>
            <a:outerShdw blurRad="50800" dist="38100" dir="2700000" algn="tl" rotWithShape="0">
              <a:prstClr val="black">
                <a:alpha val="40000"/>
              </a:prstClr>
            </a:outerShdw>
          </a:effectLst>
        </p:spPr>
      </p:pic>
      <p:sp>
        <p:nvSpPr>
          <p:cNvPr id="6" name="Rectangle: Rounded Corners 25">
            <a:extLst>
              <a:ext uri="{FF2B5EF4-FFF2-40B4-BE49-F238E27FC236}">
                <a16:creationId xmlns:a16="http://schemas.microsoft.com/office/drawing/2014/main" id="{CE2B2F38-FE60-994C-B8EF-38469484263F}"/>
              </a:ext>
            </a:extLst>
          </p:cNvPr>
          <p:cNvSpPr/>
          <p:nvPr/>
        </p:nvSpPr>
        <p:spPr>
          <a:xfrm>
            <a:off x="5410200" y="404885"/>
            <a:ext cx="4419600" cy="890515"/>
          </a:xfrm>
          <a:prstGeom prst="roundRect">
            <a:avLst>
              <a:gd name="adj" fmla="val 9895"/>
            </a:avLst>
          </a:prstGeom>
          <a:solidFill>
            <a:srgbClr val="FF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US" sz="2400" b="1" dirty="0"/>
              <a:t>George W.G. Ferris Jr.</a:t>
            </a:r>
          </a:p>
          <a:p>
            <a:pPr marL="180000"/>
            <a:r>
              <a:rPr lang="en-US" dirty="0"/>
              <a:t>World’s Columbian Exposition 1893</a:t>
            </a:r>
          </a:p>
        </p:txBody>
      </p:sp>
    </p:spTree>
    <p:extLst>
      <p:ext uri="{BB962C8B-B14F-4D97-AF65-F5344CB8AC3E}">
        <p14:creationId xmlns:p14="http://schemas.microsoft.com/office/powerpoint/2010/main" val="41445488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20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2000" fill="hold"/>
                                            <p:tgtEl>
                                              <p:spTgt spid="17"/>
                                            </p:tgtEl>
                                            <p:attrNameLst>
                                              <p:attrName>ppt_x</p:attrName>
                                            </p:attrNameLst>
                                          </p:cBhvr>
                                          <p:tavLst>
                                            <p:tav tm="0">
                                              <p:val>
                                                <p:strVal val="#ppt_x"/>
                                              </p:val>
                                            </p:tav>
                                            <p:tav tm="100000">
                                              <p:val>
                                                <p:strVal val="#ppt_x"/>
                                              </p:val>
                                            </p:tav>
                                          </p:tavLst>
                                        </p:anim>
                                        <p:anim calcmode="lin" valueType="num">
                                          <p:cBhvr additive="base">
                                            <p:cTn id="14" dur="20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2000" fill="hold"/>
                                            <p:tgtEl>
                                              <p:spTgt spid="19"/>
                                            </p:tgtEl>
                                            <p:attrNameLst>
                                              <p:attrName>ppt_x</p:attrName>
                                            </p:attrNameLst>
                                          </p:cBhvr>
                                          <p:tavLst>
                                            <p:tav tm="0">
                                              <p:val>
                                                <p:strVal val="#ppt_x"/>
                                              </p:val>
                                            </p:tav>
                                            <p:tav tm="100000">
                                              <p:val>
                                                <p:strVal val="#ppt_x"/>
                                              </p:val>
                                            </p:tav>
                                          </p:tavLst>
                                        </p:anim>
                                        <p:anim calcmode="lin" valueType="num">
                                          <p:cBhvr additive="base">
                                            <p:cTn id="18" dur="20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2000" fill="hold"/>
                                            <p:tgtEl>
                                              <p:spTgt spid="21"/>
                                            </p:tgtEl>
                                            <p:attrNameLst>
                                              <p:attrName>ppt_x</p:attrName>
                                            </p:attrNameLst>
                                          </p:cBhvr>
                                          <p:tavLst>
                                            <p:tav tm="0">
                                              <p:val>
                                                <p:strVal val="#ppt_x"/>
                                              </p:val>
                                            </p:tav>
                                            <p:tav tm="100000">
                                              <p:val>
                                                <p:strVal val="#ppt_x"/>
                                              </p:val>
                                            </p:tav>
                                          </p:tavLst>
                                        </p:anim>
                                        <p:anim calcmode="lin" valueType="num">
                                          <p:cBhvr additive="base">
                                            <p:cTn id="22"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2000" fill="hold"/>
                                            <p:tgtEl>
                                              <p:spTgt spid="17"/>
                                            </p:tgtEl>
                                            <p:attrNameLst>
                                              <p:attrName>ppt_x</p:attrName>
                                            </p:attrNameLst>
                                          </p:cBhvr>
                                          <p:tavLst>
                                            <p:tav tm="0">
                                              <p:val>
                                                <p:strVal val="#ppt_x"/>
                                              </p:val>
                                            </p:tav>
                                            <p:tav tm="100000">
                                              <p:val>
                                                <p:strVal val="#ppt_x"/>
                                              </p:val>
                                            </p:tav>
                                          </p:tavLst>
                                        </p:anim>
                                        <p:anim calcmode="lin" valueType="num">
                                          <p:cBhvr additive="base">
                                            <p:cTn id="14" dur="20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2000" fill="hold"/>
                                            <p:tgtEl>
                                              <p:spTgt spid="19"/>
                                            </p:tgtEl>
                                            <p:attrNameLst>
                                              <p:attrName>ppt_x</p:attrName>
                                            </p:attrNameLst>
                                          </p:cBhvr>
                                          <p:tavLst>
                                            <p:tav tm="0">
                                              <p:val>
                                                <p:strVal val="#ppt_x"/>
                                              </p:val>
                                            </p:tav>
                                            <p:tav tm="100000">
                                              <p:val>
                                                <p:strVal val="#ppt_x"/>
                                              </p:val>
                                            </p:tav>
                                          </p:tavLst>
                                        </p:anim>
                                        <p:anim calcmode="lin" valueType="num">
                                          <p:cBhvr additive="base">
                                            <p:cTn id="18" dur="20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2000" fill="hold"/>
                                            <p:tgtEl>
                                              <p:spTgt spid="21"/>
                                            </p:tgtEl>
                                            <p:attrNameLst>
                                              <p:attrName>ppt_x</p:attrName>
                                            </p:attrNameLst>
                                          </p:cBhvr>
                                          <p:tavLst>
                                            <p:tav tm="0">
                                              <p:val>
                                                <p:strVal val="#ppt_x"/>
                                              </p:val>
                                            </p:tav>
                                            <p:tav tm="100000">
                                              <p:val>
                                                <p:strVal val="#ppt_x"/>
                                              </p:val>
                                            </p:tav>
                                          </p:tavLst>
                                        </p:anim>
                                        <p:anim calcmode="lin" valueType="num">
                                          <p:cBhvr additive="base">
                                            <p:cTn id="22"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5000" y="533400"/>
            <a:ext cx="6919912" cy="1222375"/>
          </a:xfrm>
        </p:spPr>
        <p:txBody>
          <a:bodyPr>
            <a:normAutofit lnSpcReduction="10000"/>
          </a:bodyPr>
          <a:lstStyle/>
          <a:p>
            <a:pPr>
              <a:lnSpc>
                <a:spcPct val="100000"/>
              </a:lnSpc>
              <a:spcBef>
                <a:spcPts val="0"/>
              </a:spcBef>
            </a:pPr>
            <a:r>
              <a:rPr lang="en-GB" sz="4300" b="1" dirty="0">
                <a:solidFill>
                  <a:schemeClr val="bg1"/>
                </a:solidFill>
              </a:rPr>
              <a:t>UNIQUE FLEXIBILITY</a:t>
            </a:r>
          </a:p>
          <a:p>
            <a:pPr>
              <a:lnSpc>
                <a:spcPct val="100000"/>
              </a:lnSpc>
              <a:spcBef>
                <a:spcPts val="0"/>
              </a:spcBef>
            </a:pPr>
            <a:r>
              <a:rPr lang="en-GB" sz="3500" dirty="0">
                <a:solidFill>
                  <a:schemeClr val="bg1"/>
                </a:solidFill>
              </a:rPr>
              <a:t>with the </a:t>
            </a:r>
            <a:r>
              <a:rPr lang="en-GB" sz="3500" i="1" dirty="0">
                <a:solidFill>
                  <a:schemeClr val="bg1"/>
                </a:solidFill>
              </a:rPr>
              <a:t>Hop on &amp; Hop off approach</a:t>
            </a:r>
            <a:endParaRPr lang="en-GB" sz="3500" dirty="0">
              <a:solidFill>
                <a:schemeClr val="bg1"/>
              </a:solidFill>
            </a:endParaRPr>
          </a:p>
        </p:txBody>
      </p:sp>
      <p:pic>
        <p:nvPicPr>
          <p:cNvPr id="6" name="Picture 5">
            <a:extLst>
              <a:ext uri="{FF2B5EF4-FFF2-40B4-BE49-F238E27FC236}">
                <a16:creationId xmlns:a16="http://schemas.microsoft.com/office/drawing/2014/main" id="{159A3E30-3A08-4C84-96CF-794EDE6931E2}"/>
              </a:ext>
            </a:extLst>
          </p:cNvPr>
          <p:cNvPicPr>
            <a:picLocks noChangeAspect="1"/>
          </p:cNvPicPr>
          <p:nvPr/>
        </p:nvPicPr>
        <p:blipFill rotWithShape="1">
          <a:blip r:embed="rId4">
            <a:extLst>
              <a:ext uri="{28A0092B-C50C-407E-A947-70E740481C1C}">
                <a14:useLocalDpi xmlns:a14="http://schemas.microsoft.com/office/drawing/2010/main" val="0"/>
              </a:ext>
            </a:extLst>
          </a:blip>
          <a:srcRect l="31999" t="32000" r="26589" b="34118"/>
          <a:stretch/>
        </p:blipFill>
        <p:spPr>
          <a:xfrm>
            <a:off x="381000" y="460375"/>
            <a:ext cx="1676400" cy="1371600"/>
          </a:xfrm>
          <a:prstGeom prst="rect">
            <a:avLst/>
          </a:prstGeom>
        </p:spPr>
      </p:pic>
    </p:spTree>
    <p:extLst>
      <p:ext uri="{BB962C8B-B14F-4D97-AF65-F5344CB8AC3E}">
        <p14:creationId xmlns:p14="http://schemas.microsoft.com/office/powerpoint/2010/main" val="174482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A54CE-3434-44A1-AA5B-843020AFD093}"/>
              </a:ext>
            </a:extLst>
          </p:cNvPr>
          <p:cNvSpPr>
            <a:spLocks noGrp="1"/>
          </p:cNvSpPr>
          <p:nvPr>
            <p:ph type="title"/>
          </p:nvPr>
        </p:nvSpPr>
        <p:spPr>
          <a:xfrm>
            <a:off x="3505200" y="366709"/>
            <a:ext cx="5410200" cy="604838"/>
          </a:xfrm>
        </p:spPr>
        <p:txBody>
          <a:bodyPr/>
          <a:lstStyle/>
          <a:p>
            <a:r>
              <a:rPr lang="en-GB" sz="2400" i="1" dirty="0">
                <a:solidFill>
                  <a:srgbClr val="FF6600"/>
                </a:solidFill>
              </a:rPr>
              <a:t>Hop on &amp; Hop off</a:t>
            </a:r>
            <a:r>
              <a:rPr lang="en-GB" sz="2400" dirty="0">
                <a:solidFill>
                  <a:srgbClr val="FF6600"/>
                </a:solidFill>
              </a:rPr>
              <a:t> approach</a:t>
            </a:r>
            <a:br>
              <a:rPr lang="en-GB" sz="2400" dirty="0">
                <a:solidFill>
                  <a:srgbClr val="FF6600"/>
                </a:solidFill>
              </a:rPr>
            </a:br>
            <a:r>
              <a:rPr lang="en-GB" sz="2400" b="0" dirty="0">
                <a:solidFill>
                  <a:srgbClr val="FF6600"/>
                </a:solidFill>
              </a:rPr>
              <a:t>modular structure</a:t>
            </a:r>
            <a:endParaRPr lang="en-GB" sz="2400" dirty="0">
              <a:solidFill>
                <a:srgbClr val="FF6600"/>
              </a:solidFill>
            </a:endParaRPr>
          </a:p>
        </p:txBody>
      </p:sp>
      <p:sp>
        <p:nvSpPr>
          <p:cNvPr id="9" name="Rectangle: Rounded Corners 24">
            <a:extLst>
              <a:ext uri="{FF2B5EF4-FFF2-40B4-BE49-F238E27FC236}">
                <a16:creationId xmlns:a16="http://schemas.microsoft.com/office/drawing/2014/main" id="{A66F4993-B5FE-2A45-A01F-3F90BA11A3A1}"/>
              </a:ext>
            </a:extLst>
          </p:cNvPr>
          <p:cNvSpPr/>
          <p:nvPr/>
        </p:nvSpPr>
        <p:spPr>
          <a:xfrm>
            <a:off x="321777" y="815321"/>
            <a:ext cx="4089710" cy="1752600"/>
          </a:xfrm>
          <a:prstGeom prst="round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accent2">
                    <a:lumMod val="75000"/>
                  </a:schemeClr>
                </a:solidFill>
              </a:rPr>
              <a:t>Mimi’s Wheel</a:t>
            </a:r>
            <a:r>
              <a:rPr lang="en-US" b="1" dirty="0">
                <a:solidFill>
                  <a:schemeClr val="accent2">
                    <a:lumMod val="75000"/>
                  </a:schemeClr>
                </a:solidFill>
              </a:rPr>
              <a:t> has non-linear structure with modular, </a:t>
            </a:r>
            <a:r>
              <a:rPr lang="en-US" sz="2000" b="1" dirty="0">
                <a:solidFill>
                  <a:srgbClr val="FF6600"/>
                </a:solidFill>
              </a:rPr>
              <a:t>topic-driven units </a:t>
            </a:r>
            <a:r>
              <a:rPr lang="en-US" b="1" dirty="0">
                <a:solidFill>
                  <a:schemeClr val="accent2">
                    <a:lumMod val="75000"/>
                  </a:schemeClr>
                </a:solidFill>
              </a:rPr>
              <a:t>which are not numbered.</a:t>
            </a:r>
            <a:endParaRPr lang="en-GB" sz="1600" b="1" dirty="0">
              <a:solidFill>
                <a:schemeClr val="accent2">
                  <a:lumMod val="75000"/>
                </a:schemeClr>
              </a:solidFill>
            </a:endParaRPr>
          </a:p>
        </p:txBody>
      </p:sp>
      <p:pic>
        <p:nvPicPr>
          <p:cNvPr id="4" name="Picture 3">
            <a:extLst>
              <a:ext uri="{FF2B5EF4-FFF2-40B4-BE49-F238E27FC236}">
                <a16:creationId xmlns:a16="http://schemas.microsoft.com/office/drawing/2014/main" id="{A31B7291-B77B-40AB-AC89-8175BE275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991" y="1368673"/>
            <a:ext cx="5437496" cy="5437496"/>
          </a:xfrm>
          <a:prstGeom prst="rect">
            <a:avLst/>
          </a:prstGeom>
        </p:spPr>
      </p:pic>
      <p:pic>
        <p:nvPicPr>
          <p:cNvPr id="12" name="Picture 11">
            <a:extLst>
              <a:ext uri="{FF2B5EF4-FFF2-40B4-BE49-F238E27FC236}">
                <a16:creationId xmlns:a16="http://schemas.microsoft.com/office/drawing/2014/main" id="{6397940A-9117-4CCC-9B0D-789724C9D37C}"/>
              </a:ext>
            </a:extLst>
          </p:cNvPr>
          <p:cNvPicPr>
            <a:picLocks noChangeAspect="1"/>
          </p:cNvPicPr>
          <p:nvPr/>
        </p:nvPicPr>
        <p:blipFill rotWithShape="1">
          <a:blip r:embed="rId5">
            <a:extLst>
              <a:ext uri="{28A0092B-C50C-407E-A947-70E740481C1C}">
                <a14:useLocalDpi xmlns:a14="http://schemas.microsoft.com/office/drawing/2010/main" val="0"/>
              </a:ext>
            </a:extLst>
          </a:blip>
          <a:srcRect l="4004" r="7127"/>
          <a:stretch/>
        </p:blipFill>
        <p:spPr>
          <a:xfrm>
            <a:off x="6741578" y="1254195"/>
            <a:ext cx="1759620" cy="1980000"/>
          </a:xfrm>
          <a:prstGeom prst="ellipse">
            <a:avLst/>
          </a:prstGeom>
        </p:spPr>
      </p:pic>
      <p:pic>
        <p:nvPicPr>
          <p:cNvPr id="14" name="Picture 13">
            <a:extLst>
              <a:ext uri="{FF2B5EF4-FFF2-40B4-BE49-F238E27FC236}">
                <a16:creationId xmlns:a16="http://schemas.microsoft.com/office/drawing/2014/main" id="{5F4F5197-9474-4409-A9E2-A1ED4C7D8759}"/>
              </a:ext>
            </a:extLst>
          </p:cNvPr>
          <p:cNvPicPr>
            <a:picLocks noChangeAspect="1"/>
          </p:cNvPicPr>
          <p:nvPr/>
        </p:nvPicPr>
        <p:blipFill rotWithShape="1">
          <a:blip r:embed="rId6">
            <a:extLst>
              <a:ext uri="{28A0092B-C50C-407E-A947-70E740481C1C}">
                <a14:useLocalDpi xmlns:a14="http://schemas.microsoft.com/office/drawing/2010/main" val="0"/>
              </a:ext>
            </a:extLst>
          </a:blip>
          <a:srcRect l="4204" t="1174" r="6927" b="4418"/>
          <a:stretch/>
        </p:blipFill>
        <p:spPr>
          <a:xfrm>
            <a:off x="7384378" y="2884280"/>
            <a:ext cx="1759621" cy="1869271"/>
          </a:xfrm>
          <a:prstGeom prst="ellipse">
            <a:avLst/>
          </a:prstGeom>
        </p:spPr>
      </p:pic>
      <p:pic>
        <p:nvPicPr>
          <p:cNvPr id="16" name="Picture 15">
            <a:extLst>
              <a:ext uri="{FF2B5EF4-FFF2-40B4-BE49-F238E27FC236}">
                <a16:creationId xmlns:a16="http://schemas.microsoft.com/office/drawing/2014/main" id="{9C1BF922-4E2A-4376-B696-1977A8BD8A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1136" y="3758645"/>
            <a:ext cx="1980000" cy="1980000"/>
          </a:xfrm>
          <a:prstGeom prst="ellipse">
            <a:avLst/>
          </a:prstGeom>
        </p:spPr>
      </p:pic>
      <p:pic>
        <p:nvPicPr>
          <p:cNvPr id="18" name="Picture 17">
            <a:extLst>
              <a:ext uri="{FF2B5EF4-FFF2-40B4-BE49-F238E27FC236}">
                <a16:creationId xmlns:a16="http://schemas.microsoft.com/office/drawing/2014/main" id="{D1E6CC6E-BEA2-4FA8-881B-F0DD920AB3B0}"/>
              </a:ext>
            </a:extLst>
          </p:cNvPr>
          <p:cNvPicPr>
            <a:picLocks noChangeAspect="1"/>
          </p:cNvPicPr>
          <p:nvPr/>
        </p:nvPicPr>
        <p:blipFill rotWithShape="1">
          <a:blip r:embed="rId8">
            <a:extLst>
              <a:ext uri="{28A0092B-C50C-407E-A947-70E740481C1C}">
                <a14:useLocalDpi xmlns:a14="http://schemas.microsoft.com/office/drawing/2010/main" val="0"/>
              </a:ext>
            </a:extLst>
          </a:blip>
          <a:srcRect l="7046" r="4085" b="4418"/>
          <a:stretch/>
        </p:blipFill>
        <p:spPr>
          <a:xfrm>
            <a:off x="3560991" y="2036487"/>
            <a:ext cx="1759620" cy="1892521"/>
          </a:xfrm>
          <a:prstGeom prst="ellipse">
            <a:avLst/>
          </a:prstGeom>
        </p:spPr>
      </p:pic>
      <p:pic>
        <p:nvPicPr>
          <p:cNvPr id="20" name="Picture 19">
            <a:extLst>
              <a:ext uri="{FF2B5EF4-FFF2-40B4-BE49-F238E27FC236}">
                <a16:creationId xmlns:a16="http://schemas.microsoft.com/office/drawing/2014/main" id="{E6148514-50AE-411C-A346-E0F6D78150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4090" y="4803373"/>
            <a:ext cx="1980000" cy="1980000"/>
          </a:xfrm>
          <a:prstGeom prst="ellipse">
            <a:avLst/>
          </a:prstGeom>
        </p:spPr>
      </p:pic>
      <p:pic>
        <p:nvPicPr>
          <p:cNvPr id="22" name="Picture 21">
            <a:extLst>
              <a:ext uri="{FF2B5EF4-FFF2-40B4-BE49-F238E27FC236}">
                <a16:creationId xmlns:a16="http://schemas.microsoft.com/office/drawing/2014/main" id="{CFBE91F5-2182-461F-8359-8BD76D0D673B}"/>
              </a:ext>
            </a:extLst>
          </p:cNvPr>
          <p:cNvPicPr>
            <a:picLocks noChangeAspect="1"/>
          </p:cNvPicPr>
          <p:nvPr/>
        </p:nvPicPr>
        <p:blipFill rotWithShape="1">
          <a:blip r:embed="rId10">
            <a:extLst>
              <a:ext uri="{28A0092B-C50C-407E-A947-70E740481C1C}">
                <a14:useLocalDpi xmlns:a14="http://schemas.microsoft.com/office/drawing/2010/main" val="0"/>
              </a:ext>
            </a:extLst>
          </a:blip>
          <a:srcRect l="3998" t="3818" r="6249" b="10466"/>
          <a:stretch/>
        </p:blipFill>
        <p:spPr>
          <a:xfrm>
            <a:off x="6783250" y="4572000"/>
            <a:ext cx="1777099" cy="1697158"/>
          </a:xfrm>
          <a:prstGeom prst="ellipse">
            <a:avLst/>
          </a:prstGeom>
        </p:spPr>
      </p:pic>
      <p:pic>
        <p:nvPicPr>
          <p:cNvPr id="24" name="Picture 23">
            <a:extLst>
              <a:ext uri="{FF2B5EF4-FFF2-40B4-BE49-F238E27FC236}">
                <a16:creationId xmlns:a16="http://schemas.microsoft.com/office/drawing/2014/main" id="{417C2969-C1DF-466E-8E4B-F757CB75CE69}"/>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901082" y="904280"/>
            <a:ext cx="1980000" cy="1980000"/>
          </a:xfrm>
          <a:prstGeom prst="ellipse">
            <a:avLst/>
          </a:prstGeom>
        </p:spPr>
      </p:pic>
      <p:sp>
        <p:nvSpPr>
          <p:cNvPr id="3" name="TextBox 2">
            <a:extLst>
              <a:ext uri="{FF2B5EF4-FFF2-40B4-BE49-F238E27FC236}">
                <a16:creationId xmlns:a16="http://schemas.microsoft.com/office/drawing/2014/main" id="{E11086A8-DEFC-4461-BE8E-12568DA99DD1}"/>
              </a:ext>
            </a:extLst>
          </p:cNvPr>
          <p:cNvSpPr txBox="1"/>
          <p:nvPr/>
        </p:nvSpPr>
        <p:spPr>
          <a:xfrm>
            <a:off x="459909" y="2567921"/>
            <a:ext cx="2881227" cy="3139321"/>
          </a:xfrm>
          <a:prstGeom prst="rect">
            <a:avLst/>
          </a:prstGeom>
          <a:noFill/>
        </p:spPr>
        <p:txBody>
          <a:bodyPr wrap="square" rtlCol="0">
            <a:spAutoFit/>
          </a:bodyPr>
          <a:lstStyle/>
          <a:p>
            <a:r>
              <a:rPr lang="en-US" dirty="0">
                <a:solidFill>
                  <a:schemeClr val="accent2">
                    <a:lumMod val="75000"/>
                  </a:schemeClr>
                </a:solidFill>
              </a:rPr>
              <a:t>You can either</a:t>
            </a:r>
            <a:endParaRPr lang="pl-PL" dirty="0">
              <a:solidFill>
                <a:schemeClr val="accent2">
                  <a:lumMod val="75000"/>
                </a:schemeClr>
              </a:solidFill>
            </a:endParaRPr>
          </a:p>
          <a:p>
            <a:endParaRPr lang="pl-PL" dirty="0">
              <a:solidFill>
                <a:schemeClr val="accent2">
                  <a:lumMod val="75000"/>
                </a:schemeClr>
              </a:solidFill>
            </a:endParaRPr>
          </a:p>
          <a:p>
            <a:pPr marL="285750" indent="-285750">
              <a:buFont typeface="Arial" panose="020B0604020202020204" pitchFamily="34" charset="0"/>
              <a:buChar char="•"/>
            </a:pPr>
            <a:r>
              <a:rPr lang="en-US" dirty="0">
                <a:solidFill>
                  <a:schemeClr val="accent2">
                    <a:lumMod val="75000"/>
                  </a:schemeClr>
                </a:solidFill>
              </a:rPr>
              <a:t>follow the perfectly crafted unit sequence </a:t>
            </a:r>
            <a:endParaRPr lang="pl-PL" dirty="0">
              <a:solidFill>
                <a:schemeClr val="accent2">
                  <a:lumMod val="75000"/>
                </a:schemeClr>
              </a:solidFill>
            </a:endParaRPr>
          </a:p>
          <a:p>
            <a:pPr marL="285750" indent="-285750">
              <a:buFont typeface="Arial" panose="020B0604020202020204" pitchFamily="34" charset="0"/>
              <a:buChar char="•"/>
            </a:pPr>
            <a:endParaRPr lang="pl-PL" dirty="0">
              <a:solidFill>
                <a:schemeClr val="accent2">
                  <a:lumMod val="75000"/>
                </a:schemeClr>
              </a:solidFill>
            </a:endParaRPr>
          </a:p>
          <a:p>
            <a:pPr marL="285750" indent="-285750">
              <a:buFont typeface="Arial" panose="020B0604020202020204" pitchFamily="34" charset="0"/>
              <a:buChar char="•"/>
            </a:pPr>
            <a:r>
              <a:rPr lang="en-US" dirty="0">
                <a:solidFill>
                  <a:schemeClr val="accent2">
                    <a:lumMod val="75000"/>
                  </a:schemeClr>
                </a:solidFill>
              </a:rPr>
              <a:t>or arrange them </a:t>
            </a:r>
            <a:br>
              <a:rPr lang="en-US" dirty="0">
                <a:solidFill>
                  <a:schemeClr val="accent2">
                    <a:lumMod val="75000"/>
                  </a:schemeClr>
                </a:solidFill>
              </a:rPr>
            </a:br>
            <a:r>
              <a:rPr lang="en-US" dirty="0">
                <a:solidFill>
                  <a:schemeClr val="accent2">
                    <a:lumMod val="75000"/>
                  </a:schemeClr>
                </a:solidFill>
              </a:rPr>
              <a:t>in a </a:t>
            </a:r>
            <a:r>
              <a:rPr lang="en-US" b="1" dirty="0">
                <a:solidFill>
                  <a:srgbClr val="FF6600"/>
                </a:solidFill>
              </a:rPr>
              <a:t>different order</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that suits the class needs or your institution requirements better.</a:t>
            </a:r>
            <a:endParaRPr lang="en-GB" dirty="0">
              <a:solidFill>
                <a:schemeClr val="accent2">
                  <a:lumMod val="75000"/>
                </a:schemeClr>
              </a:solidFill>
            </a:endParaRPr>
          </a:p>
          <a:p>
            <a:endParaRPr lang="en-GB" dirty="0">
              <a:solidFill>
                <a:schemeClr val="accent2">
                  <a:lumMod val="75000"/>
                </a:schemeClr>
              </a:solidFill>
            </a:endParaRPr>
          </a:p>
        </p:txBody>
      </p:sp>
    </p:spTree>
    <p:extLst>
      <p:ext uri="{BB962C8B-B14F-4D97-AF65-F5344CB8AC3E}">
        <p14:creationId xmlns:p14="http://schemas.microsoft.com/office/powerpoint/2010/main" val="214892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26" presetClass="emph" presetSubtype="0" repeatCount="3000" fill="hold" nodeType="withEffect">
                                  <p:stCondLst>
                                    <p:cond delay="2000"/>
                                  </p:stCondLst>
                                  <p:childTnLst>
                                    <p:animEffect transition="out" filter="fade">
                                      <p:cBhvr>
                                        <p:cTn id="22" dur="1000" tmFilter="0, 0; .2, .5; .8, .5; 1, 0"/>
                                        <p:tgtEl>
                                          <p:spTgt spid="12"/>
                                        </p:tgtEl>
                                      </p:cBhvr>
                                    </p:animEffect>
                                    <p:animScale>
                                      <p:cBhvr>
                                        <p:cTn id="23" dur="500" autoRev="1" fill="hold"/>
                                        <p:tgtEl>
                                          <p:spTgt spid="12"/>
                                        </p:tgtEl>
                                      </p:cBhvr>
                                      <p:by x="105000" y="105000"/>
                                    </p:animScale>
                                  </p:childTnLst>
                                </p:cTn>
                              </p:par>
                              <p:par>
                                <p:cTn id="24" presetID="26" presetClass="emph" presetSubtype="0" repeatCount="3000" fill="hold" nodeType="withEffect">
                                  <p:stCondLst>
                                    <p:cond delay="2000"/>
                                  </p:stCondLst>
                                  <p:childTnLst>
                                    <p:animEffect transition="out" filter="fade">
                                      <p:cBhvr>
                                        <p:cTn id="25" dur="1000" tmFilter="0, 0; .2, .5; .8, .5; 1, 0"/>
                                        <p:tgtEl>
                                          <p:spTgt spid="16"/>
                                        </p:tgtEl>
                                      </p:cBhvr>
                                    </p:animEffect>
                                    <p:animScale>
                                      <p:cBhvr>
                                        <p:cTn id="26" dur="500" autoRev="1" fill="hold"/>
                                        <p:tgtEl>
                                          <p:spTgt spid="16"/>
                                        </p:tgtEl>
                                      </p:cBhvr>
                                      <p:by x="105000" y="105000"/>
                                    </p:animScale>
                                  </p:childTnLst>
                                </p:cTn>
                              </p:par>
                            </p:childTnLst>
                          </p:cTn>
                        </p:par>
                        <p:par>
                          <p:cTn id="27" fill="hold">
                            <p:stCondLst>
                              <p:cond delay="5000"/>
                            </p:stCondLst>
                            <p:childTnLst>
                              <p:par>
                                <p:cTn id="28" presetID="42" presetClass="path" presetSubtype="0" accel="50000" decel="50000" fill="hold" nodeType="afterEffect">
                                  <p:stCondLst>
                                    <p:cond delay="0"/>
                                  </p:stCondLst>
                                  <p:childTnLst>
                                    <p:animMotion origin="layout" path="M 3.05556E-6 -3.33333E-6 L -0.36459 0.36968 " pathEditMode="relative" rAng="0" ptsTypes="AA">
                                      <p:cBhvr>
                                        <p:cTn id="29" dur="3000" fill="hold"/>
                                        <p:tgtEl>
                                          <p:spTgt spid="12"/>
                                        </p:tgtEl>
                                        <p:attrNameLst>
                                          <p:attrName>ppt_x</p:attrName>
                                          <p:attrName>ppt_y</p:attrName>
                                        </p:attrNameLst>
                                      </p:cBhvr>
                                      <p:rCtr x="-18229" y="18472"/>
                                    </p:animMotion>
                                  </p:childTnLst>
                                </p:cTn>
                              </p:par>
                              <p:par>
                                <p:cTn id="30" presetID="42" presetClass="path" presetSubtype="0" accel="50000" decel="50000" fill="hold" nodeType="withEffect">
                                  <p:stCondLst>
                                    <p:cond delay="0"/>
                                  </p:stCondLst>
                                  <p:childTnLst>
                                    <p:animMotion origin="layout" path="M -1.11111E-6 -1.11111E-6 L 0.36319 -0.36528 " pathEditMode="relative" rAng="0" ptsTypes="AA">
                                      <p:cBhvr>
                                        <p:cTn id="31" dur="3000" fill="hold"/>
                                        <p:tgtEl>
                                          <p:spTgt spid="16"/>
                                        </p:tgtEl>
                                        <p:attrNameLst>
                                          <p:attrName>ppt_x</p:attrName>
                                          <p:attrName>ppt_y</p:attrName>
                                        </p:attrNameLst>
                                      </p:cBhvr>
                                      <p:rCtr x="17986" y="-18333"/>
                                    </p:animMotion>
                                  </p:childTnLst>
                                </p:cTn>
                              </p:par>
                            </p:childTnLst>
                          </p:cTn>
                        </p:par>
                        <p:par>
                          <p:cTn id="32" fill="hold">
                            <p:stCondLst>
                              <p:cond delay="8000"/>
                            </p:stCondLst>
                            <p:childTnLst>
                              <p:par>
                                <p:cTn id="33" presetID="26" presetClass="emph" presetSubtype="0" repeatCount="3000" fill="hold" nodeType="afterEffect">
                                  <p:stCondLst>
                                    <p:cond delay="0"/>
                                  </p:stCondLst>
                                  <p:childTnLst>
                                    <p:animEffect transition="out" filter="fade">
                                      <p:cBhvr>
                                        <p:cTn id="34" dur="1000" tmFilter="0, 0; .2, .5; .8, .5; 1, 0"/>
                                        <p:tgtEl>
                                          <p:spTgt spid="14"/>
                                        </p:tgtEl>
                                      </p:cBhvr>
                                    </p:animEffect>
                                    <p:animScale>
                                      <p:cBhvr>
                                        <p:cTn id="35" dur="500" autoRev="1" fill="hold"/>
                                        <p:tgtEl>
                                          <p:spTgt spid="14"/>
                                        </p:tgtEl>
                                      </p:cBhvr>
                                      <p:by x="105000" y="105000"/>
                                    </p:animScale>
                                  </p:childTnLst>
                                </p:cTn>
                              </p:par>
                              <p:par>
                                <p:cTn id="36" presetID="26" presetClass="emph" presetSubtype="0" repeatCount="3000" fill="hold" nodeType="withEffect">
                                  <p:stCondLst>
                                    <p:cond delay="0"/>
                                  </p:stCondLst>
                                  <p:childTnLst>
                                    <p:animEffect transition="out" filter="fade">
                                      <p:cBhvr>
                                        <p:cTn id="37" dur="1000" tmFilter="0, 0; .2, .5; .8, .5; 1, 0"/>
                                        <p:tgtEl>
                                          <p:spTgt spid="20"/>
                                        </p:tgtEl>
                                      </p:cBhvr>
                                    </p:animEffect>
                                    <p:animScale>
                                      <p:cBhvr>
                                        <p:cTn id="38" dur="500" autoRev="1" fill="hold"/>
                                        <p:tgtEl>
                                          <p:spTgt spid="20"/>
                                        </p:tgtEl>
                                      </p:cBhvr>
                                      <p:by x="105000" y="105000"/>
                                    </p:animScale>
                                  </p:childTnLst>
                                </p:cTn>
                              </p:par>
                            </p:childTnLst>
                          </p:cTn>
                        </p:par>
                        <p:par>
                          <p:cTn id="39" fill="hold">
                            <p:stCondLst>
                              <p:cond delay="11000"/>
                            </p:stCondLst>
                            <p:childTnLst>
                              <p:par>
                                <p:cTn id="40" presetID="42" presetClass="path" presetSubtype="0" accel="50000" decel="50000" fill="hold" nodeType="afterEffect">
                                  <p:stCondLst>
                                    <p:cond delay="0"/>
                                  </p:stCondLst>
                                  <p:childTnLst>
                                    <p:animMotion origin="layout" path="M 5.55556E-7 -2.96296E-6 L -0.2849 0.28866 " pathEditMode="relative" rAng="0" ptsTypes="AA">
                                      <p:cBhvr>
                                        <p:cTn id="41" dur="2000" fill="hold"/>
                                        <p:tgtEl>
                                          <p:spTgt spid="14"/>
                                        </p:tgtEl>
                                        <p:attrNameLst>
                                          <p:attrName>ppt_x</p:attrName>
                                          <p:attrName>ppt_y</p:attrName>
                                        </p:attrNameLst>
                                      </p:cBhvr>
                                      <p:rCtr x="-14253" y="14421"/>
                                    </p:animMotion>
                                  </p:childTnLst>
                                </p:cTn>
                              </p:par>
                              <p:par>
                                <p:cTn id="42" presetID="42" presetClass="path" presetSubtype="0" accel="50000" decel="50000" fill="hold" nodeType="withEffect">
                                  <p:stCondLst>
                                    <p:cond delay="0"/>
                                  </p:stCondLst>
                                  <p:childTnLst>
                                    <p:animMotion origin="layout" path="M 3.61111E-6 4.07407E-6 L 0.28177 -0.28333 " pathEditMode="relative" rAng="0" ptsTypes="AA">
                                      <p:cBhvr>
                                        <p:cTn id="43" dur="2000" fill="hold"/>
                                        <p:tgtEl>
                                          <p:spTgt spid="20"/>
                                        </p:tgtEl>
                                        <p:attrNameLst>
                                          <p:attrName>ppt_x</p:attrName>
                                          <p:attrName>ppt_y</p:attrName>
                                        </p:attrNameLst>
                                      </p:cBhvr>
                                      <p:rCtr x="14167"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9CA54CE-3434-44A1-AA5B-843020AFD093}"/>
              </a:ext>
            </a:extLst>
          </p:cNvPr>
          <p:cNvSpPr>
            <a:spLocks noGrp="1"/>
          </p:cNvSpPr>
          <p:nvPr>
            <p:ph type="title"/>
          </p:nvPr>
        </p:nvSpPr>
        <p:spPr>
          <a:xfrm>
            <a:off x="3581400" y="228600"/>
            <a:ext cx="5410200" cy="604838"/>
          </a:xfrm>
        </p:spPr>
        <p:txBody>
          <a:bodyPr/>
          <a:lstStyle/>
          <a:p>
            <a:r>
              <a:rPr lang="en-GB" sz="2400" i="1" dirty="0"/>
              <a:t>Hop on &amp; Hop off</a:t>
            </a:r>
            <a:r>
              <a:rPr lang="en-GB" sz="2400" dirty="0"/>
              <a:t> approach</a:t>
            </a:r>
            <a:br>
              <a:rPr lang="en-GB" sz="2400" dirty="0"/>
            </a:br>
            <a:r>
              <a:rPr lang="en-GB" sz="2400" b="0" dirty="0"/>
              <a:t>non-linear learning</a:t>
            </a:r>
            <a:endParaRPr lang="en-GB" sz="2400" dirty="0"/>
          </a:p>
        </p:txBody>
      </p:sp>
      <p:sp>
        <p:nvSpPr>
          <p:cNvPr id="2" name="Prostokąt 1">
            <a:extLst>
              <a:ext uri="{FF2B5EF4-FFF2-40B4-BE49-F238E27FC236}">
                <a16:creationId xmlns:a16="http://schemas.microsoft.com/office/drawing/2014/main" id="{F3CEBBA8-556B-4C4B-934C-6E1B301B2E2F}"/>
              </a:ext>
            </a:extLst>
          </p:cNvPr>
          <p:cNvSpPr/>
          <p:nvPr/>
        </p:nvSpPr>
        <p:spPr>
          <a:xfrm>
            <a:off x="3805451" y="6220898"/>
            <a:ext cx="5334000" cy="369332"/>
          </a:xfrm>
          <a:prstGeom prst="rect">
            <a:avLst/>
          </a:prstGeom>
        </p:spPr>
        <p:txBody>
          <a:bodyPr wrap="square">
            <a:spAutoFit/>
          </a:bodyPr>
          <a:lstStyle/>
          <a:p>
            <a:r>
              <a:rPr lang="en-US" dirty="0">
                <a:solidFill>
                  <a:srgbClr val="1AB9DE"/>
                </a:solidFill>
              </a:rPr>
              <a:t>h</a:t>
            </a:r>
            <a:r>
              <a:rPr lang="en-US" sz="1400" dirty="0">
                <a:solidFill>
                  <a:srgbClr val="1AB9DE"/>
                </a:solidFill>
              </a:rPr>
              <a:t>ttp://ken-</a:t>
            </a:r>
            <a:r>
              <a:rPr lang="en-US" sz="1400" dirty="0" err="1">
                <a:solidFill>
                  <a:srgbClr val="1AB9DE"/>
                </a:solidFill>
              </a:rPr>
              <a:t>carroll.com</a:t>
            </a:r>
            <a:r>
              <a:rPr lang="en-US" sz="1400" dirty="0">
                <a:solidFill>
                  <a:srgbClr val="1AB9DE"/>
                </a:solidFill>
              </a:rPr>
              <a:t>/2007/12/13/linear-and-non-linear-learning/</a:t>
            </a:r>
          </a:p>
        </p:txBody>
      </p:sp>
      <p:pic>
        <p:nvPicPr>
          <p:cNvPr id="7" name="Picture 6">
            <a:extLst>
              <a:ext uri="{FF2B5EF4-FFF2-40B4-BE49-F238E27FC236}">
                <a16:creationId xmlns:a16="http://schemas.microsoft.com/office/drawing/2014/main" id="{722CF9AE-B79F-4C94-8AC4-1721AFCF623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298000"/>
                    </a14:imgEffect>
                  </a14:imgLayer>
                </a14:imgProps>
              </a:ext>
              <a:ext uri="{28A0092B-C50C-407E-A947-70E740481C1C}">
                <a14:useLocalDpi xmlns:a14="http://schemas.microsoft.com/office/drawing/2010/main" val="0"/>
              </a:ext>
            </a:extLst>
          </a:blip>
          <a:srcRect t="27063" b="25093"/>
          <a:stretch/>
        </p:blipFill>
        <p:spPr>
          <a:xfrm>
            <a:off x="0" y="2057401"/>
            <a:ext cx="9144000" cy="3124200"/>
          </a:xfrm>
          <a:prstGeom prst="rect">
            <a:avLst/>
          </a:prstGeom>
        </p:spPr>
      </p:pic>
      <p:sp>
        <p:nvSpPr>
          <p:cNvPr id="5" name="TextBox 4">
            <a:extLst>
              <a:ext uri="{FF2B5EF4-FFF2-40B4-BE49-F238E27FC236}">
                <a16:creationId xmlns:a16="http://schemas.microsoft.com/office/drawing/2014/main" id="{01516E74-C5BD-4C15-811D-966087D5C2E2}"/>
              </a:ext>
            </a:extLst>
          </p:cNvPr>
          <p:cNvSpPr txBox="1"/>
          <p:nvPr/>
        </p:nvSpPr>
        <p:spPr>
          <a:xfrm>
            <a:off x="838200" y="2590800"/>
            <a:ext cx="7696200" cy="2339102"/>
          </a:xfrm>
          <a:prstGeom prst="rect">
            <a:avLst/>
          </a:prstGeom>
          <a:noFill/>
        </p:spPr>
        <p:txBody>
          <a:bodyPr wrap="square" rtlCol="0">
            <a:spAutoFit/>
          </a:bodyPr>
          <a:lstStyle/>
          <a:p>
            <a:pPr algn="ctr"/>
            <a:r>
              <a:rPr lang="en-US" sz="2800" dirty="0">
                <a:solidFill>
                  <a:schemeClr val="bg1"/>
                </a:solidFill>
              </a:rPr>
              <a:t>'In real life, children learn their mother tongue through random exposure. Learning in the natural environment is not linear. </a:t>
            </a:r>
            <a:r>
              <a:rPr lang="en-US" sz="2800" b="1" dirty="0">
                <a:solidFill>
                  <a:schemeClr val="bg1"/>
                </a:solidFill>
              </a:rPr>
              <a:t>It is situational</a:t>
            </a:r>
            <a:r>
              <a:rPr lang="en-US" sz="2800" dirty="0">
                <a:solidFill>
                  <a:schemeClr val="bg1"/>
                </a:solidFill>
              </a:rPr>
              <a:t>.’</a:t>
            </a:r>
          </a:p>
          <a:p>
            <a:pPr algn="ctr"/>
            <a:endParaRPr lang="en-US" i="1" dirty="0">
              <a:solidFill>
                <a:schemeClr val="bg1"/>
              </a:solidFill>
            </a:endParaRPr>
          </a:p>
          <a:p>
            <a:pPr algn="ctr"/>
            <a:r>
              <a:rPr lang="en-US" sz="2000" i="1" dirty="0">
                <a:solidFill>
                  <a:schemeClr val="bg1"/>
                </a:solidFill>
              </a:rPr>
              <a:t>Ken Carrol</a:t>
            </a:r>
          </a:p>
          <a:p>
            <a:pPr algn="ctr"/>
            <a:r>
              <a:rPr lang="en-US" sz="1200" i="1" dirty="0">
                <a:solidFill>
                  <a:schemeClr val="bg1"/>
                </a:solidFill>
              </a:rPr>
              <a:t>‘Linear and non-linear learning’ 2007</a:t>
            </a:r>
          </a:p>
          <a:p>
            <a:pPr algn="ctr"/>
            <a:r>
              <a:rPr lang="en-US" sz="1200" i="1" dirty="0">
                <a:solidFill>
                  <a:schemeClr val="bg1"/>
                </a:solidFill>
              </a:rPr>
              <a:t>www. ken-carrol.com</a:t>
            </a:r>
          </a:p>
        </p:txBody>
      </p:sp>
    </p:spTree>
    <p:extLst>
      <p:ext uri="{BB962C8B-B14F-4D97-AF65-F5344CB8AC3E}">
        <p14:creationId xmlns:p14="http://schemas.microsoft.com/office/powerpoint/2010/main" val="69418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2979FD1-CD23-415B-8E4F-79E88C58AE25}"/>
              </a:ext>
            </a:extLst>
          </p:cNvPr>
          <p:cNvSpPr txBox="1">
            <a:spLocks/>
          </p:cNvSpPr>
          <p:nvPr/>
        </p:nvSpPr>
        <p:spPr>
          <a:xfrm>
            <a:off x="3581400" y="228600"/>
            <a:ext cx="5410200" cy="604838"/>
          </a:xfrm>
          <a:prstGeom prst="rect">
            <a:avLst/>
          </a:prstGeom>
        </p:spPr>
        <p:txBody>
          <a:bodyPr/>
          <a:lstStyle>
            <a:lvl1pPr algn="r" defTabSz="914400" rtl="0" eaLnBrk="1" latinLnBrk="0" hangingPunct="1">
              <a:lnSpc>
                <a:spcPct val="90000"/>
              </a:lnSpc>
              <a:spcBef>
                <a:spcPct val="0"/>
              </a:spcBef>
              <a:buNone/>
              <a:defRPr sz="2400" b="1" kern="1200">
                <a:solidFill>
                  <a:schemeClr val="bg1"/>
                </a:solidFill>
                <a:latin typeface="+mj-lt"/>
                <a:ea typeface="+mj-ea"/>
                <a:cs typeface="+mj-cs"/>
              </a:defRPr>
            </a:lvl1pPr>
          </a:lstStyle>
          <a:p>
            <a:r>
              <a:rPr lang="en-GB" b="0" dirty="0"/>
              <a:t>Even more flexibility </a:t>
            </a:r>
            <a:br>
              <a:rPr lang="en-GB" b="0" dirty="0"/>
            </a:br>
            <a:r>
              <a:rPr lang="en-GB" b="0" dirty="0"/>
              <a:t>with </a:t>
            </a:r>
            <a:r>
              <a:rPr lang="en-GB" dirty="0"/>
              <a:t>two versions </a:t>
            </a:r>
            <a:r>
              <a:rPr lang="en-GB" b="0" dirty="0"/>
              <a:t>of the course</a:t>
            </a:r>
          </a:p>
        </p:txBody>
      </p:sp>
      <p:grpSp>
        <p:nvGrpSpPr>
          <p:cNvPr id="11" name="Group 10">
            <a:extLst>
              <a:ext uri="{FF2B5EF4-FFF2-40B4-BE49-F238E27FC236}">
                <a16:creationId xmlns:a16="http://schemas.microsoft.com/office/drawing/2014/main" id="{D87609C3-29F8-4EEC-B5E4-BDE6C89ABDF1}"/>
              </a:ext>
            </a:extLst>
          </p:cNvPr>
          <p:cNvGrpSpPr/>
          <p:nvPr/>
        </p:nvGrpSpPr>
        <p:grpSpPr>
          <a:xfrm>
            <a:off x="914400" y="1747211"/>
            <a:ext cx="3276600" cy="581780"/>
            <a:chOff x="0" y="0"/>
            <a:chExt cx="1584960" cy="446439"/>
          </a:xfrm>
          <a:solidFill>
            <a:schemeClr val="accent1">
              <a:lumMod val="75000"/>
            </a:schemeClr>
          </a:solidFill>
        </p:grpSpPr>
        <p:sp>
          <p:nvSpPr>
            <p:cNvPr id="12" name="Rectangle: Top Corners Rounded 11">
              <a:extLst>
                <a:ext uri="{FF2B5EF4-FFF2-40B4-BE49-F238E27FC236}">
                  <a16:creationId xmlns:a16="http://schemas.microsoft.com/office/drawing/2014/main" id="{6565D90A-E38D-4BCC-A42F-17B5C3A7C352}"/>
                </a:ext>
              </a:extLst>
            </p:cNvPr>
            <p:cNvSpPr/>
            <p:nvPr/>
          </p:nvSpPr>
          <p:spPr>
            <a:xfrm>
              <a:off x="0" y="0"/>
              <a:ext cx="1584960" cy="446439"/>
            </a:xfrm>
            <a:prstGeom prst="round2SameRect">
              <a:avLst>
                <a:gd name="adj1" fmla="val 16670"/>
                <a:gd name="adj2" fmla="val 0"/>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Top Corners Rounded 4">
              <a:extLst>
                <a:ext uri="{FF2B5EF4-FFF2-40B4-BE49-F238E27FC236}">
                  <a16:creationId xmlns:a16="http://schemas.microsoft.com/office/drawing/2014/main" id="{1CCE4CDD-93DC-4ED0-B7D6-234EBFBBC356}"/>
                </a:ext>
              </a:extLst>
            </p:cNvPr>
            <p:cNvSpPr txBox="1"/>
            <p:nvPr/>
          </p:nvSpPr>
          <p:spPr>
            <a:xfrm>
              <a:off x="21797" y="21797"/>
              <a:ext cx="1541366" cy="4246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marL="180000" lvl="0" indent="0" defTabSz="1022350">
                <a:lnSpc>
                  <a:spcPct val="90000"/>
                </a:lnSpc>
                <a:spcBef>
                  <a:spcPct val="0"/>
                </a:spcBef>
                <a:spcAft>
                  <a:spcPct val="35000"/>
                </a:spcAft>
                <a:buNone/>
              </a:pPr>
              <a:r>
                <a:rPr lang="pl-PL" sz="2300" b="1" kern="1200" dirty="0" err="1"/>
                <a:t>Mimi’s</a:t>
              </a:r>
              <a:r>
                <a:rPr lang="pl-PL" sz="2300" b="1" kern="1200" dirty="0"/>
                <a:t> Wheel</a:t>
              </a:r>
              <a:endParaRPr lang="en-GB" sz="2300" b="1" kern="1200" dirty="0"/>
            </a:p>
          </p:txBody>
        </p:sp>
      </p:grpSp>
      <p:grpSp>
        <p:nvGrpSpPr>
          <p:cNvPr id="2" name="Group 1">
            <a:extLst>
              <a:ext uri="{FF2B5EF4-FFF2-40B4-BE49-F238E27FC236}">
                <a16:creationId xmlns:a16="http://schemas.microsoft.com/office/drawing/2014/main" id="{AC0B8770-6C53-413D-AA6F-D98D31EE9202}"/>
              </a:ext>
            </a:extLst>
          </p:cNvPr>
          <p:cNvGrpSpPr/>
          <p:nvPr/>
        </p:nvGrpSpPr>
        <p:grpSpPr>
          <a:xfrm>
            <a:off x="5087064" y="1633666"/>
            <a:ext cx="3276600" cy="695325"/>
            <a:chOff x="5087064" y="1633666"/>
            <a:chExt cx="3276600" cy="695325"/>
          </a:xfrm>
        </p:grpSpPr>
        <p:grpSp>
          <p:nvGrpSpPr>
            <p:cNvPr id="15" name="Group 14">
              <a:extLst>
                <a:ext uri="{FF2B5EF4-FFF2-40B4-BE49-F238E27FC236}">
                  <a16:creationId xmlns:a16="http://schemas.microsoft.com/office/drawing/2014/main" id="{C76B0820-6914-4E55-83D9-F6FB13AC1D70}"/>
                </a:ext>
              </a:extLst>
            </p:cNvPr>
            <p:cNvGrpSpPr/>
            <p:nvPr/>
          </p:nvGrpSpPr>
          <p:grpSpPr>
            <a:xfrm>
              <a:off x="5087064" y="1727723"/>
              <a:ext cx="3276600" cy="581780"/>
              <a:chOff x="0" y="0"/>
              <a:chExt cx="1584960" cy="446439"/>
            </a:xfrm>
            <a:solidFill>
              <a:srgbClr val="DA0C73"/>
            </a:solidFill>
          </p:grpSpPr>
          <p:sp>
            <p:nvSpPr>
              <p:cNvPr id="17" name="Rectangle: Top Corners Rounded 16">
                <a:extLst>
                  <a:ext uri="{FF2B5EF4-FFF2-40B4-BE49-F238E27FC236}">
                    <a16:creationId xmlns:a16="http://schemas.microsoft.com/office/drawing/2014/main" id="{1E15026B-E631-490B-BEA8-2A49471E20D9}"/>
                  </a:ext>
                </a:extLst>
              </p:cNvPr>
              <p:cNvSpPr/>
              <p:nvPr/>
            </p:nvSpPr>
            <p:spPr>
              <a:xfrm>
                <a:off x="0" y="0"/>
                <a:ext cx="1584960" cy="446439"/>
              </a:xfrm>
              <a:prstGeom prst="round2SameRect">
                <a:avLst>
                  <a:gd name="adj1" fmla="val 16670"/>
                  <a:gd name="adj2" fmla="val 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Top Corners Rounded 4">
                <a:extLst>
                  <a:ext uri="{FF2B5EF4-FFF2-40B4-BE49-F238E27FC236}">
                    <a16:creationId xmlns:a16="http://schemas.microsoft.com/office/drawing/2014/main" id="{DCC72136-62D6-4BBE-966B-330C7CBDC5BF}"/>
                  </a:ext>
                </a:extLst>
              </p:cNvPr>
              <p:cNvSpPr txBox="1"/>
              <p:nvPr/>
            </p:nvSpPr>
            <p:spPr>
              <a:xfrm>
                <a:off x="21797" y="21797"/>
                <a:ext cx="1541366" cy="42464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marL="180000" lvl="0" indent="0" defTabSz="1022350">
                  <a:lnSpc>
                    <a:spcPct val="90000"/>
                  </a:lnSpc>
                  <a:spcBef>
                    <a:spcPct val="0"/>
                  </a:spcBef>
                  <a:spcAft>
                    <a:spcPct val="35000"/>
                  </a:spcAft>
                  <a:buNone/>
                </a:pPr>
                <a:r>
                  <a:rPr lang="pl-PL" sz="2300" b="1" kern="1200" dirty="0" err="1"/>
                  <a:t>Mimi’s</a:t>
                </a:r>
                <a:r>
                  <a:rPr lang="pl-PL" sz="2300" b="1" kern="1200" dirty="0"/>
                  <a:t> Wheel</a:t>
                </a:r>
                <a:endParaRPr lang="en-GB" sz="2300" b="1" kern="1200" dirty="0"/>
              </a:p>
            </p:txBody>
          </p:sp>
        </p:grpSp>
        <p:pic>
          <p:nvPicPr>
            <p:cNvPr id="16" name="Picture 15">
              <a:extLst>
                <a:ext uri="{FF2B5EF4-FFF2-40B4-BE49-F238E27FC236}">
                  <a16:creationId xmlns:a16="http://schemas.microsoft.com/office/drawing/2014/main" id="{7F420748-DF20-4FB6-950C-F6A0FF32D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264" y="1633666"/>
              <a:ext cx="1143000" cy="695325"/>
            </a:xfrm>
            <a:prstGeom prst="rect">
              <a:avLst/>
            </a:prstGeom>
          </p:spPr>
        </p:pic>
      </p:grpSp>
      <p:sp>
        <p:nvSpPr>
          <p:cNvPr id="19" name="Rectangle 18">
            <a:extLst>
              <a:ext uri="{FF2B5EF4-FFF2-40B4-BE49-F238E27FC236}">
                <a16:creationId xmlns:a16="http://schemas.microsoft.com/office/drawing/2014/main" id="{3B9A488D-54D7-4A71-A193-1A97057B7558}"/>
              </a:ext>
            </a:extLst>
          </p:cNvPr>
          <p:cNvSpPr/>
          <p:nvPr/>
        </p:nvSpPr>
        <p:spPr>
          <a:xfrm>
            <a:off x="1072780" y="2451080"/>
            <a:ext cx="3276600" cy="2862322"/>
          </a:xfrm>
          <a:prstGeom prst="rect">
            <a:avLst/>
          </a:prstGeom>
        </p:spPr>
        <p:txBody>
          <a:bodyPr wrap="square">
            <a:spAutoFit/>
          </a:bodyPr>
          <a:lstStyle/>
          <a:p>
            <a:r>
              <a:rPr lang="en-GB" b="1" dirty="0">
                <a:solidFill>
                  <a:schemeClr val="accent2">
                    <a:lumMod val="50000"/>
                  </a:schemeClr>
                </a:solidFill>
              </a:rPr>
              <a:t>6 units, with structure:</a:t>
            </a:r>
          </a:p>
          <a:p>
            <a:pPr marL="285750" indent="-285750">
              <a:buFont typeface="Arial" panose="020B0604020202020204" pitchFamily="34" charset="0"/>
              <a:buChar char="•"/>
            </a:pPr>
            <a:r>
              <a:rPr lang="en-GB" b="1" dirty="0">
                <a:solidFill>
                  <a:schemeClr val="accent2">
                    <a:lumMod val="50000"/>
                  </a:schemeClr>
                </a:solidFill>
              </a:rPr>
              <a:t>6 unit lessons</a:t>
            </a:r>
          </a:p>
          <a:p>
            <a:pPr marL="342900" indent="-342900">
              <a:buAutoNum type="arabicPeriod"/>
            </a:pPr>
            <a:r>
              <a:rPr lang="en-GB" b="1" dirty="0">
                <a:solidFill>
                  <a:schemeClr val="accent2">
                    <a:lumMod val="50000"/>
                  </a:schemeClr>
                </a:solidFill>
              </a:rPr>
              <a:t>Vocabulary (1 p)</a:t>
            </a:r>
          </a:p>
          <a:p>
            <a:pPr marL="342900" indent="-342900">
              <a:buAutoNum type="arabicPeriod"/>
            </a:pPr>
            <a:r>
              <a:rPr lang="en-GB" b="1" dirty="0">
                <a:solidFill>
                  <a:schemeClr val="accent2">
                    <a:lumMod val="50000"/>
                  </a:schemeClr>
                </a:solidFill>
              </a:rPr>
              <a:t>Language (1 p)</a:t>
            </a:r>
          </a:p>
          <a:p>
            <a:pPr marL="342900" indent="-342900">
              <a:buAutoNum type="arabicPeriod"/>
            </a:pPr>
            <a:r>
              <a:rPr lang="en-GB" b="1" dirty="0">
                <a:solidFill>
                  <a:schemeClr val="accent2">
                    <a:lumMod val="50000"/>
                  </a:schemeClr>
                </a:solidFill>
              </a:rPr>
              <a:t>Story</a:t>
            </a:r>
          </a:p>
          <a:p>
            <a:pPr marL="342900" indent="-342900">
              <a:buAutoNum type="arabicPeriod"/>
            </a:pPr>
            <a:r>
              <a:rPr lang="en-GB" b="1" dirty="0">
                <a:solidFill>
                  <a:schemeClr val="accent2">
                    <a:lumMod val="50000"/>
                  </a:schemeClr>
                </a:solidFill>
              </a:rPr>
              <a:t>Story song</a:t>
            </a:r>
          </a:p>
          <a:p>
            <a:pPr marL="342900" indent="-342900">
              <a:buAutoNum type="arabicPeriod"/>
            </a:pPr>
            <a:r>
              <a:rPr lang="en-GB" b="1" dirty="0">
                <a:solidFill>
                  <a:schemeClr val="accent2">
                    <a:lumMod val="50000"/>
                  </a:schemeClr>
                </a:solidFill>
              </a:rPr>
              <a:t>Speaking</a:t>
            </a:r>
          </a:p>
          <a:p>
            <a:pPr marL="342900" indent="-342900">
              <a:buAutoNum type="arabicPeriod"/>
            </a:pPr>
            <a:r>
              <a:rPr lang="en-GB" b="1" dirty="0">
                <a:solidFill>
                  <a:schemeClr val="accent2">
                    <a:lumMod val="50000"/>
                  </a:schemeClr>
                </a:solidFill>
              </a:rPr>
              <a:t>Review</a:t>
            </a:r>
          </a:p>
          <a:p>
            <a:r>
              <a:rPr lang="en-GB" b="1" dirty="0">
                <a:solidFill>
                  <a:schemeClr val="accent2">
                    <a:lumMod val="50000"/>
                  </a:schemeClr>
                </a:solidFill>
              </a:rPr>
              <a:t>Values</a:t>
            </a:r>
          </a:p>
          <a:p>
            <a:r>
              <a:rPr lang="en-GB" b="1" dirty="0">
                <a:solidFill>
                  <a:schemeClr val="accent2">
                    <a:lumMod val="50000"/>
                  </a:schemeClr>
                </a:solidFill>
              </a:rPr>
              <a:t>Culture</a:t>
            </a:r>
          </a:p>
        </p:txBody>
      </p:sp>
      <p:sp>
        <p:nvSpPr>
          <p:cNvPr id="20" name="Rectangle 19">
            <a:extLst>
              <a:ext uri="{FF2B5EF4-FFF2-40B4-BE49-F238E27FC236}">
                <a16:creationId xmlns:a16="http://schemas.microsoft.com/office/drawing/2014/main" id="{556A8EA8-A1D0-4D49-B735-053B9E7D6E30}"/>
              </a:ext>
            </a:extLst>
          </p:cNvPr>
          <p:cNvSpPr/>
          <p:nvPr/>
        </p:nvSpPr>
        <p:spPr>
          <a:xfrm>
            <a:off x="5257800" y="2451080"/>
            <a:ext cx="3276600" cy="3416320"/>
          </a:xfrm>
          <a:prstGeom prst="rect">
            <a:avLst/>
          </a:prstGeom>
        </p:spPr>
        <p:txBody>
          <a:bodyPr wrap="square">
            <a:spAutoFit/>
          </a:bodyPr>
          <a:lstStyle/>
          <a:p>
            <a:r>
              <a:rPr lang="en-GB" b="1" dirty="0">
                <a:solidFill>
                  <a:schemeClr val="accent2">
                    <a:lumMod val="50000"/>
                  </a:schemeClr>
                </a:solidFill>
              </a:rPr>
              <a:t>8 units, with structure:</a:t>
            </a:r>
          </a:p>
          <a:p>
            <a:pPr marL="285750" indent="-285750">
              <a:buFont typeface="Arial" panose="020B0604020202020204" pitchFamily="34" charset="0"/>
              <a:buChar char="•"/>
            </a:pPr>
            <a:r>
              <a:rPr lang="en-GB" b="1" dirty="0">
                <a:solidFill>
                  <a:srgbClr val="DA0C73"/>
                </a:solidFill>
              </a:rPr>
              <a:t>8  unit lessons</a:t>
            </a:r>
          </a:p>
          <a:p>
            <a:pPr marL="342900" indent="-342900">
              <a:buAutoNum type="arabicPeriod"/>
            </a:pPr>
            <a:r>
              <a:rPr lang="en-GB" b="1" dirty="0">
                <a:solidFill>
                  <a:schemeClr val="accent2">
                    <a:lumMod val="50000"/>
                  </a:schemeClr>
                </a:solidFill>
              </a:rPr>
              <a:t>Vocabulary (2 pp)</a:t>
            </a:r>
          </a:p>
          <a:p>
            <a:pPr marL="342900" indent="-342900">
              <a:buAutoNum type="arabicPeriod"/>
            </a:pPr>
            <a:r>
              <a:rPr lang="en-GB" b="1" dirty="0">
                <a:solidFill>
                  <a:schemeClr val="accent2">
                    <a:lumMod val="50000"/>
                  </a:schemeClr>
                </a:solidFill>
              </a:rPr>
              <a:t>Language (2 pp)</a:t>
            </a:r>
          </a:p>
          <a:p>
            <a:pPr marL="342900" indent="-342900">
              <a:buAutoNum type="arabicPeriod"/>
            </a:pPr>
            <a:r>
              <a:rPr lang="en-GB" b="1" dirty="0">
                <a:solidFill>
                  <a:schemeClr val="accent2">
                    <a:lumMod val="50000"/>
                  </a:schemeClr>
                </a:solidFill>
              </a:rPr>
              <a:t>Story</a:t>
            </a:r>
          </a:p>
          <a:p>
            <a:pPr marL="342900" indent="-342900">
              <a:buAutoNum type="arabicPeriod"/>
            </a:pPr>
            <a:r>
              <a:rPr lang="en-GB" b="1" dirty="0">
                <a:solidFill>
                  <a:schemeClr val="accent2">
                    <a:lumMod val="50000"/>
                  </a:schemeClr>
                </a:solidFill>
              </a:rPr>
              <a:t>Story song</a:t>
            </a:r>
          </a:p>
          <a:p>
            <a:pPr marL="342900" indent="-342900">
              <a:buAutoNum type="arabicPeriod"/>
            </a:pPr>
            <a:r>
              <a:rPr lang="en-GB" b="1" dirty="0">
                <a:solidFill>
                  <a:schemeClr val="accent2">
                    <a:lumMod val="50000"/>
                  </a:schemeClr>
                </a:solidFill>
              </a:rPr>
              <a:t>Speaking</a:t>
            </a:r>
          </a:p>
          <a:p>
            <a:pPr marL="342900" indent="-342900">
              <a:buAutoNum type="arabicPeriod"/>
            </a:pPr>
            <a:r>
              <a:rPr lang="en-GB" b="1" dirty="0">
                <a:solidFill>
                  <a:srgbClr val="DA0C73"/>
                </a:solidFill>
              </a:rPr>
              <a:t>Values</a:t>
            </a:r>
          </a:p>
          <a:p>
            <a:pPr marL="342900" indent="-342900">
              <a:buAutoNum type="arabicPeriod"/>
            </a:pPr>
            <a:r>
              <a:rPr lang="en-GB" b="1" dirty="0">
                <a:solidFill>
                  <a:srgbClr val="DA0C73"/>
                </a:solidFill>
              </a:rPr>
              <a:t>Content</a:t>
            </a:r>
          </a:p>
          <a:p>
            <a:pPr marL="342900" indent="-342900">
              <a:buAutoNum type="arabicPeriod"/>
            </a:pPr>
            <a:r>
              <a:rPr lang="en-GB" b="1" dirty="0">
                <a:solidFill>
                  <a:srgbClr val="DA0C73"/>
                </a:solidFill>
              </a:rPr>
              <a:t>Culture</a:t>
            </a:r>
          </a:p>
          <a:p>
            <a:r>
              <a:rPr lang="en-GB" b="1" dirty="0">
                <a:solidFill>
                  <a:schemeClr val="accent2">
                    <a:lumMod val="50000"/>
                  </a:schemeClr>
                </a:solidFill>
              </a:rPr>
              <a:t>Review</a:t>
            </a:r>
          </a:p>
          <a:p>
            <a:r>
              <a:rPr lang="en-GB" b="1" dirty="0">
                <a:solidFill>
                  <a:schemeClr val="accent2">
                    <a:lumMod val="50000"/>
                  </a:schemeClr>
                </a:solidFill>
              </a:rPr>
              <a:t>Project</a:t>
            </a:r>
          </a:p>
        </p:txBody>
      </p:sp>
      <p:sp>
        <p:nvSpPr>
          <p:cNvPr id="21" name="Rectangle 20">
            <a:extLst>
              <a:ext uri="{FF2B5EF4-FFF2-40B4-BE49-F238E27FC236}">
                <a16:creationId xmlns:a16="http://schemas.microsoft.com/office/drawing/2014/main" id="{37E86FFF-1036-4FA7-A62C-F5C1B56CD469}"/>
              </a:ext>
            </a:extLst>
          </p:cNvPr>
          <p:cNvSpPr/>
          <p:nvPr/>
        </p:nvSpPr>
        <p:spPr>
          <a:xfrm>
            <a:off x="2209800" y="5168205"/>
            <a:ext cx="2286000" cy="1384995"/>
          </a:xfrm>
          <a:prstGeom prst="rect">
            <a:avLst/>
          </a:prstGeom>
        </p:spPr>
        <p:txBody>
          <a:bodyPr wrap="square">
            <a:spAutoFit/>
          </a:bodyPr>
          <a:lstStyle/>
          <a:p>
            <a:r>
              <a:rPr lang="en-GB" sz="1400" b="1" dirty="0">
                <a:solidFill>
                  <a:schemeClr val="accent1">
                    <a:lumMod val="50000"/>
                  </a:schemeClr>
                </a:solidFill>
              </a:rPr>
              <a:t>Back of the book</a:t>
            </a:r>
          </a:p>
          <a:p>
            <a:pPr marL="285750" indent="-285750">
              <a:buFont typeface="Arial" panose="020B0604020202020204" pitchFamily="34" charset="0"/>
              <a:buChar char="•"/>
            </a:pPr>
            <a:r>
              <a:rPr lang="en-GB" sz="1400" dirty="0">
                <a:solidFill>
                  <a:schemeClr val="accent1">
                    <a:lumMod val="50000"/>
                  </a:schemeClr>
                </a:solidFill>
              </a:rPr>
              <a:t>3 festivals</a:t>
            </a:r>
          </a:p>
          <a:p>
            <a:pPr marL="285750" indent="-285750">
              <a:buFont typeface="Arial" panose="020B0604020202020204" pitchFamily="34" charset="0"/>
              <a:buChar char="•"/>
            </a:pPr>
            <a:r>
              <a:rPr lang="en-GB" sz="1400" dirty="0">
                <a:solidFill>
                  <a:schemeClr val="accent1">
                    <a:lumMod val="50000"/>
                  </a:schemeClr>
                </a:solidFill>
              </a:rPr>
              <a:t>3 projects</a:t>
            </a:r>
            <a:r>
              <a:rPr lang="en-GB" sz="1400" u="sng" dirty="0">
                <a:solidFill>
                  <a:schemeClr val="accent1">
                    <a:lumMod val="50000"/>
                  </a:schemeClr>
                </a:solidFill>
              </a:rPr>
              <a:t> </a:t>
            </a:r>
          </a:p>
          <a:p>
            <a:pPr marL="285750" indent="-285750">
              <a:buFont typeface="Arial" panose="020B0604020202020204" pitchFamily="34" charset="0"/>
              <a:buChar char="•"/>
            </a:pPr>
            <a:r>
              <a:rPr lang="en-GB" sz="1400" dirty="0">
                <a:solidFill>
                  <a:schemeClr val="accent1">
                    <a:lumMod val="50000"/>
                  </a:schemeClr>
                </a:solidFill>
              </a:rPr>
              <a:t>Colour picture stickers</a:t>
            </a:r>
          </a:p>
          <a:p>
            <a:pPr marL="285750" indent="-285750">
              <a:buFont typeface="Arial" panose="020B0604020202020204" pitchFamily="34" charset="0"/>
              <a:buChar char="•"/>
            </a:pPr>
            <a:r>
              <a:rPr lang="en-GB" sz="1400" dirty="0">
                <a:solidFill>
                  <a:schemeClr val="accent1">
                    <a:lumMod val="50000"/>
                  </a:schemeClr>
                </a:solidFill>
              </a:rPr>
              <a:t>Concept lessons</a:t>
            </a:r>
          </a:p>
          <a:p>
            <a:pPr marL="285750" indent="-285750">
              <a:buFont typeface="Arial" panose="020B0604020202020204" pitchFamily="34" charset="0"/>
              <a:buChar char="•"/>
            </a:pPr>
            <a:r>
              <a:rPr lang="en-GB" sz="1400" dirty="0">
                <a:solidFill>
                  <a:schemeClr val="accent1">
                    <a:lumMod val="50000"/>
                  </a:schemeClr>
                </a:solidFill>
              </a:rPr>
              <a:t>Picture dictionary</a:t>
            </a:r>
          </a:p>
        </p:txBody>
      </p:sp>
      <p:sp>
        <p:nvSpPr>
          <p:cNvPr id="22" name="Rectangle 21">
            <a:extLst>
              <a:ext uri="{FF2B5EF4-FFF2-40B4-BE49-F238E27FC236}">
                <a16:creationId xmlns:a16="http://schemas.microsoft.com/office/drawing/2014/main" id="{2E90BF04-2903-433A-BDBC-930ACC5E0D69}"/>
              </a:ext>
            </a:extLst>
          </p:cNvPr>
          <p:cNvSpPr/>
          <p:nvPr/>
        </p:nvSpPr>
        <p:spPr>
          <a:xfrm>
            <a:off x="6839664" y="5168205"/>
            <a:ext cx="2151936" cy="1169551"/>
          </a:xfrm>
          <a:prstGeom prst="rect">
            <a:avLst/>
          </a:prstGeom>
        </p:spPr>
        <p:txBody>
          <a:bodyPr wrap="square">
            <a:spAutoFit/>
          </a:bodyPr>
          <a:lstStyle/>
          <a:p>
            <a:r>
              <a:rPr lang="en-GB" sz="1400" b="1" dirty="0">
                <a:solidFill>
                  <a:schemeClr val="accent1">
                    <a:lumMod val="50000"/>
                  </a:schemeClr>
                </a:solidFill>
              </a:rPr>
              <a:t>Back of the book</a:t>
            </a:r>
          </a:p>
          <a:p>
            <a:pPr marL="285750" indent="-285750">
              <a:buFont typeface="Arial" panose="020B0604020202020204" pitchFamily="34" charset="0"/>
              <a:buChar char="•"/>
            </a:pPr>
            <a:r>
              <a:rPr lang="en-GB" sz="1400" dirty="0">
                <a:solidFill>
                  <a:schemeClr val="accent1">
                    <a:lumMod val="50000"/>
                  </a:schemeClr>
                </a:solidFill>
              </a:rPr>
              <a:t>3 festivals</a:t>
            </a:r>
          </a:p>
          <a:p>
            <a:pPr marL="285750" indent="-285750">
              <a:buFont typeface="Arial" panose="020B0604020202020204" pitchFamily="34" charset="0"/>
              <a:buChar char="•"/>
            </a:pPr>
            <a:r>
              <a:rPr lang="en-GB" sz="1400" dirty="0">
                <a:solidFill>
                  <a:schemeClr val="accent1">
                    <a:lumMod val="50000"/>
                  </a:schemeClr>
                </a:solidFill>
              </a:rPr>
              <a:t>Colour picture stickers</a:t>
            </a:r>
          </a:p>
          <a:p>
            <a:pPr marL="285750" indent="-285750">
              <a:buFont typeface="Arial" panose="020B0604020202020204" pitchFamily="34" charset="0"/>
              <a:buChar char="•"/>
            </a:pPr>
            <a:r>
              <a:rPr lang="en-GB" sz="1400" dirty="0">
                <a:solidFill>
                  <a:schemeClr val="accent1">
                    <a:lumMod val="50000"/>
                  </a:schemeClr>
                </a:solidFill>
              </a:rPr>
              <a:t>Concept lessons</a:t>
            </a:r>
          </a:p>
          <a:p>
            <a:pPr marL="285750" indent="-285750">
              <a:buFont typeface="Arial" panose="020B0604020202020204" pitchFamily="34" charset="0"/>
              <a:buChar char="•"/>
            </a:pPr>
            <a:r>
              <a:rPr lang="en-GB" sz="1400" dirty="0">
                <a:solidFill>
                  <a:schemeClr val="accent1">
                    <a:lumMod val="50000"/>
                  </a:schemeClr>
                </a:solidFill>
              </a:rPr>
              <a:t>Picture dictionary</a:t>
            </a:r>
          </a:p>
        </p:txBody>
      </p:sp>
    </p:spTree>
    <p:extLst>
      <p:ext uri="{BB962C8B-B14F-4D97-AF65-F5344CB8AC3E}">
        <p14:creationId xmlns:p14="http://schemas.microsoft.com/office/powerpoint/2010/main" val="9135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28B8A78-DE9F-4523-9CCA-F1B01723D864}"/>
              </a:ext>
            </a:extLst>
          </p:cNvPr>
          <p:cNvGrpSpPr/>
          <p:nvPr/>
        </p:nvGrpSpPr>
        <p:grpSpPr>
          <a:xfrm>
            <a:off x="381000" y="460375"/>
            <a:ext cx="8443912" cy="1371600"/>
            <a:chOff x="381000" y="460375"/>
            <a:chExt cx="8443912" cy="1371600"/>
          </a:xfrm>
        </p:grpSpPr>
        <p:sp>
          <p:nvSpPr>
            <p:cNvPr id="4" name="Text Placeholder 2">
              <a:extLst>
                <a:ext uri="{FF2B5EF4-FFF2-40B4-BE49-F238E27FC236}">
                  <a16:creationId xmlns:a16="http://schemas.microsoft.com/office/drawing/2014/main" id="{374CFE35-87EF-4CDD-B098-CD7FC1D8AA12}"/>
                </a:ext>
              </a:extLst>
            </p:cNvPr>
            <p:cNvSpPr txBox="1">
              <a:spLocks/>
            </p:cNvSpPr>
            <p:nvPr/>
          </p:nvSpPr>
          <p:spPr>
            <a:xfrm>
              <a:off x="1905000" y="685800"/>
              <a:ext cx="6919912" cy="1069975"/>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Clr>
                  <a:schemeClr val="bg2">
                    <a:lumMod val="50000"/>
                  </a:schemeClr>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bg2">
                    <a:lumMod val="50000"/>
                  </a:schemeClr>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GB" sz="4600" b="1" dirty="0">
                  <a:solidFill>
                    <a:schemeClr val="bg1"/>
                  </a:solidFill>
                </a:rPr>
                <a:t>ENGAGEMENT AND INSTANT LEARNING</a:t>
              </a:r>
            </a:p>
            <a:p>
              <a:pPr>
                <a:lnSpc>
                  <a:spcPct val="100000"/>
                </a:lnSpc>
                <a:spcBef>
                  <a:spcPts val="0"/>
                </a:spcBef>
              </a:pPr>
              <a:r>
                <a:rPr lang="en-GB" sz="4600" dirty="0">
                  <a:solidFill>
                    <a:schemeClr val="bg1"/>
                  </a:solidFill>
                </a:rPr>
                <a:t>with the balance of fantasy and reality</a:t>
              </a:r>
            </a:p>
          </p:txBody>
        </p:sp>
        <p:pic>
          <p:nvPicPr>
            <p:cNvPr id="5" name="Picture 4">
              <a:extLst>
                <a:ext uri="{FF2B5EF4-FFF2-40B4-BE49-F238E27FC236}">
                  <a16:creationId xmlns:a16="http://schemas.microsoft.com/office/drawing/2014/main" id="{4BEC8298-3369-40CA-A71C-8D5ED50B3169}"/>
                </a:ext>
              </a:extLst>
            </p:cNvPr>
            <p:cNvPicPr>
              <a:picLocks noChangeAspect="1"/>
            </p:cNvPicPr>
            <p:nvPr/>
          </p:nvPicPr>
          <p:blipFill rotWithShape="1">
            <a:blip r:embed="rId4">
              <a:extLst>
                <a:ext uri="{28A0092B-C50C-407E-A947-70E740481C1C}">
                  <a14:useLocalDpi xmlns:a14="http://schemas.microsoft.com/office/drawing/2010/main" val="0"/>
                </a:ext>
              </a:extLst>
            </a:blip>
            <a:srcRect l="31999" t="32000" r="26589" b="34118"/>
            <a:stretch/>
          </p:blipFill>
          <p:spPr>
            <a:xfrm>
              <a:off x="381000" y="460375"/>
              <a:ext cx="1676400" cy="1371600"/>
            </a:xfrm>
            <a:prstGeom prst="rect">
              <a:avLst/>
            </a:prstGeom>
          </p:spPr>
        </p:pic>
      </p:grpSp>
    </p:spTree>
    <p:extLst>
      <p:ext uri="{BB962C8B-B14F-4D97-AF65-F5344CB8AC3E}">
        <p14:creationId xmlns:p14="http://schemas.microsoft.com/office/powerpoint/2010/main" val="135390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ymbol zastępczy zawartości 6">
            <a:extLst>
              <a:ext uri="{FF2B5EF4-FFF2-40B4-BE49-F238E27FC236}">
                <a16:creationId xmlns:a16="http://schemas.microsoft.com/office/drawing/2014/main" id="{585B1CF4-180C-4B4B-8928-9835CEE06B7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14156"/>
          <a:stretch/>
        </p:blipFill>
        <p:spPr>
          <a:xfrm>
            <a:off x="1371601" y="2094573"/>
            <a:ext cx="6307274" cy="4001428"/>
          </a:xfrm>
        </p:spPr>
      </p:pic>
      <p:pic>
        <p:nvPicPr>
          <p:cNvPr id="22" name="Picture 15">
            <a:hlinkClick r:id="rId5"/>
            <a:extLst>
              <a:ext uri="{FF2B5EF4-FFF2-40B4-BE49-F238E27FC236}">
                <a16:creationId xmlns:a16="http://schemas.microsoft.com/office/drawing/2014/main" id="{15E8AF2D-3A6F-8E4B-B9E9-7E8C16130E9E}"/>
              </a:ext>
            </a:extLst>
          </p:cNvPr>
          <p:cNvPicPr>
            <a:picLocks noChangeAspect="1"/>
          </p:cNvPicPr>
          <p:nvPr/>
        </p:nvPicPr>
        <p:blipFill>
          <a:blip r:embed="rId6"/>
          <a:stretch>
            <a:fillRect/>
          </a:stretch>
        </p:blipFill>
        <p:spPr>
          <a:xfrm>
            <a:off x="7979036" y="1582723"/>
            <a:ext cx="916743" cy="1448005"/>
          </a:xfrm>
          <a:prstGeom prst="rect">
            <a:avLst/>
          </a:prstGeom>
        </p:spPr>
      </p:pic>
      <p:sp>
        <p:nvSpPr>
          <p:cNvPr id="20" name="Prostokąt 19">
            <a:extLst>
              <a:ext uri="{FF2B5EF4-FFF2-40B4-BE49-F238E27FC236}">
                <a16:creationId xmlns:a16="http://schemas.microsoft.com/office/drawing/2014/main" id="{A105B489-CEC6-614F-9159-5F2431B89071}"/>
              </a:ext>
            </a:extLst>
          </p:cNvPr>
          <p:cNvSpPr/>
          <p:nvPr/>
        </p:nvSpPr>
        <p:spPr>
          <a:xfrm>
            <a:off x="1012558" y="6508027"/>
            <a:ext cx="4114800" cy="276999"/>
          </a:xfrm>
          <a:prstGeom prst="rect">
            <a:avLst/>
          </a:prstGeom>
        </p:spPr>
        <p:txBody>
          <a:bodyPr wrap="square">
            <a:spAutoFit/>
          </a:bodyPr>
          <a:lstStyle/>
          <a:p>
            <a:r>
              <a:rPr lang="en-US" sz="1200" dirty="0"/>
              <a:t>Mimi’s Wheel PB 2, Unit ‘Classroom’</a:t>
            </a:r>
          </a:p>
        </p:txBody>
      </p:sp>
      <p:sp>
        <p:nvSpPr>
          <p:cNvPr id="15" name="Rectangle: Rounded Corners 25">
            <a:extLst>
              <a:ext uri="{FF2B5EF4-FFF2-40B4-BE49-F238E27FC236}">
                <a16:creationId xmlns:a16="http://schemas.microsoft.com/office/drawing/2014/main" id="{692FC9B0-495E-4179-9C9C-588F64E86DBD}"/>
              </a:ext>
            </a:extLst>
          </p:cNvPr>
          <p:cNvSpPr/>
          <p:nvPr/>
        </p:nvSpPr>
        <p:spPr>
          <a:xfrm>
            <a:off x="5562600" y="286915"/>
            <a:ext cx="4419600" cy="627485"/>
          </a:xfrm>
          <a:prstGeom prst="roundRect">
            <a:avLst>
              <a:gd name="adj" fmla="val 9895"/>
            </a:avLst>
          </a:prstGeom>
          <a:solidFill>
            <a:srgbClr val="9EC42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US" sz="2400" b="1" dirty="0"/>
              <a:t>Fantasy and real world</a:t>
            </a:r>
            <a:endParaRPr lang="en-US" dirty="0"/>
          </a:p>
        </p:txBody>
      </p:sp>
      <p:sp>
        <p:nvSpPr>
          <p:cNvPr id="3" name="TextBox 2">
            <a:extLst>
              <a:ext uri="{FF2B5EF4-FFF2-40B4-BE49-F238E27FC236}">
                <a16:creationId xmlns:a16="http://schemas.microsoft.com/office/drawing/2014/main" id="{C8E0D7E2-4F8B-4FFB-9BFF-0C1BE78EF315}"/>
              </a:ext>
            </a:extLst>
          </p:cNvPr>
          <p:cNvSpPr txBox="1"/>
          <p:nvPr/>
        </p:nvSpPr>
        <p:spPr>
          <a:xfrm>
            <a:off x="1139652" y="1302603"/>
            <a:ext cx="6880036" cy="830997"/>
          </a:xfrm>
          <a:prstGeom prst="rect">
            <a:avLst/>
          </a:prstGeom>
          <a:noFill/>
        </p:spPr>
        <p:txBody>
          <a:bodyPr wrap="square" rtlCol="0">
            <a:spAutoFit/>
          </a:bodyPr>
          <a:lstStyle/>
          <a:p>
            <a:pPr algn="ctr"/>
            <a:r>
              <a:rPr lang="en-US" sz="2400" b="1" dirty="0"/>
              <a:t>Stories and songs with Mimi’s family and friends introduce language and structures.</a:t>
            </a:r>
          </a:p>
        </p:txBody>
      </p:sp>
      <p:sp>
        <p:nvSpPr>
          <p:cNvPr id="4" name="Rectangle 3">
            <a:extLst>
              <a:ext uri="{FF2B5EF4-FFF2-40B4-BE49-F238E27FC236}">
                <a16:creationId xmlns:a16="http://schemas.microsoft.com/office/drawing/2014/main" id="{425C80E0-DAC5-4CFD-A6A1-C29089166190}"/>
              </a:ext>
            </a:extLst>
          </p:cNvPr>
          <p:cNvSpPr/>
          <p:nvPr/>
        </p:nvSpPr>
        <p:spPr>
          <a:xfrm>
            <a:off x="1" y="5590146"/>
            <a:ext cx="9144000" cy="1267854"/>
          </a:xfrm>
          <a:prstGeom prst="rect">
            <a:avLst/>
          </a:prstGeom>
          <a:solidFill>
            <a:srgbClr val="91B3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8DD593F-33DD-4D8F-99B6-831C544FEA06}"/>
              </a:ext>
            </a:extLst>
          </p:cNvPr>
          <p:cNvSpPr txBox="1"/>
          <p:nvPr/>
        </p:nvSpPr>
        <p:spPr>
          <a:xfrm>
            <a:off x="1905000" y="5739179"/>
            <a:ext cx="5867399" cy="892552"/>
          </a:xfrm>
          <a:prstGeom prst="rect">
            <a:avLst/>
          </a:prstGeom>
          <a:solidFill>
            <a:srgbClr val="91B323"/>
          </a:solidFill>
        </p:spPr>
        <p:txBody>
          <a:bodyPr wrap="square" rtlCol="0">
            <a:spAutoFit/>
          </a:bodyPr>
          <a:lstStyle/>
          <a:p>
            <a:pPr algn="ctr"/>
            <a:r>
              <a:rPr lang="en-GB" sz="2800" b="1" dirty="0">
                <a:solidFill>
                  <a:srgbClr val="CCFF33"/>
                </a:solidFill>
              </a:rPr>
              <a:t>Fantasy world </a:t>
            </a:r>
            <a:r>
              <a:rPr lang="en-GB" sz="2400" dirty="0">
                <a:solidFill>
                  <a:schemeClr val="bg1"/>
                </a:solidFill>
              </a:rPr>
              <a:t>builds on children’s natural creativity, imagination and playfulness.</a:t>
            </a:r>
          </a:p>
        </p:txBody>
      </p:sp>
      <p:pic>
        <p:nvPicPr>
          <p:cNvPr id="6" name="Picture 5">
            <a:extLst>
              <a:ext uri="{FF2B5EF4-FFF2-40B4-BE49-F238E27FC236}">
                <a16:creationId xmlns:a16="http://schemas.microsoft.com/office/drawing/2014/main" id="{56695B5B-D15E-40D9-BD9F-A48BACD1E1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6200" y="3826281"/>
            <a:ext cx="3234600" cy="3234600"/>
          </a:xfrm>
          <a:prstGeom prst="rect">
            <a:avLst/>
          </a:prstGeom>
          <a:effectLst>
            <a:outerShdw blurRad="203200" dist="76200" dir="2700000" algn="tl" rotWithShape="0">
              <a:prstClr val="black">
                <a:alpha val="40000"/>
              </a:prstClr>
            </a:outerShdw>
          </a:effectLst>
        </p:spPr>
      </p:pic>
      <p:pic>
        <p:nvPicPr>
          <p:cNvPr id="9" name="Picture 8">
            <a:extLst>
              <a:ext uri="{FF2B5EF4-FFF2-40B4-BE49-F238E27FC236}">
                <a16:creationId xmlns:a16="http://schemas.microsoft.com/office/drawing/2014/main" id="{7A75E7DB-DA8B-4DFE-AEB7-10FC0366FDC3}"/>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tretch>
            <a:fillRect/>
          </a:stretch>
        </p:blipFill>
        <p:spPr>
          <a:xfrm>
            <a:off x="6477000" y="3183424"/>
            <a:ext cx="3445976" cy="3445976"/>
          </a:xfrm>
          <a:prstGeom prst="rect">
            <a:avLst/>
          </a:prstGeom>
          <a:effectLst>
            <a:outerShdw blurRad="152400" dist="114300" dir="2700000" algn="tl" rotWithShape="0">
              <a:prstClr val="black">
                <a:alpha val="40000"/>
              </a:prstClr>
            </a:outerShdw>
          </a:effectLst>
        </p:spPr>
      </p:pic>
    </p:spTree>
    <p:extLst>
      <p:ext uri="{BB962C8B-B14F-4D97-AF65-F5344CB8AC3E}">
        <p14:creationId xmlns:p14="http://schemas.microsoft.com/office/powerpoint/2010/main" val="417862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60083</TotalTime>
  <Words>2784</Words>
  <Application>Microsoft Office PowerPoint</Application>
  <PresentationFormat>On-screen Show (4:3)</PresentationFormat>
  <Paragraphs>298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Mangal</vt:lpstr>
      <vt:lpstr>Custom Design</vt:lpstr>
      <vt:lpstr>PowerPoint Presentation</vt:lpstr>
      <vt:lpstr>Contents</vt:lpstr>
      <vt:lpstr>PowerPoint Presentation</vt:lpstr>
      <vt:lpstr>PowerPoint Presentation</vt:lpstr>
      <vt:lpstr>Hop on &amp; Hop off approach modular structure</vt:lpstr>
      <vt:lpstr>Hop on &amp; Hop off approach non-linear learning</vt:lpstr>
      <vt:lpstr>PowerPoint Presentation</vt:lpstr>
      <vt:lpstr>PowerPoint Presentation</vt:lpstr>
      <vt:lpstr>PowerPoint Presentation</vt:lpstr>
      <vt:lpstr>PowerPoint Presentation</vt:lpstr>
      <vt:lpstr>PowerPoint Presentation</vt:lpstr>
      <vt:lpstr>PowerPoint Presentation</vt:lpstr>
      <vt:lpstr> Whole child development  equality</vt:lpstr>
      <vt:lpstr>PowerPoint Presentation</vt:lpstr>
      <vt:lpstr>PowerPoint Presentation</vt:lpstr>
      <vt:lpstr>PowerPoint Presentation</vt:lpstr>
      <vt:lpstr>PowerPoint Presentation</vt:lpstr>
      <vt:lpstr>PowerPoint Presentation</vt:lpstr>
      <vt:lpstr>‘Get ready to hop on with your children for what I hope will be a truly enjoyable and successful learning journey!’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 Katherine</dc:creator>
  <cp:lastModifiedBy>User</cp:lastModifiedBy>
  <cp:revision>377</cp:revision>
  <dcterms:created xsi:type="dcterms:W3CDTF">2017-05-12T07:41:59Z</dcterms:created>
  <dcterms:modified xsi:type="dcterms:W3CDTF">2020-01-20T13:54:20Z</dcterms:modified>
</cp:coreProperties>
</file>