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  <p:sldMasterId id="2147483783" r:id="rId5"/>
  </p:sldMasterIdLst>
  <p:notesMasterIdLst>
    <p:notesMasterId r:id="rId25"/>
  </p:notesMasterIdLst>
  <p:handoutMasterIdLst>
    <p:handoutMasterId r:id="rId26"/>
  </p:handoutMasterIdLst>
  <p:sldIdLst>
    <p:sldId id="335" r:id="rId6"/>
    <p:sldId id="321" r:id="rId7"/>
    <p:sldId id="333" r:id="rId8"/>
    <p:sldId id="334" r:id="rId9"/>
    <p:sldId id="351" r:id="rId10"/>
    <p:sldId id="324" r:id="rId11"/>
    <p:sldId id="323" r:id="rId12"/>
    <p:sldId id="326" r:id="rId13"/>
    <p:sldId id="327" r:id="rId14"/>
    <p:sldId id="328" r:id="rId15"/>
    <p:sldId id="372" r:id="rId16"/>
    <p:sldId id="341" r:id="rId17"/>
    <p:sldId id="346" r:id="rId18"/>
    <p:sldId id="352" r:id="rId19"/>
    <p:sldId id="359" r:id="rId20"/>
    <p:sldId id="360" r:id="rId21"/>
    <p:sldId id="361" r:id="rId22"/>
    <p:sldId id="344" r:id="rId23"/>
    <p:sldId id="330" r:id="rId24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9822" autoAdjust="0"/>
  </p:normalViewPr>
  <p:slideViewPr>
    <p:cSldViewPr snapToGrid="0" snapToObjects="1">
      <p:cViewPr>
        <p:scale>
          <a:sx n="68" d="100"/>
          <a:sy n="68" d="100"/>
        </p:scale>
        <p:origin x="-123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3368" y="-12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41242E-BC52-4303-A5F0-92F9B51C8074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CABBF0-7328-40AA-83D3-A130392D1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77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9C87E5-8C9A-4051-91AB-011AD2B008E7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865429-7900-4358-BF8D-52D1F92CAA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1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charset="-128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1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99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609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04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F00E-EFE3-4756-ABD4-2AEA33E1AB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18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F00E-EFE3-4756-ABD4-2AEA33E1AB7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549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462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04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33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46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98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235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30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7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12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65429-7900-4358-BF8D-52D1F92CAA7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82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7262A-6067-486A-9066-3BDEBB08DF61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9EB6-5CE6-4652-8550-12205E8BCC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98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3BC8-FA88-48D9-826B-973ECAB78601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AAA8-66CF-4951-A7DA-378213D7B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67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37AA-5CC0-45C5-8FD3-E97F62C89863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09A2-DD3F-461D-8A34-F327AF944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79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C653-EC86-412D-9502-F6B14BFE675F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A88F-73C1-445A-B5E4-E40E0CCA5E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015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F0B0F-033B-428D-8D87-AAF836268F1F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7824-7DCE-4437-B7E5-A6CFC7B95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78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33ED-F57A-4517-BC88-367B2AA4764D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F13B-FCF4-423B-9CFB-C92A258D8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43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D1444-408F-4FE0-86BA-1B211B7AC63A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50054-C38A-4B25-A4E8-09D41771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83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5339-006C-4A9E-B2A6-A955913C6DA4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18DD-B857-41F2-B58C-6093D62FD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22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BEAC5-1AE9-48BA-AF61-901BCE67C7EC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1C68-292F-42CA-BCEB-DA0ED696D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6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25963-25D2-4FC8-A82A-7744F2973083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88FB-C5F7-43EF-82AD-928EA9940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976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7E57-E7FA-4C7B-ACC0-51F14A27B5FB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77913-2383-48CE-84A5-85C428CA2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86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13EB5-25D4-40ED-8CB0-C38653D60352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624FE-1B51-49E5-BD3B-F7B534929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9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59A0-E84B-48E9-BEFE-7CAB58F8813E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431E0-D2F8-4F13-9C41-7CBC879995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364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B5F2-A041-40D7-AD48-C756FF02F4BC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54E1-9C56-4F35-9A51-2CC1D683B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083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F3CCC-FBD7-4B6F-8F4F-A97622A1E9E1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A502-36F7-4B21-A4FA-79C6954A2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46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E77C-DC15-4BD3-A78A-112A3C07EED3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F953A-BC43-43C8-9521-37862ECE9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8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D664-DB05-424D-9FFD-44F5BC3BBA40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DA4C-7BC9-4008-B21D-B22CD8B5B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8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B1EE-818F-4BBB-84AD-D0BBBDDD6500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EDBE-D129-4AA3-B69C-430D8A461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19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2C29-F8BD-47CC-8890-7C28E328A8F0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17E8E-CA00-4A98-B5FF-4F200641D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5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DEFEC-13F0-4BA2-9EB7-E3DFA9F4EFCC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62A13-E714-4FAB-AEA0-EAEBAD862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42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7A5E-B129-4B85-BE6E-529DE9AD4E91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904B-BF16-44F4-ACF5-7C4871B81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51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5831-DD76-46EC-AF0A-FC6770E65482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62DFF-740B-4293-9F30-1881E54759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72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71713"/>
            <a:ext cx="82296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8FCF07-0FAA-4B87-B569-F8EAEA9F1D2C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-52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302887-5C49-409E-95C0-15306FD0C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3039"/>
            <a:ext cx="1632585" cy="6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9788EF-C1FB-44FE-988C-922E46D296EA}" type="datetime1">
              <a:rPr lang="en-US" altLang="en-US"/>
              <a:pPr>
                <a:defRPr/>
              </a:pPr>
              <a:t>1/23/2020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-52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F8FE56-A9BD-4868-A14D-A8E9748D2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6248329"/>
            <a:ext cx="1144905" cy="47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har char="-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-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fbid=10154101084443290&amp;set=pcb.10154101085753290&amp;type=3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54" y="0"/>
            <a:ext cx="970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28" y="1351650"/>
            <a:ext cx="6584950" cy="45441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Art and Crafts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Book 2</a:t>
            </a:r>
          </a:p>
        </p:txBody>
      </p:sp>
    </p:spTree>
    <p:extLst>
      <p:ext uri="{BB962C8B-B14F-4D97-AF65-F5344CB8AC3E}">
        <p14:creationId xmlns:p14="http://schemas.microsoft.com/office/powerpoint/2010/main" val="20804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Art and Crafts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92" y="1351649"/>
            <a:ext cx="6360586" cy="4495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Book 3</a:t>
            </a:r>
          </a:p>
        </p:txBody>
      </p:sp>
    </p:spTree>
    <p:extLst>
      <p:ext uri="{BB962C8B-B14F-4D97-AF65-F5344CB8AC3E}">
        <p14:creationId xmlns:p14="http://schemas.microsoft.com/office/powerpoint/2010/main" val="9872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ftichis Kantarakis's photo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522547"/>
            <a:ext cx="3386603" cy="25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content.fath3-2.fna.fbcdn.net/v/t1.0-9/13151706_10154101085183290_1690480221471042351_n.jpg?oh=f224d7bdd303b50b271ad683898f11ca&amp;oe=5869AC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71" y="354195"/>
            <a:ext cx="4024240" cy="30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content.fath3-2.fna.fbcdn.net/v/t1.0-9/13102822_10154101085383290_3900568213754329829_n.jpg?oh=4985c6497f96ae28b836552c53cd02e6&amp;oe=587F26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195"/>
            <a:ext cx="4024241" cy="30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content.fath3-2.fna.fbcdn.net/v/t1.0-9/13165992_10154101085228290_646147074726526076_n.jpg?oh=abd97face9bf19b63c2f654dd44afdac&amp;oe=586BAC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60031" y="3643556"/>
            <a:ext cx="3225257" cy="24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69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D800"/>
                </a:solidFill>
              </a:rPr>
              <a:t>Additional Teacher Resources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59728" y="909664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41" y="1278742"/>
            <a:ext cx="6951518" cy="4835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40" y="1278742"/>
            <a:ext cx="6967743" cy="4835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41" y="1278742"/>
            <a:ext cx="6967742" cy="4835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241" y="1278742"/>
            <a:ext cx="6967742" cy="48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38" y="0"/>
            <a:ext cx="98270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26" y="640662"/>
            <a:ext cx="3893400" cy="27449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26" y="640662"/>
            <a:ext cx="3893400" cy="2698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671" y="3652329"/>
            <a:ext cx="3893400" cy="27218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11" y="3652329"/>
            <a:ext cx="3916575" cy="2733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496" y="646428"/>
            <a:ext cx="3916575" cy="27391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496" y="629128"/>
            <a:ext cx="3893400" cy="27564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386" y="3652329"/>
            <a:ext cx="3893400" cy="27391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3671" y="3629263"/>
            <a:ext cx="3893400" cy="27449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534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33" y="1116616"/>
            <a:ext cx="4902810" cy="346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61" y="2009175"/>
            <a:ext cx="4628463" cy="3272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20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D800"/>
                </a:solidFill>
              </a:rPr>
              <a:t>Activity Book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96" y="3226415"/>
            <a:ext cx="4695673" cy="331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359728" y="886515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33"/>
            <a:ext cx="4927756" cy="34845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87" y="3251897"/>
            <a:ext cx="4927756" cy="34893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608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6" y="88758"/>
            <a:ext cx="5453399" cy="38925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04" y="2841439"/>
            <a:ext cx="5484561" cy="38460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8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850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GB" dirty="0"/>
              <a:t>Parent’s Booklet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59728" y="99068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98" y="1205610"/>
            <a:ext cx="6599747" cy="53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-306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GB" dirty="0"/>
              <a:t>Hide and Seek Components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59728" y="979114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8067" y="1776369"/>
            <a:ext cx="6292392" cy="43670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Pupil’s Book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Activity Book + Audio CD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Teacher’s Guide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Class Audio CDs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Teacher’s Resource Pack (posters, stickers, flashcards)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Interactive Whiteboard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Online Resources (NGL.Cengage.com/</a:t>
            </a:r>
            <a:r>
              <a:rPr lang="en-GB" sz="2400" dirty="0" err="1">
                <a:solidFill>
                  <a:srgbClr val="FFD800"/>
                </a:solidFill>
              </a:rPr>
              <a:t>hideandseek</a:t>
            </a:r>
            <a:r>
              <a:rPr lang="en-GB" sz="2400" dirty="0">
                <a:solidFill>
                  <a:srgbClr val="FFD8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D800"/>
                </a:solidFill>
              </a:rPr>
              <a:t>Online Parent’s Booklet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0" y="4954382"/>
            <a:ext cx="2261628" cy="15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59" y="3173602"/>
            <a:ext cx="2224481" cy="1572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0" y="1417638"/>
            <a:ext cx="2261628" cy="15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7"/>
            <a:ext cx="8229600" cy="1143000"/>
          </a:xfrm>
        </p:spPr>
        <p:txBody>
          <a:bodyPr/>
          <a:lstStyle/>
          <a:p>
            <a:r>
              <a:rPr lang="en-GB" dirty="0"/>
              <a:t>Hide and Seek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4914"/>
            <a:ext cx="8229600" cy="35003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3 level KG course for ages 3-6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Pre A1 – A1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Written by early years and primary specialists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130 – 160 hours per level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10 units each with 8 lessons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Focus on literacy and numeracy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CLIL approach to subject strands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0" y="4954382"/>
            <a:ext cx="2261628" cy="1536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59" y="3173602"/>
            <a:ext cx="2224481" cy="1572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0" y="1417638"/>
            <a:ext cx="2261628" cy="15988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359728" y="990687"/>
            <a:ext cx="6584950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1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 bwMode="auto">
          <a:xfrm>
            <a:off x="138545" y="1294251"/>
            <a:ext cx="8866909" cy="434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dirty="0">
                <a:solidFill>
                  <a:srgbClr val="FFD800"/>
                </a:solidFill>
                <a:latin typeface="+mj-lt"/>
              </a:rPr>
              <a:t>Provide a fun and structured learning experience.</a:t>
            </a:r>
          </a:p>
          <a:p>
            <a:pPr marL="0" indent="0" algn="ctr"/>
            <a:r>
              <a:rPr lang="en-GB" dirty="0">
                <a:solidFill>
                  <a:srgbClr val="FFD800"/>
                </a:solidFill>
                <a:latin typeface="+mj-lt"/>
              </a:rPr>
              <a:t>Encourage a positive attitude to learning English.</a:t>
            </a:r>
          </a:p>
          <a:p>
            <a:pPr marL="0" indent="0" algn="ctr"/>
            <a:r>
              <a:rPr lang="en-GB" dirty="0">
                <a:solidFill>
                  <a:srgbClr val="FFD800"/>
                </a:solidFill>
                <a:latin typeface="+mj-lt"/>
              </a:rPr>
              <a:t>Provide interesting, age-appropriate materials.</a:t>
            </a:r>
          </a:p>
          <a:p>
            <a:pPr marL="0" indent="0" algn="ctr"/>
            <a:r>
              <a:rPr lang="en-GB" dirty="0">
                <a:solidFill>
                  <a:srgbClr val="FFD800"/>
                </a:solidFill>
              </a:rPr>
              <a:t>Children should meet and practise a range of English vocabulary and structures</a:t>
            </a:r>
          </a:p>
          <a:p>
            <a:pPr marL="0" indent="0" algn="ctr"/>
            <a:r>
              <a:rPr lang="en-GB" dirty="0">
                <a:solidFill>
                  <a:srgbClr val="FFD800"/>
                </a:solidFill>
              </a:rPr>
              <a:t>Statutory Early Years Foundation Stage Framework.</a:t>
            </a:r>
          </a:p>
          <a:p>
            <a:pPr marL="0" indent="0" algn="ctr"/>
            <a:r>
              <a:rPr lang="en-GB" dirty="0">
                <a:solidFill>
                  <a:srgbClr val="FFD800"/>
                </a:solidFill>
              </a:rPr>
              <a:t>Introduce the English alphabet and phonic sounds.</a:t>
            </a:r>
          </a:p>
          <a:p>
            <a:pPr marL="0" indent="0" algn="ctr"/>
            <a:endParaRPr lang="en-GB" dirty="0">
              <a:solidFill>
                <a:srgbClr val="FFD8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73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+mj-lt"/>
                <a:cs typeface="ＭＳ Ｐゴシック" charset="-128"/>
              </a:rPr>
              <a:t>Objectives of Hide and Seek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59728" y="712894"/>
            <a:ext cx="6584950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 bwMode="auto">
          <a:xfrm>
            <a:off x="213360" y="26969"/>
            <a:ext cx="8362603" cy="55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	Statutory Early Years Foundation Stage Framework (England) (EYFS)</a:t>
            </a:r>
          </a:p>
          <a:p>
            <a:endParaRPr lang="en-GB" sz="1800" dirty="0">
              <a:solidFill>
                <a:srgbClr val="FFD800"/>
              </a:solidFill>
            </a:endParaRPr>
          </a:p>
          <a:p>
            <a:pPr lvl="1"/>
            <a:r>
              <a:rPr lang="en-GB" dirty="0">
                <a:solidFill>
                  <a:srgbClr val="FFD800"/>
                </a:solidFill>
              </a:rPr>
              <a:t>Language and communication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Physical development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Personal, social and emotional development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Literacy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Maths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Understanding the world (Science)</a:t>
            </a:r>
          </a:p>
          <a:p>
            <a:pPr lvl="1"/>
            <a:r>
              <a:rPr lang="en-GB" dirty="0">
                <a:solidFill>
                  <a:srgbClr val="FFD800"/>
                </a:solidFill>
              </a:rPr>
              <a:t>Expressive arts and design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59703" y="1502865"/>
            <a:ext cx="6584950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5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978" y="-1414045"/>
            <a:ext cx="6882976" cy="97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1758459"/>
            <a:ext cx="4452258" cy="3466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8459"/>
            <a:ext cx="4452258" cy="346668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Book 2</a:t>
            </a:r>
          </a:p>
        </p:txBody>
      </p:sp>
    </p:spTree>
    <p:extLst>
      <p:ext uri="{BB962C8B-B14F-4D97-AF65-F5344CB8AC3E}">
        <p14:creationId xmlns:p14="http://schemas.microsoft.com/office/powerpoint/2010/main" val="15634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Numeracy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19743" y="1758460"/>
            <a:ext cx="8904516" cy="3466683"/>
            <a:chOff x="119742" y="1757323"/>
            <a:chExt cx="9835845" cy="34678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42" y="1758460"/>
              <a:ext cx="4917923" cy="34666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64" y="1757323"/>
              <a:ext cx="4917923" cy="34678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Book 2</a:t>
            </a:r>
          </a:p>
        </p:txBody>
      </p:sp>
    </p:spTree>
    <p:extLst>
      <p:ext uri="{BB962C8B-B14F-4D97-AF65-F5344CB8AC3E}">
        <p14:creationId xmlns:p14="http://schemas.microsoft.com/office/powerpoint/2010/main" val="26572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9" y="274638"/>
            <a:ext cx="8229600" cy="1143000"/>
          </a:xfrm>
        </p:spPr>
        <p:txBody>
          <a:bodyPr/>
          <a:lstStyle/>
          <a:p>
            <a:r>
              <a:rPr lang="en-GB" dirty="0"/>
              <a:t>Science 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19743" y="1758460"/>
            <a:ext cx="8904516" cy="3465546"/>
            <a:chOff x="275666" y="2192278"/>
            <a:chExt cx="9831396" cy="34655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364" y="2192278"/>
              <a:ext cx="4915698" cy="34655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66" y="2192278"/>
              <a:ext cx="4915698" cy="346554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5751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59728" y="1152733"/>
            <a:ext cx="658495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64" y="1351650"/>
            <a:ext cx="6582714" cy="454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7635" y="6273478"/>
            <a:ext cx="11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Book 2</a:t>
            </a:r>
          </a:p>
        </p:txBody>
      </p:sp>
    </p:spTree>
    <p:extLst>
      <p:ext uri="{BB962C8B-B14F-4D97-AF65-F5344CB8AC3E}">
        <p14:creationId xmlns:p14="http://schemas.microsoft.com/office/powerpoint/2010/main" val="17913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e xmlns="8CC1E233-6154-4CB8-A29A-010B2F9E1EC2">
      <Value>N/A</Value>
    </State>
    <o7358b4e69514e1783e4b6ce18abc6fb xmlns="8cc1e233-6154-4cb8-a29a-010b2f9e1ec2">
      <Terms xmlns="http://schemas.microsoft.com/office/infopath/2007/PartnerControls"/>
    </o7358b4e69514e1783e4b6ce18abc6fb>
    <Intl xmlns="8CC1E233-6154-4CB8-A29A-010B2F9E1EC2">true</Intl>
    <Description0 xmlns="8CC1E233-6154-4CB8-A29A-010B2F9E1EC2" xsi:nil="true"/>
    <TaxKeywordTaxHTField xmlns="c89f80dc-d176-41d5-b2ac-7c0c04068119">
      <Terms xmlns="http://schemas.microsoft.com/office/infopath/2007/PartnerControls"/>
    </TaxKeywordTaxHTField>
    <Language_x0020_Variant xmlns="8cc1e233-6154-4cb8-a29a-010b2f9e1ec2">
      <Value>British English</Value>
    </Language_x0020_Variant>
    <TaxCatchAll xmlns="c89f80dc-d176-41d5-b2ac-7c0c04068119"/>
    <Market xmlns="8CC1E233-6154-4CB8-A29A-010B2F9E1EC2">Very Young Learners</Market>
    <Program_x002f_Series xmlns="8CC1E233-6154-4CB8-A29A-010B2F9E1EC2">
      <Value>Hide and Seek</Value>
    </Program_x002f_Series>
    <Subcategory xmlns="8CC1E233-6154-4CB8-A29A-010B2F9E1EC2">Presentations-Sales (commercial)</Subcategory>
    <Product_x0020_Tags xmlns="8cc1e233-6154-4cb8-a29a-010b2f9e1e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1C61473EDAD744BA0AF616675039BC" ma:contentTypeVersion="75" ma:contentTypeDescription="Create a new document." ma:contentTypeScope="" ma:versionID="e74e5e895c823ffd4fd0ec33dff78751">
  <xsd:schema xmlns:xsd="http://www.w3.org/2001/XMLSchema" xmlns:xs="http://www.w3.org/2001/XMLSchema" xmlns:p="http://schemas.microsoft.com/office/2006/metadata/properties" xmlns:ns1="8CC1E233-6154-4CB8-A29A-010B2F9E1EC2" xmlns:ns2="8cc1e233-6154-4cb8-a29a-010b2f9e1ec2" xmlns:ns4="c89f80dc-d176-41d5-b2ac-7c0c04068119" xmlns:ns5="ca8f5f80-97ec-4892-a9e3-e6d870152f95" targetNamespace="http://schemas.microsoft.com/office/2006/metadata/properties" ma:root="true" ma:fieldsID="7fc9e6733bb6c51b0255bd3b5d369ac2" ns1:_="" ns2:_="" ns4:_="" ns5:_="">
    <xsd:import namespace="8CC1E233-6154-4CB8-A29A-010B2F9E1EC2"/>
    <xsd:import namespace="8cc1e233-6154-4cb8-a29a-010b2f9e1ec2"/>
    <xsd:import namespace="c89f80dc-d176-41d5-b2ac-7c0c04068119"/>
    <xsd:import namespace="ca8f5f80-97ec-4892-a9e3-e6d870152f95"/>
    <xsd:element name="properties">
      <xsd:complexType>
        <xsd:sequence>
          <xsd:element name="documentManagement">
            <xsd:complexType>
              <xsd:all>
                <xsd:element ref="ns1:Market"/>
                <xsd:element ref="ns1:Program_x002f_Series" minOccurs="0"/>
                <xsd:element ref="ns2:Language_x0020_Variant" minOccurs="0"/>
                <xsd:element ref="ns1:Subcategory"/>
                <xsd:element ref="ns1:Description0" minOccurs="0"/>
                <xsd:element ref="ns1:State" minOccurs="0"/>
                <xsd:element ref="ns1:Intl" minOccurs="0"/>
                <xsd:element ref="ns2:o7358b4e69514e1783e4b6ce18abc6fb" minOccurs="0"/>
                <xsd:element ref="ns4:TaxKeywordTaxHTField" minOccurs="0"/>
                <xsd:element ref="ns5:SharedWithUsers" minOccurs="0"/>
                <xsd:element ref="ns5:SharedWithDetails" minOccurs="0"/>
                <xsd:element ref="ns5:LastSharedByUser" minOccurs="0"/>
                <xsd:element ref="ns5:LastSharedByTime" minOccurs="0"/>
                <xsd:element ref="ns2:MediaServiceMetadata" minOccurs="0"/>
                <xsd:element ref="ns2:MediaServiceFastMetadata" minOccurs="0"/>
                <xsd:element ref="ns4:TaxCatchAll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OCR" minOccurs="0"/>
                <xsd:element ref="ns2:Product_x0020_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1E233-6154-4CB8-A29A-010B2F9E1EC2" elementFormDefault="qualified">
    <xsd:import namespace="http://schemas.microsoft.com/office/2006/documentManagement/types"/>
    <xsd:import namespace="http://schemas.microsoft.com/office/infopath/2007/PartnerControls"/>
    <xsd:element name="Market" ma:index="0" ma:displayName="Market" ma:format="Dropdown" ma:indexed="true" ma:internalName="Market">
      <xsd:simpleType>
        <xsd:restriction base="dms:Choice">
          <xsd:enumeration value="Academic"/>
          <xsd:enumeration value="Adult"/>
          <xsd:enumeration value="Dictionaries"/>
          <xsd:enumeration value="English for Specific Purposes"/>
          <xsd:enumeration value="Exam Preparation"/>
          <xsd:enumeration value="Graded Readers"/>
          <xsd:enumeration value="Teacher Development"/>
          <xsd:enumeration value="Teens"/>
          <xsd:enumeration value="Very Young Learners"/>
          <xsd:enumeration value="Young Learners"/>
        </xsd:restriction>
      </xsd:simpleType>
    </xsd:element>
    <xsd:element name="Program_x002f_Series" ma:index="1" nillable="true" ma:displayName="Program/Series" ma:description="You can choose more than one Program/Series if applicable." ma:internalName="Program_x002f_Series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1st Century Communication"/>
                    <xsd:enumeration value="21st Century Reading"/>
                    <xsd:enumeration value="50 Ways"/>
                    <xsd:enumeration value="Access Reading"/>
                    <xsd:enumeration value="Achieve IELTS"/>
                    <xsd:enumeration value="Achieve TOEFL"/>
                    <xsd:enumeration value="Active Skills for Reading"/>
                    <xsd:enumeration value="All Clear!"/>
                    <xsd:enumeration value="Aspire"/>
                    <xsd:enumeration value="Best Practice"/>
                    <xsd:enumeration value="Bridge to IELTS"/>
                    <xsd:enumeration value="Business Skills"/>
                    <xsd:enumeration value="Cabin Crew English"/>
                    <xsd:enumeration value="Cambridge English for Schools Practice Tests"/>
                    <xsd:enumeration value="Check it Out!"/>
                    <xsd:enumeration value="City and Guilds Practice Test"/>
                    <xsd:enumeration value="Classic Graphic Novel Collection"/>
                    <xsd:enumeration value="Close-Up"/>
                    <xsd:enumeration value="Close-Up, 2e"/>
                    <xsd:enumeration value="Communication Strategies"/>
                    <xsd:enumeration value="Complete Guide To IELTS"/>
                    <xsd:enumeration value="Destinations"/>
                    <xsd:enumeration value="Developing and Refining Composition Skills"/>
                    <xsd:enumeration value="Double Dealing"/>
                    <xsd:enumeration value="Downtown"/>
                    <xsd:enumeration value="Easy English"/>
                    <xsd:enumeration value="ELT Advantage"/>
                    <xsd:enumeration value="Energy English"/>
                    <xsd:enumeration value="English Explorer"/>
                    <xsd:enumeration value="English for Business Life"/>
                    <xsd:enumeration value="English in Action, 2e"/>
                    <xsd:enumeration value="English in Action, 3e"/>
                    <xsd:enumeration value="Explore Our World"/>
                    <xsd:enumeration value="Financial English"/>
                    <xsd:enumeration value="Footprint Reading Library (Intl)"/>
                    <xsd:enumeration value="Footprint Reading Library (US)"/>
                    <xsd:enumeration value="Footprint Reading Library Online (Intl)"/>
                    <xsd:enumeration value="Foundations Reading Library"/>
                    <xsd:enumeration value="Get Started"/>
                    <xsd:enumeration value="Go for It"/>
                    <xsd:enumeration value="Grammar - General"/>
                    <xsd:enumeration value="Grammar Cafe"/>
                    <xsd:enumeration value="Grammar Connection"/>
                    <xsd:enumeration value="Grammar Dimensions"/>
                    <xsd:enumeration value="Grammar Explorer"/>
                    <xsd:enumeration value="Grammar for Great Writing"/>
                    <xsd:enumeration value="Grammar in Context, 6e"/>
                    <xsd:enumeration value="Great Writing, 3e and 4e"/>
                    <xsd:enumeration value="Great Writing, 5e"/>
                    <xsd:enumeration value="Happy Trails/World Wonders"/>
                    <xsd:enumeration value="Happy World/Great Wonders"/>
                    <xsd:enumeration value="Heinle Picture Dictionary"/>
                    <xsd:enumeration value="Heinle Picture Dictionary for Children"/>
                    <xsd:enumeration value="HELLO"/>
                    <xsd:enumeration value="Hide and Seek"/>
                    <xsd:enumeration value="Holiday Explorer"/>
                    <xsd:enumeration value="Hopscotch"/>
                    <xsd:enumeration value="IELTS Express"/>
                    <xsd:enumeration value="Impact"/>
                    <xsd:enumeration value="Innovations"/>
                    <xsd:enumeration value="Inspire"/>
                    <xsd:enumeration value="Just Right"/>
                    <xsd:enumeration value="Keynote"/>
                    <xsd:enumeration value="Learn English with TED Talks"/>
                    <xsd:enumeration value="Life"/>
                    <xsd:enumeration value="Life, 2e"/>
                    <xsd:enumeration value="Link Up"/>
                    <xsd:enumeration value="Listen In"/>
                    <xsd:enumeration value="Listening &amp; Notetaking Skills"/>
                    <xsd:enumeration value="Listening &amp; Speaking - General"/>
                    <xsd:enumeration value="Listening Advantage"/>
                    <xsd:enumeration value="Look"/>
                    <xsd:enumeration value="Michigan ECCE All Star Extra Practice Tests"/>
                    <xsd:enumeration value="More Grammar Practice"/>
                    <xsd:enumeration value="MyTimeEnglish"/>
                    <xsd:enumeration value="New Business Matters"/>
                    <xsd:enumeration value="Now You're Talking"/>
                    <xsd:enumeration value="Our World"/>
                    <xsd:enumeration value="Our World Phonics with ABC"/>
                    <xsd:enumeration value="Our World Readers"/>
                    <xsd:enumeration value="Our World, 2e"/>
                    <xsd:enumeration value="Outcomes, 2e"/>
                    <xsd:enumeration value="Outlook"/>
                    <xsd:enumeration value="Page Turners Reading Library"/>
                    <xsd:enumeration value="Pass Cambridge BEC"/>
                    <xsd:enumeration value="Pathways L&amp;S, 1e"/>
                    <xsd:enumeration value="Pathways L&amp;S, 2e"/>
                    <xsd:enumeration value="Pathways R&amp;W, 1e"/>
                    <xsd:enumeration value="Pathways R&amp;W, 2e"/>
                    <xsd:enumeration value="Perspectives"/>
                    <xsd:enumeration value="Practical Grammar"/>
                    <xsd:enumeration value="Presenting in English"/>
                    <xsd:enumeration value="Professional English"/>
                    <xsd:enumeration value="Pronouncing American English"/>
                    <xsd:enumeration value="PTE General Practice Tests"/>
                    <xsd:enumeration value="Reading - General"/>
                    <xsd:enumeration value="Reading &amp; Vocabulary Development"/>
                    <xsd:enumeration value="Reading Advantage"/>
                    <xsd:enumeration value="Reading and Vocabulary Focus"/>
                    <xsd:enumeration value="Reading Connections"/>
                    <xsd:enumeration value="Reading Explorer, 2e"/>
                    <xsd:enumeration value="Reading Explorer, 3e"/>
                    <xsd:enumeration value="Reading for Today, New Edition"/>
                    <xsd:enumeration value="Reading Matters"/>
                    <xsd:enumeration value="Real English Grammar"/>
                    <xsd:enumeration value="Shooting Stars"/>
                    <xsd:enumeration value="Snapshot Online Assessment"/>
                    <xsd:enumeration value="SPiN"/>
                    <xsd:enumeration value="Spotlight"/>
                    <xsd:enumeration value="Spotlight on CAE"/>
                    <xsd:enumeration value="Spotlight on FCE"/>
                    <xsd:enumeration value="Stand Out, 3e"/>
                    <xsd:enumeration value="Stories Worth Reading"/>
                    <xsd:enumeration value="Success with BEC, 1e"/>
                    <xsd:enumeration value="Success with BEC, 2e"/>
                    <xsd:enumeration value="Success with BULATS"/>
                    <xsd:enumeration value="Success with ILEC"/>
                    <xsd:enumeration value="Summertown Readers"/>
                    <xsd:enumeration value="Teaching Basic and Advanced Vocabulary"/>
                    <xsd:enumeration value="Teaching English as a Second or Foreign Language"/>
                    <xsd:enumeration value="Time Zones, 2e"/>
                    <xsd:enumeration value="TOEFL iBT"/>
                    <xsd:enumeration value="Total Business"/>
                    <xsd:enumeration value="Total FCE-ECCE"/>
                    <xsd:enumeration value="US Citizen, Yes"/>
                    <xsd:enumeration value="Vocabulary Matrix"/>
                    <xsd:enumeration value="Weaving It Together, 4e"/>
                    <xsd:enumeration value="Welcome to Our World"/>
                    <xsd:enumeration value="Well Said, 4e"/>
                    <xsd:enumeration value="Wonderful World"/>
                    <xsd:enumeration value="Wonderful World, 2e"/>
                    <xsd:enumeration value="World Class"/>
                    <xsd:enumeration value="World English, 2e"/>
                    <xsd:enumeration value="World English, 3e"/>
                    <xsd:enumeration value="World Pass/World Link, 1e"/>
                    <xsd:enumeration value="World Link, 3e"/>
                    <xsd:enumeration value="Writing Clearly"/>
                  </xsd:restriction>
                </xsd:simpleType>
              </xsd:element>
            </xsd:sequence>
          </xsd:extension>
        </xsd:complexContent>
      </xsd:complexType>
    </xsd:element>
    <xsd:element name="Subcategory" ma:index="3" ma:displayName="Subcategory" ma:format="Dropdown" ma:internalName="Subcategory">
      <xsd:simpleType>
        <xsd:restriction base="dms:Choice">
          <xsd:enumeration value="Abstracts"/>
          <xsd:enumeration value="Adoption Lists"/>
          <xsd:enumeration value="Author Info"/>
          <xsd:enumeration value="Competitor Info"/>
          <xsd:enumeration value="Correlations"/>
          <xsd:enumeration value="Covers"/>
          <xsd:enumeration value="Information-General"/>
          <xsd:enumeration value="Information-Tabbing Guide"/>
          <xsd:enumeration value="Information-User Guides"/>
          <xsd:enumeration value="Marketing Promo Materials"/>
          <xsd:enumeration value="Methodology Article"/>
          <xsd:enumeration value="Pacing Guides"/>
          <xsd:enumeration value="Presentations-Sales (commercial)"/>
          <xsd:enumeration value="Presentations-Training (internal)"/>
          <xsd:enumeration value="Price Lists"/>
          <xsd:enumeration value="Professional Development"/>
          <xsd:enumeration value="Research"/>
          <xsd:enumeration value="Sales Kit"/>
          <xsd:enumeration value="Sales Sheet"/>
          <xsd:enumeration value="Sample Pages"/>
          <xsd:enumeration value="Scope and Sequence"/>
          <xsd:enumeration value="Training Manual"/>
        </xsd:restriction>
      </xsd:simpleType>
    </xsd:element>
    <xsd:element name="Description0" ma:index="6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State" ma:index="8" nillable="true" ma:displayName="State" ma:default="N/A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/A"/>
                    <xsd:enumeration value="AZ"/>
                    <xsd:enumeration value="CA"/>
                    <xsd:enumeration value="CT"/>
                    <xsd:enumeration value="DE"/>
                    <xsd:enumeration value="FL"/>
                    <xsd:enumeration value="GA"/>
                    <xsd:enumeration value="IL"/>
                    <xsd:enumeration value="KS"/>
                    <xsd:enumeration value="KY"/>
                    <xsd:enumeration value="MA"/>
                    <xsd:enumeration value="MD"/>
                    <xsd:enumeration value="MI"/>
                    <xsd:enumeration value="NC"/>
                    <xsd:enumeration value="NJ"/>
                    <xsd:enumeration value="NM"/>
                    <xsd:enumeration value="NV"/>
                    <xsd:enumeration value="NY"/>
                    <xsd:enumeration value="NYC"/>
                    <xsd:enumeration value="OR"/>
                    <xsd:enumeration value="RI"/>
                    <xsd:enumeration value="SC"/>
                    <xsd:enumeration value="TN"/>
                    <xsd:enumeration value="TX"/>
                    <xsd:enumeration value="VT"/>
                    <xsd:enumeration value="WA"/>
                  </xsd:restriction>
                </xsd:simpleType>
              </xsd:element>
            </xsd:sequence>
          </xsd:extension>
        </xsd:complexContent>
      </xsd:complexType>
    </xsd:element>
    <xsd:element name="Intl" ma:index="9" nillable="true" ma:displayName="Intl" ma:default="1" ma:internalName="Intl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1e233-6154-4cb8-a29a-010b2f9e1ec2" elementFormDefault="qualified">
    <xsd:import namespace="http://schemas.microsoft.com/office/2006/documentManagement/types"/>
    <xsd:import namespace="http://schemas.microsoft.com/office/infopath/2007/PartnerControls"/>
    <xsd:element name="Language_x0020_Variant" ma:index="2" nillable="true" ma:displayName="Language Variant" ma:description="Choose both if file applies to either language variant." ma:internalName="Language_x0020_Variant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erican English"/>
                    <xsd:enumeration value="British English"/>
                  </xsd:restriction>
                </xsd:simpleType>
              </xsd:element>
            </xsd:sequence>
          </xsd:extension>
        </xsd:complexContent>
      </xsd:complexType>
    </xsd:element>
    <xsd:element name="o7358b4e69514e1783e4b6ce18abc6fb" ma:index="10" nillable="true" ma:taxonomy="true" ma:internalName="o7358b4e69514e1783e4b6ce18abc6fb" ma:taxonomyFieldName="Category" ma:displayName="Category" ma:indexed="true" ma:readOnly="false" ma:default="" ma:fieldId="{87358b4e-6951-4e17-83e4-b6ce18abc6fb}" ma:sspId="9813c7c6-b368-4d0a-9b29-2e74b134ed10" ma:termSetId="8e360b42-a2ee-4d03-91d0-8277b86f29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oduct_x0020_Tags" ma:index="30" nillable="true" ma:displayName="Product Tags" ma:format="Dropdown" ma:internalName="Product_x0020_Tag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f80dc-d176-41d5-b2ac-7c0c04068119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8" nillable="true" ma:taxonomy="true" ma:internalName="TaxKeywordTaxHTField" ma:taxonomyFieldName="TaxKeyword" ma:displayName="Enterprise Keywords" ma:readOnly="false" ma:fieldId="{23f27201-bee3-471e-b2e7-b64fd8b7ca38}" ma:taxonomyMulti="true" ma:sspId="9813c7c6-b368-4d0a-9b29-2e74b134ed1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description="" ma:hidden="true" ma:list="{b299f71b-a47b-48a2-b33a-cfa2f6fe8b61}" ma:internalName="TaxCatchAll" ma:showField="CatchAllData" ma:web="c89f80dc-d176-41d5-b2ac-7c0c040681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f5f80-97ec-4892-a9e3-e6d870152f9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2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2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5E98B2-5FF1-4B04-9B74-1BBC296639D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8CC1E233-6154-4CB8-A29A-010B2F9E1EC2"/>
    <ds:schemaRef ds:uri="8cc1e233-6154-4cb8-a29a-010b2f9e1ec2"/>
    <ds:schemaRef ds:uri="c89f80dc-d176-41d5-b2ac-7c0c04068119"/>
  </ds:schemaRefs>
</ds:datastoreItem>
</file>

<file path=customXml/itemProps2.xml><?xml version="1.0" encoding="utf-8"?>
<ds:datastoreItem xmlns:ds="http://schemas.openxmlformats.org/officeDocument/2006/customXml" ds:itemID="{D41C5D17-33C5-4AA6-B876-881ED2A2E6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C459AC-8075-426A-9893-A6B962B15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1E233-6154-4CB8-A29A-010B2F9E1EC2"/>
    <ds:schemaRef ds:uri="8cc1e233-6154-4cb8-a29a-010b2f9e1ec2"/>
    <ds:schemaRef ds:uri="c89f80dc-d176-41d5-b2ac-7c0c04068119"/>
    <ds:schemaRef ds:uri="ca8f5f80-97ec-4892-a9e3-e6d870152f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179</Words>
  <Application>Microsoft Office PowerPoint</Application>
  <PresentationFormat>On-screen Show (4:3)</PresentationFormat>
  <Paragraphs>65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Hide and Seek</vt:lpstr>
      <vt:lpstr>PowerPoint Presentation</vt:lpstr>
      <vt:lpstr>PowerPoint Presentation</vt:lpstr>
      <vt:lpstr>PowerPoint Presentation</vt:lpstr>
      <vt:lpstr>Literacy</vt:lpstr>
      <vt:lpstr>Numeracy</vt:lpstr>
      <vt:lpstr>Science  </vt:lpstr>
      <vt:lpstr>Values</vt:lpstr>
      <vt:lpstr>Art and Crafts</vt:lpstr>
      <vt:lpstr>Art and Crafts</vt:lpstr>
      <vt:lpstr>PowerPoint Presentation</vt:lpstr>
      <vt:lpstr>Additional Teacher Resources</vt:lpstr>
      <vt:lpstr>PowerPoint Presentation</vt:lpstr>
      <vt:lpstr>Activity Book</vt:lpstr>
      <vt:lpstr>PowerPoint Presentation</vt:lpstr>
      <vt:lpstr>PowerPoint Presentation</vt:lpstr>
      <vt:lpstr>PowerPoint Presentation</vt:lpstr>
      <vt:lpstr>PowerPoint Presentation</vt:lpstr>
    </vt:vector>
  </TitlesOfParts>
  <Company>OTW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Janine</dc:creator>
  <cp:lastModifiedBy>Tako</cp:lastModifiedBy>
  <cp:revision>198</cp:revision>
  <cp:lastPrinted>2016-04-08T12:37:15Z</cp:lastPrinted>
  <dcterms:created xsi:type="dcterms:W3CDTF">2011-12-23T15:16:39Z</dcterms:created>
  <dcterms:modified xsi:type="dcterms:W3CDTF">2020-01-23T05:57:49Z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0x010100181C61473EDAD744BA0AF616675039BC</vt:lpwstr>
  </property>
  <property fmtid="{D5CDD505-2E9C-101B-9397-08002B2CF9AE}" pid="3" name="TaxKeyword">
    <vt:lpwstr/>
  </property>
  <property fmtid="{D5CDD505-2E9C-101B-9397-08002B2CF9AE}" pid="4" name="Category">
    <vt:lpwstr/>
  </property>
</Properties>
</file>