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61" r:id="rId3"/>
    <p:sldId id="288" r:id="rId4"/>
    <p:sldId id="270" r:id="rId5"/>
    <p:sldId id="289" r:id="rId6"/>
    <p:sldId id="273" r:id="rId7"/>
    <p:sldId id="279" r:id="rId8"/>
    <p:sldId id="280" r:id="rId9"/>
    <p:sldId id="281" r:id="rId10"/>
    <p:sldId id="282" r:id="rId11"/>
    <p:sldId id="272" r:id="rId12"/>
    <p:sldId id="278" r:id="rId13"/>
    <p:sldId id="271" r:id="rId14"/>
    <p:sldId id="276" r:id="rId15"/>
    <p:sldId id="264" r:id="rId16"/>
    <p:sldId id="269" r:id="rId17"/>
    <p:sldId id="267" r:id="rId18"/>
    <p:sldId id="268" r:id="rId19"/>
    <p:sldId id="263" r:id="rId20"/>
    <p:sldId id="29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p15:clr>
            <a:srgbClr val="A4A3A4"/>
          </p15:clr>
        </p15:guide>
        <p15:guide id="2" pos="20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58"/>
    <a:srgbClr val="66CCFF"/>
    <a:srgbClr val="FF99CC"/>
    <a:srgbClr val="FFCCFF"/>
    <a:srgbClr val="FF9900"/>
    <a:srgbClr val="33CCFF"/>
    <a:srgbClr val="00CCFF"/>
    <a:srgbClr val="FCC000"/>
    <a:srgbClr val="FFDE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71" autoAdjust="0"/>
  </p:normalViewPr>
  <p:slideViewPr>
    <p:cSldViewPr snapToGrid="0" snapToObjects="1" showGuides="1">
      <p:cViewPr varScale="1">
        <p:scale>
          <a:sx n="52" d="100"/>
          <a:sy n="52" d="100"/>
        </p:scale>
        <p:origin x="1926" y="72"/>
      </p:cViewPr>
      <p:guideLst>
        <p:guide orient="horz" pos="2092"/>
        <p:guide pos="205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D42D8-4764-4B6E-908E-30A5DBF81F38}" type="datetimeFigureOut">
              <a:rPr lang="en-US" smtClean="0"/>
              <a:t>4/13/2017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26A7D-CD71-4116-897E-75DA26E5A4E5}" type="slidenum">
              <a:rPr lang="en-US" smtClean="0"/>
              <a:t>‹#›</a:t>
            </a:fld>
            <a:endParaRPr lang="en-US"/>
          </a:p>
        </p:txBody>
      </p:sp>
    </p:spTree>
    <p:extLst>
      <p:ext uri="{BB962C8B-B14F-4D97-AF65-F5344CB8AC3E}">
        <p14:creationId xmlns:p14="http://schemas.microsoft.com/office/powerpoint/2010/main" val="357128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Title</a:t>
            </a:r>
            <a:r>
              <a:rPr lang="en-US" b="0" baseline="0" dirty="0" smtClean="0"/>
              <a:t>: </a:t>
            </a:r>
            <a:r>
              <a:rPr lang="en-US" b="1" i="0" baseline="0" dirty="0" smtClean="0"/>
              <a:t>Think, explore, create and learn with </a:t>
            </a:r>
            <a:r>
              <a:rPr lang="en-US" b="1" i="1" baseline="0" dirty="0" smtClean="0"/>
              <a:t>Doodle Town</a:t>
            </a:r>
            <a:r>
              <a:rPr lang="en-US" b="0" i="0" baseline="0" dirty="0" smtClean="0"/>
              <a:t>!</a:t>
            </a:r>
            <a:endParaRPr lang="en-US" b="0" i="0" dirty="0"/>
          </a:p>
        </p:txBody>
      </p:sp>
      <p:sp>
        <p:nvSpPr>
          <p:cNvPr id="4" name="Slide Number Placeholder 3"/>
          <p:cNvSpPr>
            <a:spLocks noGrp="1"/>
          </p:cNvSpPr>
          <p:nvPr>
            <p:ph type="sldNum" sz="quarter" idx="10"/>
          </p:nvPr>
        </p:nvSpPr>
        <p:spPr/>
        <p:txBody>
          <a:bodyPr/>
          <a:lstStyle/>
          <a:p>
            <a:fld id="{F1926A7D-CD71-4116-897E-75DA26E5A4E5}" type="slidenum">
              <a:rPr lang="en-US" smtClean="0"/>
              <a:t>1</a:t>
            </a:fld>
            <a:endParaRPr lang="en-US"/>
          </a:p>
        </p:txBody>
      </p:sp>
    </p:spTree>
    <p:extLst>
      <p:ext uri="{BB962C8B-B14F-4D97-AF65-F5344CB8AC3E}">
        <p14:creationId xmlns:p14="http://schemas.microsoft.com/office/powerpoint/2010/main" val="228502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Young learners </a:t>
            </a:r>
            <a:r>
              <a:rPr lang="en-US" b="0" u="none" baseline="0" dirty="0" smtClean="0"/>
              <a:t>build a solid foundation for </a:t>
            </a:r>
            <a:r>
              <a:rPr lang="en-US" b="1" u="sng" baseline="0" dirty="0" smtClean="0"/>
              <a:t>literacy awareness</a:t>
            </a:r>
            <a:r>
              <a:rPr lang="en-US" b="1" u="none" baseline="0" dirty="0" smtClean="0"/>
              <a:t> </a:t>
            </a:r>
            <a:r>
              <a:rPr lang="en-US" b="0" baseline="0" dirty="0" smtClean="0"/>
              <a:t>through the </a:t>
            </a:r>
            <a:r>
              <a:rPr lang="en-US" b="1" baseline="0" dirty="0" smtClean="0"/>
              <a:t>integrated </a:t>
            </a:r>
            <a:r>
              <a:rPr lang="en-US" b="1" i="1" baseline="0" dirty="0" smtClean="0"/>
              <a:t>Let’s Count </a:t>
            </a:r>
            <a:r>
              <a:rPr lang="en-US" b="0" i="0" baseline="0" dirty="0" smtClean="0"/>
              <a:t>and </a:t>
            </a:r>
            <a:r>
              <a:rPr lang="en-US" b="1" i="0" baseline="0" dirty="0" smtClean="0"/>
              <a:t>fiction and nonfiction texts</a:t>
            </a:r>
            <a:r>
              <a:rPr lang="en-US" b="0" i="0" baseline="0" dirty="0" smtClean="0"/>
              <a:t>, as well as the </a:t>
            </a:r>
            <a:r>
              <a:rPr lang="en-US" b="1" i="0" baseline="0" dirty="0" smtClean="0"/>
              <a:t>Literacy Skills Pad</a:t>
            </a:r>
            <a:r>
              <a:rPr lang="en-US" b="0" i="0" baseline="0" dirty="0" smtClean="0"/>
              <a:t>.</a:t>
            </a:r>
          </a:p>
        </p:txBody>
      </p:sp>
      <p:sp>
        <p:nvSpPr>
          <p:cNvPr id="4" name="Slide Number Placeholder 3"/>
          <p:cNvSpPr>
            <a:spLocks noGrp="1"/>
          </p:cNvSpPr>
          <p:nvPr>
            <p:ph type="sldNum" sz="quarter" idx="10"/>
          </p:nvPr>
        </p:nvSpPr>
        <p:spPr/>
        <p:txBody>
          <a:bodyPr/>
          <a:lstStyle/>
          <a:p>
            <a:fld id="{F1926A7D-CD71-4116-897E-75DA26E5A4E5}" type="slidenum">
              <a:rPr lang="en-US" smtClean="0"/>
              <a:t>10</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Young learners build a solid foundation for </a:t>
            </a:r>
            <a:r>
              <a:rPr lang="en-US" b="1" u="sng" baseline="0" dirty="0" smtClean="0"/>
              <a:t>mathematical awareness</a:t>
            </a:r>
            <a:r>
              <a:rPr lang="en-US" b="1" u="none" baseline="0" dirty="0" smtClean="0"/>
              <a:t> </a:t>
            </a:r>
            <a:r>
              <a:rPr lang="en-US" b="0" baseline="0" dirty="0" smtClean="0"/>
              <a:t>through the </a:t>
            </a:r>
            <a:r>
              <a:rPr lang="en-US" b="1" baseline="0" dirty="0" smtClean="0"/>
              <a:t>integrated </a:t>
            </a:r>
            <a:r>
              <a:rPr lang="en-US" b="1" i="1" baseline="0" dirty="0" smtClean="0"/>
              <a:t>Words and Sounds </a:t>
            </a:r>
            <a:r>
              <a:rPr lang="en-US" b="0" i="0" baseline="0" dirty="0" smtClean="0"/>
              <a:t>and the </a:t>
            </a:r>
            <a:r>
              <a:rPr lang="en-US" b="1" i="0" baseline="0" dirty="0" smtClean="0"/>
              <a:t>Math Skills Pad</a:t>
            </a:r>
            <a:r>
              <a:rPr lang="en-US" b="0" i="0" baseline="0" dirty="0" smtClean="0"/>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p:txBody>
      </p:sp>
      <p:sp>
        <p:nvSpPr>
          <p:cNvPr id="4" name="Slide Number Placeholder 3"/>
          <p:cNvSpPr>
            <a:spLocks noGrp="1"/>
          </p:cNvSpPr>
          <p:nvPr>
            <p:ph type="sldNum" sz="quarter" idx="10"/>
          </p:nvPr>
        </p:nvSpPr>
        <p:spPr/>
        <p:txBody>
          <a:bodyPr/>
          <a:lstStyle/>
          <a:p>
            <a:fld id="{F1926A7D-CD71-4116-897E-75DA26E5A4E5}" type="slidenum">
              <a:rPr lang="en-US" smtClean="0"/>
              <a:t>11</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Students </a:t>
            </a:r>
            <a:r>
              <a:rPr lang="en-US" sz="1200" b="0" u="none" kern="1200" dirty="0" smtClean="0">
                <a:solidFill>
                  <a:schemeClr val="tx1"/>
                </a:solidFill>
                <a:effectLst/>
                <a:latin typeface="+mn-lt"/>
                <a:ea typeface="+mn-ea"/>
                <a:cs typeface="+mn-cs"/>
              </a:rPr>
              <a:t>start to prepare for </a:t>
            </a:r>
            <a:r>
              <a:rPr lang="en-US" sz="1200" b="1" u="sng" kern="1200" dirty="0" smtClean="0">
                <a:solidFill>
                  <a:schemeClr val="tx1"/>
                </a:solidFill>
                <a:effectLst/>
                <a:latin typeface="+mn-lt"/>
                <a:ea typeface="+mn-ea"/>
                <a:cs typeface="+mn-cs"/>
              </a:rPr>
              <a:t>future cross-curriculum academic success</a:t>
            </a:r>
            <a:r>
              <a:rPr lang="en-US" sz="1200" b="1"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 </a:t>
            </a:r>
            <a:r>
              <a:rPr lang="en-US" sz="1200" b="1" u="none" kern="1200" dirty="0" smtClean="0">
                <a:solidFill>
                  <a:schemeClr val="tx1"/>
                </a:solidFill>
                <a:effectLst/>
                <a:latin typeface="+mn-lt"/>
                <a:ea typeface="+mn-ea"/>
                <a:cs typeface="+mn-cs"/>
              </a:rPr>
              <a:t>exposure to the rich variety of CLIL-based content </a:t>
            </a:r>
            <a:r>
              <a:rPr lang="en-US" sz="1200" kern="1200" dirty="0" smtClean="0">
                <a:solidFill>
                  <a:schemeClr val="tx1"/>
                </a:solidFill>
                <a:effectLst/>
                <a:latin typeface="+mn-lt"/>
                <a:ea typeface="+mn-ea"/>
                <a:cs typeface="+mn-cs"/>
              </a:rPr>
              <a:t>aligned</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US English Language, Arts and Math Common Core Standard</a:t>
            </a:r>
            <a:r>
              <a:rPr lang="en-US" sz="1200" kern="1200" dirty="0" smtClean="0">
                <a:solidFill>
                  <a:schemeClr val="tx1"/>
                </a:solidFill>
                <a:effectLst/>
                <a:latin typeface="+mn-lt"/>
                <a:ea typeface="+mn-ea"/>
                <a:cs typeface="+mn-cs"/>
              </a:rPr>
              <a:t>. Content</a:t>
            </a:r>
            <a:r>
              <a:rPr lang="en-US" sz="1200" kern="1200" baseline="0" dirty="0" smtClean="0">
                <a:solidFill>
                  <a:schemeClr val="tx1"/>
                </a:solidFill>
                <a:effectLst/>
                <a:latin typeface="+mn-lt"/>
                <a:ea typeface="+mn-ea"/>
                <a:cs typeface="+mn-cs"/>
              </a:rPr>
              <a:t> areas include: Art, Math, Social Studies, Science and Physical Education.</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926A7D-CD71-4116-897E-75DA26E5A4E5}" type="slidenum">
              <a:rPr lang="en-US" smtClean="0"/>
              <a:t>12</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Music is an integral part of the </a:t>
            </a:r>
            <a:r>
              <a:rPr lang="en-US" sz="1200" b="0" i="1" u="none" strike="noStrike" kern="1200" baseline="0" dirty="0" smtClean="0">
                <a:solidFill>
                  <a:schemeClr val="tx1"/>
                </a:solidFill>
                <a:latin typeface="+mn-lt"/>
                <a:ea typeface="+mn-ea"/>
                <a:cs typeface="+mn-cs"/>
              </a:rPr>
              <a:t>Doodle Town </a:t>
            </a:r>
            <a:r>
              <a:rPr lang="en-US" sz="1200" b="0" i="0" u="none" strike="noStrike" kern="1200" baseline="0" dirty="0" smtClean="0">
                <a:solidFill>
                  <a:schemeClr val="tx1"/>
                </a:solidFill>
                <a:latin typeface="+mn-lt"/>
                <a:ea typeface="+mn-ea"/>
                <a:cs typeface="+mn-cs"/>
              </a:rPr>
              <a:t>curriculum. Young children love to sing and move to music, and language is easier to remember when it is set to music and paired with Total Physical Response (TPR) actions. Students are </a:t>
            </a:r>
            <a:r>
              <a:rPr lang="en-US" sz="1200" b="1" i="0" u="sng" strike="noStrike" kern="1200" baseline="0" dirty="0" smtClean="0">
                <a:solidFill>
                  <a:schemeClr val="tx1"/>
                </a:solidFill>
                <a:latin typeface="+mn-lt"/>
                <a:ea typeface="+mn-ea"/>
                <a:cs typeface="+mn-cs"/>
              </a:rPr>
              <a:t>engaged and motivated</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by the </a:t>
            </a:r>
            <a:r>
              <a:rPr lang="en-US" sz="1200" b="1" i="0" u="none" strike="noStrike" kern="1200" baseline="0" dirty="0" smtClean="0">
                <a:solidFill>
                  <a:schemeClr val="tx1"/>
                </a:solidFill>
                <a:latin typeface="+mn-lt"/>
                <a:ea typeface="+mn-ea"/>
                <a:cs typeface="+mn-cs"/>
              </a:rPr>
              <a:t>rich musical program </a:t>
            </a:r>
            <a:r>
              <a:rPr lang="en-US" sz="1200" b="0" i="0" u="none" strike="noStrike" kern="1200" baseline="0" dirty="0" smtClean="0">
                <a:solidFill>
                  <a:schemeClr val="tx1"/>
                </a:solidFill>
                <a:latin typeface="+mn-lt"/>
                <a:ea typeface="+mn-ea"/>
                <a:cs typeface="+mn-cs"/>
              </a:rPr>
              <a:t>that runs throughout</a:t>
            </a:r>
            <a:r>
              <a:rPr lang="en-US" sz="1200" b="0" i="1" u="none" strike="noStrike" kern="1200" baseline="0" dirty="0" smtClean="0">
                <a:solidFill>
                  <a:schemeClr val="tx1"/>
                </a:solidFill>
                <a:latin typeface="+mn-lt"/>
                <a:ea typeface="+mn-ea"/>
                <a:cs typeface="+mn-cs"/>
              </a:rPr>
              <a:t> Doodle Town</a:t>
            </a:r>
            <a:r>
              <a:rPr lang="en-US" sz="1200" b="0" i="0" u="none" strike="noStrike" kern="1200" baseline="0" dirty="0" smtClean="0">
                <a:solidFill>
                  <a:schemeClr val="tx1"/>
                </a:solidFill>
                <a:latin typeface="+mn-lt"/>
                <a:ea typeface="+mn-ea"/>
                <a:cs typeface="+mn-cs"/>
              </a:rPr>
              <a:t>, helping them </a:t>
            </a:r>
            <a:r>
              <a:rPr lang="en-US" sz="1200" b="1" i="0" u="sng" strike="noStrike" kern="1200" baseline="0" dirty="0" smtClean="0">
                <a:solidFill>
                  <a:schemeClr val="tx1"/>
                </a:solidFill>
                <a:latin typeface="+mn-lt"/>
                <a:ea typeface="+mn-ea"/>
                <a:cs typeface="+mn-cs"/>
              </a:rPr>
              <a:t>retain language more easily and for longer</a:t>
            </a:r>
            <a:r>
              <a:rPr lang="en-US"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F1926A7D-CD71-4116-897E-75DA26E5A4E5}" type="slidenum">
              <a:rPr lang="en-US" smtClean="0"/>
              <a:t>13</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Teachers can </a:t>
            </a:r>
            <a:r>
              <a:rPr lang="en-GB" sz="1200" b="1" u="sng" kern="1200" dirty="0" smtClean="0">
                <a:solidFill>
                  <a:schemeClr val="tx1"/>
                </a:solidFill>
                <a:effectLst/>
                <a:latin typeface="+mn-lt"/>
                <a:ea typeface="+mn-ea"/>
                <a:cs typeface="+mn-cs"/>
              </a:rPr>
              <a:t>deliver a quality language program</a:t>
            </a:r>
            <a:r>
              <a:rPr lang="en-GB" sz="1200" b="1" u="none"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with the </a:t>
            </a:r>
            <a:r>
              <a:rPr lang="en-GB" sz="1200" b="1" u="none" kern="1200" dirty="0" smtClean="0">
                <a:solidFill>
                  <a:schemeClr val="tx1"/>
                </a:solidFill>
                <a:effectLst/>
                <a:latin typeface="+mn-lt"/>
                <a:ea typeface="+mn-ea"/>
                <a:cs typeface="+mn-cs"/>
              </a:rPr>
              <a:t>flexible structure </a:t>
            </a:r>
            <a:r>
              <a:rPr lang="en-GB" sz="1200" kern="1200" dirty="0" smtClean="0">
                <a:solidFill>
                  <a:schemeClr val="tx1"/>
                </a:solidFill>
                <a:effectLst/>
                <a:latin typeface="+mn-lt"/>
                <a:ea typeface="+mn-ea"/>
                <a:cs typeface="+mn-cs"/>
              </a:rPr>
              <a:t>and </a:t>
            </a:r>
            <a:r>
              <a:rPr lang="en-GB" sz="1200" b="1" u="none" kern="1200" dirty="0" smtClean="0">
                <a:solidFill>
                  <a:schemeClr val="tx1"/>
                </a:solidFill>
                <a:effectLst/>
                <a:latin typeface="+mn-lt"/>
                <a:ea typeface="+mn-ea"/>
                <a:cs typeface="+mn-cs"/>
              </a:rPr>
              <a:t>engaging components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a:t>
            </a:r>
            <a:r>
              <a:rPr lang="en-GB" sz="1200" b="0" kern="1200" dirty="0" smtClean="0">
                <a:solidFill>
                  <a:schemeClr val="tx1"/>
                </a:solidFill>
                <a:effectLst/>
                <a:latin typeface="+mn-lt"/>
                <a:ea typeface="+mn-ea"/>
                <a:cs typeface="+mn-cs"/>
              </a:rPr>
              <a:t>provide support for teachers </a:t>
            </a:r>
            <a:r>
              <a:rPr lang="en-GB" sz="1200" b="1" kern="1200" dirty="0" smtClean="0">
                <a:solidFill>
                  <a:schemeClr val="tx1"/>
                </a:solidFill>
                <a:effectLst/>
                <a:latin typeface="+mn-lt"/>
                <a:ea typeface="+mn-ea"/>
                <a:cs typeface="+mn-cs"/>
              </a:rPr>
              <a:t>before, during and after the lesson.</a:t>
            </a:r>
          </a:p>
        </p:txBody>
      </p:sp>
      <p:sp>
        <p:nvSpPr>
          <p:cNvPr id="4" name="Slide Number Placeholder 3"/>
          <p:cNvSpPr>
            <a:spLocks noGrp="1"/>
          </p:cNvSpPr>
          <p:nvPr>
            <p:ph type="sldNum" sz="quarter" idx="10"/>
          </p:nvPr>
        </p:nvSpPr>
        <p:spPr/>
        <p:txBody>
          <a:bodyPr/>
          <a:lstStyle/>
          <a:p>
            <a:fld id="{F1926A7D-CD71-4116-897E-75DA26E5A4E5}" type="slidenum">
              <a:rPr lang="en-US" smtClean="0"/>
              <a:t>14</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Before</a:t>
            </a:r>
            <a:r>
              <a:rPr lang="en-US" b="1" baseline="0" dirty="0" smtClean="0"/>
              <a:t> the lesson:</a:t>
            </a:r>
          </a:p>
          <a:p>
            <a:endParaRPr lang="en-US" baseline="0" dirty="0" smtClean="0"/>
          </a:p>
          <a:p>
            <a:pPr marL="171450" indent="-171450">
              <a:buFont typeface="Arial" panose="020B0604020202020204" pitchFamily="34" charset="0"/>
              <a:buChar char="•"/>
            </a:pPr>
            <a:r>
              <a:rPr lang="en-US" b="1" dirty="0" smtClean="0"/>
              <a:t>Teacher’s</a:t>
            </a:r>
            <a:r>
              <a:rPr lang="en-US" b="1" baseline="0" dirty="0" smtClean="0"/>
              <a:t> Edition: </a:t>
            </a:r>
            <a:r>
              <a:rPr lang="en-US" baseline="0" dirty="0" smtClean="0"/>
              <a:t>includes overview for class planning and learner center activities, plus teaching notes for before-, with-, and after-the-page lesson support and assessment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baseline="0" dirty="0" smtClean="0"/>
              <a:t>Teacher’s Resource Center: </a:t>
            </a:r>
            <a:r>
              <a:rPr lang="en-US" baseline="0" dirty="0" smtClean="0"/>
              <a:t>provides downloadable materials for classroom activities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F1926A7D-CD71-4116-897E-75DA26E5A4E5}" type="slidenum">
              <a:rPr lang="en-US" smtClean="0"/>
              <a:t>15</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During the lesson:</a:t>
            </a:r>
          </a:p>
          <a:p>
            <a:endParaRPr lang="en-US" b="1" dirty="0" smtClean="0"/>
          </a:p>
          <a:p>
            <a:pPr marL="171450" indent="-171450">
              <a:buFont typeface="Arial" panose="020B0604020202020204" pitchFamily="34" charset="0"/>
              <a:buChar char="•"/>
            </a:pPr>
            <a:r>
              <a:rPr lang="en-US" b="1" dirty="0" smtClean="0"/>
              <a:t>Pocket</a:t>
            </a:r>
            <a:r>
              <a:rPr lang="en-US" b="1" baseline="0" dirty="0" smtClean="0"/>
              <a:t> Chart – </a:t>
            </a:r>
            <a:r>
              <a:rPr lang="en-US" b="0" baseline="0" dirty="0" smtClean="0"/>
              <a:t>framework for cognitive games and creative activities</a:t>
            </a:r>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1" baseline="0" dirty="0" smtClean="0"/>
              <a:t>Photo cards – </a:t>
            </a:r>
            <a:r>
              <a:rPr lang="en-US" b="0" baseline="0" dirty="0" smtClean="0"/>
              <a:t>show the key vocabulary</a:t>
            </a:r>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1" baseline="0" dirty="0" smtClean="0"/>
              <a:t>Posters – </a:t>
            </a:r>
            <a:r>
              <a:rPr lang="en-US" b="0" i="0" baseline="0" dirty="0" smtClean="0"/>
              <a:t>feature scenes from the SB for reviewing key language</a:t>
            </a:r>
          </a:p>
          <a:p>
            <a:pPr marL="0" indent="0">
              <a:buFont typeface="Arial" panose="020B0604020202020204" pitchFamily="34" charset="0"/>
              <a:buNone/>
            </a:pPr>
            <a:endParaRPr lang="en-US" b="0" i="0" baseline="0" dirty="0" smtClean="0"/>
          </a:p>
          <a:p>
            <a:pPr marL="171450" indent="-171450">
              <a:buFont typeface="Arial" panose="020B0604020202020204" pitchFamily="34" charset="0"/>
              <a:buChar char="•"/>
            </a:pPr>
            <a:r>
              <a:rPr lang="en-US" b="1" baseline="0" dirty="0" smtClean="0"/>
              <a:t>Learning Center – </a:t>
            </a:r>
            <a:r>
              <a:rPr lang="en-US" b="0" baseline="0" dirty="0" smtClean="0"/>
              <a:t>help teacher different concepts at the same time in one place</a:t>
            </a:r>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1" baseline="0" dirty="0" smtClean="0"/>
              <a:t>Teacher’s Presentation Kit – </a:t>
            </a:r>
            <a:r>
              <a:rPr lang="en-US" b="0" baseline="0" dirty="0" smtClean="0"/>
              <a:t>heads up interactive learning experience</a:t>
            </a:r>
          </a:p>
          <a:p>
            <a:pPr marL="0" indent="0">
              <a:buFont typeface="Arial" panose="020B0604020202020204" pitchFamily="34" charset="0"/>
              <a:buNone/>
            </a:pPr>
            <a:endParaRPr lang="en-US" b="1"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Doodle Bunny Puppet – </a:t>
            </a:r>
            <a:r>
              <a:rPr lang="en-US" b="0" baseline="0" dirty="0" smtClean="0"/>
              <a:t>used for encouraging creativity and critical thinking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p:txBody>
      </p:sp>
      <p:sp>
        <p:nvSpPr>
          <p:cNvPr id="4" name="Slide Number Placeholder 3"/>
          <p:cNvSpPr>
            <a:spLocks noGrp="1"/>
          </p:cNvSpPr>
          <p:nvPr>
            <p:ph type="sldNum" sz="quarter" idx="10"/>
          </p:nvPr>
        </p:nvSpPr>
        <p:spPr/>
        <p:txBody>
          <a:bodyPr/>
          <a:lstStyle/>
          <a:p>
            <a:fld id="{F1926A7D-CD71-4116-897E-75DA26E5A4E5}" type="slidenum">
              <a:rPr lang="en-US" smtClean="0"/>
              <a:t>16</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After the</a:t>
            </a:r>
            <a:r>
              <a:rPr lang="en-US" b="1" baseline="0" dirty="0" smtClean="0"/>
              <a:t> lesson:</a:t>
            </a:r>
          </a:p>
          <a:p>
            <a:endParaRPr lang="en-US" b="1" baseline="0" dirty="0" smtClean="0"/>
          </a:p>
          <a:p>
            <a:pPr marL="171450" indent="-171450">
              <a:buFont typeface="Arial" panose="020B0604020202020204" pitchFamily="34" charset="0"/>
              <a:buChar char="•"/>
            </a:pPr>
            <a:r>
              <a:rPr lang="en-US" b="1" baseline="0" dirty="0" smtClean="0"/>
              <a:t>Assessment from Teacher’s Edition</a:t>
            </a:r>
          </a:p>
          <a:p>
            <a:pPr marL="171450" indent="-171450">
              <a:buFont typeface="Arial" panose="020B0604020202020204" pitchFamily="34" charset="0"/>
              <a:buChar char="•"/>
            </a:pPr>
            <a:r>
              <a:rPr lang="en-US" b="1" baseline="0" dirty="0" smtClean="0"/>
              <a:t>Home-school connection: </a:t>
            </a:r>
            <a:r>
              <a:rPr lang="en-GB" sz="1200" b="0" u="none" kern="1200" dirty="0" smtClean="0">
                <a:solidFill>
                  <a:schemeClr val="tx1"/>
                </a:solidFill>
                <a:effectLst/>
                <a:latin typeface="+mn-lt"/>
                <a:ea typeface="+mn-ea"/>
                <a:cs typeface="+mn-cs"/>
              </a:rPr>
              <a:t>Student Practice Kit</a:t>
            </a:r>
            <a:r>
              <a:rPr lang="en-GB" sz="1200" b="0" kern="1200" dirty="0" smtClean="0">
                <a:solidFill>
                  <a:schemeClr val="tx1"/>
                </a:solidFill>
                <a:effectLst/>
                <a:latin typeface="+mn-lt"/>
                <a:ea typeface="+mn-ea"/>
                <a:cs typeface="+mn-cs"/>
              </a:rPr>
              <a:t>, </a:t>
            </a:r>
            <a:r>
              <a:rPr lang="en-GB" sz="1200" b="0" u="none" kern="1200" dirty="0" smtClean="0">
                <a:solidFill>
                  <a:schemeClr val="tx1"/>
                </a:solidFill>
                <a:effectLst/>
                <a:latin typeface="+mn-lt"/>
                <a:ea typeface="+mn-ea"/>
                <a:cs typeface="+mn-cs"/>
              </a:rPr>
              <a:t>letters to Parents </a:t>
            </a:r>
            <a:r>
              <a:rPr lang="en-GB" sz="1200" b="0" kern="1200" dirty="0" smtClean="0">
                <a:solidFill>
                  <a:schemeClr val="tx1"/>
                </a:solidFill>
                <a:effectLst/>
                <a:latin typeface="+mn-lt"/>
                <a:ea typeface="+mn-ea"/>
                <a:cs typeface="+mn-cs"/>
              </a:rPr>
              <a:t>and </a:t>
            </a:r>
            <a:r>
              <a:rPr lang="en-GB" sz="1200" b="0" u="none" kern="1200" dirty="0" smtClean="0">
                <a:solidFill>
                  <a:schemeClr val="tx1"/>
                </a:solidFill>
                <a:effectLst/>
                <a:latin typeface="+mn-lt"/>
                <a:ea typeface="+mn-ea"/>
                <a:cs typeface="+mn-cs"/>
              </a:rPr>
              <a:t>detachable Parent’s Pages</a:t>
            </a:r>
          </a:p>
          <a:p>
            <a:pPr marL="171450" indent="-171450">
              <a:buFont typeface="Arial" panose="020B0604020202020204" pitchFamily="34" charset="0"/>
              <a:buChar char="•"/>
            </a:pPr>
            <a:endParaRPr lang="en-GB" sz="1200" b="0" u="none" kern="1200" dirty="0" smtClean="0">
              <a:solidFill>
                <a:schemeClr val="tx1"/>
              </a:solidFill>
              <a:effectLst/>
              <a:latin typeface="+mn-lt"/>
              <a:ea typeface="+mn-ea"/>
              <a:cs typeface="+mn-cs"/>
            </a:endParaRP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F1926A7D-CD71-4116-897E-75DA26E5A4E5}" type="slidenum">
              <a:rPr lang="en-US" smtClean="0"/>
              <a:t>17</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TOOL UP:</a:t>
            </a:r>
            <a:r>
              <a:rPr lang="en-GB" sz="1200" b="1" kern="1200" baseline="0" dirty="0" smtClean="0">
                <a:solidFill>
                  <a:schemeClr val="tx1"/>
                </a:solidFill>
                <a:effectLst/>
                <a:latin typeface="+mn-lt"/>
                <a:ea typeface="+mn-ea"/>
                <a:cs typeface="+mn-cs"/>
              </a:rPr>
              <a:t> Student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Students’ </a:t>
            </a:r>
            <a:r>
              <a:rPr lang="en-GB" sz="1200" b="1" u="sng" kern="1200" dirty="0" smtClean="0">
                <a:solidFill>
                  <a:schemeClr val="tx1"/>
                </a:solidFill>
                <a:effectLst/>
                <a:latin typeface="+mn-lt"/>
                <a:ea typeface="+mn-ea"/>
                <a:cs typeface="+mn-cs"/>
              </a:rPr>
              <a:t>learning goes beyond the classroom</a:t>
            </a:r>
            <a:r>
              <a:rPr lang="en-GB" sz="1200" b="1" u="none"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with the </a:t>
            </a:r>
            <a:r>
              <a:rPr lang="en-GB" sz="1200" b="1" u="none" kern="1200" dirty="0" smtClean="0">
                <a:solidFill>
                  <a:schemeClr val="tx1"/>
                </a:solidFill>
                <a:effectLst/>
                <a:latin typeface="+mn-lt"/>
                <a:ea typeface="+mn-ea"/>
                <a:cs typeface="+mn-cs"/>
              </a:rPr>
              <a:t>strong home-school link component</a:t>
            </a:r>
            <a:r>
              <a:rPr lang="en-GB" sz="1200" kern="1200" dirty="0" smtClean="0">
                <a:solidFill>
                  <a:schemeClr val="tx1"/>
                </a:solidFill>
                <a:effectLst/>
                <a:latin typeface="+mn-lt"/>
                <a:ea typeface="+mn-ea"/>
                <a:cs typeface="+mn-cs"/>
              </a:rPr>
              <a:t>, consisting of the interactive </a:t>
            </a:r>
            <a:r>
              <a:rPr lang="en-GB" sz="1200" b="1" u="none" kern="1200" dirty="0" smtClean="0">
                <a:solidFill>
                  <a:schemeClr val="tx1"/>
                </a:solidFill>
                <a:effectLst/>
                <a:latin typeface="+mn-lt"/>
                <a:ea typeface="+mn-ea"/>
                <a:cs typeface="+mn-cs"/>
              </a:rPr>
              <a:t>Student Practice Kit</a:t>
            </a:r>
            <a:r>
              <a:rPr lang="en-GB" sz="1200" b="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GB" sz="1200" b="1" u="none" kern="1200" dirty="0" smtClean="0">
                <a:solidFill>
                  <a:schemeClr val="tx1"/>
                </a:solidFill>
                <a:effectLst/>
                <a:latin typeface="+mn-lt"/>
                <a:ea typeface="+mn-ea"/>
                <a:cs typeface="+mn-cs"/>
              </a:rPr>
              <a:t>letters to Parents</a:t>
            </a:r>
            <a:r>
              <a:rPr lang="en-GB" sz="1200" u="none"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a:t>
            </a:r>
            <a:r>
              <a:rPr lang="en-GB" sz="1200" b="1" u="none" kern="1200" dirty="0" smtClean="0">
                <a:solidFill>
                  <a:schemeClr val="tx1"/>
                </a:solidFill>
                <a:effectLst/>
                <a:latin typeface="+mn-lt"/>
                <a:ea typeface="+mn-ea"/>
                <a:cs typeface="+mn-cs"/>
              </a:rPr>
              <a:t>detachable Parent’s Pages</a:t>
            </a:r>
            <a:r>
              <a:rPr lang="en-GB" sz="1200" kern="1200" dirty="0" smtClean="0">
                <a:solidFill>
                  <a:schemeClr val="tx1"/>
                </a:solidFill>
                <a:effectLst/>
                <a:latin typeface="+mn-lt"/>
                <a:ea typeface="+mn-ea"/>
                <a:cs typeface="+mn-cs"/>
              </a:rPr>
              <a:t>, </a:t>
            </a:r>
            <a:r>
              <a:rPr lang="en-GB" sz="1200" b="1" u="sng" kern="1200" dirty="0" smtClean="0">
                <a:solidFill>
                  <a:schemeClr val="tx1"/>
                </a:solidFill>
                <a:effectLst/>
                <a:latin typeface="+mn-lt"/>
                <a:ea typeface="+mn-ea"/>
                <a:cs typeface="+mn-cs"/>
              </a:rPr>
              <a:t>nurturing the first student-teacher-parent connection</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of the young learner journey.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926A7D-CD71-4116-897E-75DA26E5A4E5}" type="slidenum">
              <a:rPr lang="en-US" smtClean="0"/>
              <a:t>18</a:t>
            </a:fld>
            <a:endParaRPr lang="en-US"/>
          </a:p>
        </p:txBody>
      </p:sp>
    </p:spTree>
    <p:extLst>
      <p:ext uri="{BB962C8B-B14F-4D97-AF65-F5344CB8AC3E}">
        <p14:creationId xmlns:p14="http://schemas.microsoft.com/office/powerpoint/2010/main" val="412470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Title</a:t>
            </a:r>
            <a:r>
              <a:rPr lang="en-US" b="0" baseline="0" dirty="0" smtClean="0"/>
              <a:t>: </a:t>
            </a:r>
            <a:r>
              <a:rPr lang="en-US" b="1" i="0" baseline="0" dirty="0" smtClean="0"/>
              <a:t>Think, explore, create and learn with </a:t>
            </a:r>
            <a:r>
              <a:rPr lang="en-US" b="1" i="1" baseline="0" dirty="0" smtClean="0"/>
              <a:t>Doodle Town</a:t>
            </a:r>
            <a:r>
              <a:rPr lang="en-US" b="0" i="0" baseline="0" dirty="0" smtClean="0"/>
              <a:t>!</a:t>
            </a:r>
            <a:endParaRPr lang="en-US" b="0" i="0" dirty="0"/>
          </a:p>
        </p:txBody>
      </p:sp>
      <p:sp>
        <p:nvSpPr>
          <p:cNvPr id="4" name="Slide Number Placeholder 3"/>
          <p:cNvSpPr>
            <a:spLocks noGrp="1"/>
          </p:cNvSpPr>
          <p:nvPr>
            <p:ph type="sldNum" sz="quarter" idx="10"/>
          </p:nvPr>
        </p:nvSpPr>
        <p:spPr/>
        <p:txBody>
          <a:bodyPr/>
          <a:lstStyle/>
          <a:p>
            <a:fld id="{F1926A7D-CD71-4116-897E-75DA26E5A4E5}" type="slidenum">
              <a:rPr lang="en-US" smtClean="0"/>
              <a:t>19</a:t>
            </a:fld>
            <a:endParaRPr lang="en-US"/>
          </a:p>
        </p:txBody>
      </p:sp>
    </p:spTree>
    <p:extLst>
      <p:ext uri="{BB962C8B-B14F-4D97-AF65-F5344CB8AC3E}">
        <p14:creationId xmlns:p14="http://schemas.microsoft.com/office/powerpoint/2010/main" val="145967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Doodle Town </a:t>
            </a:r>
            <a:r>
              <a:rPr lang="en-US" sz="1200" b="1" i="0" u="none" strike="noStrike" kern="1200" baseline="0" dirty="0" smtClean="0">
                <a:solidFill>
                  <a:schemeClr val="tx1"/>
                </a:solidFill>
                <a:latin typeface="+mn-lt"/>
                <a:ea typeface="+mn-ea"/>
                <a:cs typeface="+mn-cs"/>
              </a:rPr>
              <a:t>goes beyond language learning and develops the whole child: engaging their imaginations, promoting intellectual and physical development, and preparing them for future academic and personal success.</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926A7D-CD71-4116-897E-75DA26E5A4E5}" type="slidenum">
              <a:rPr lang="en-US" smtClean="0"/>
              <a:t>2</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Discover</a:t>
            </a:r>
            <a:r>
              <a:rPr lang="en-US" sz="1200" kern="1200" baseline="0" dirty="0" smtClean="0">
                <a:solidFill>
                  <a:schemeClr val="tx1"/>
                </a:solidFill>
                <a:effectLst/>
                <a:latin typeface="+mn-lt"/>
                <a:ea typeface="+mn-ea"/>
                <a:cs typeface="+mn-cs"/>
              </a:rPr>
              <a:t> how </a:t>
            </a:r>
            <a:r>
              <a:rPr lang="en-US" sz="1200" i="1" kern="1200" baseline="0" dirty="0" smtClean="0">
                <a:solidFill>
                  <a:schemeClr val="tx1"/>
                </a:solidFill>
                <a:effectLst/>
                <a:latin typeface="+mn-lt"/>
                <a:ea typeface="+mn-ea"/>
                <a:cs typeface="+mn-cs"/>
              </a:rPr>
              <a:t>Doodle Town </a:t>
            </a:r>
            <a:r>
              <a:rPr lang="en-US" sz="1200" i="0" kern="1200" baseline="0" dirty="0" smtClean="0">
                <a:solidFill>
                  <a:schemeClr val="tx1"/>
                </a:solidFill>
                <a:effectLst/>
                <a:latin typeface="+mn-lt"/>
                <a:ea typeface="+mn-ea"/>
                <a:cs typeface="+mn-cs"/>
              </a:rPr>
              <a:t>can:</a:t>
            </a:r>
          </a:p>
          <a:p>
            <a:pPr lvl="0"/>
            <a:endParaRPr lang="en-US" sz="1200" i="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Build a solid foundation for </a:t>
            </a:r>
            <a:r>
              <a:rPr lang="en-US" sz="1200" b="1" u="sng" kern="1200" dirty="0" smtClean="0">
                <a:solidFill>
                  <a:schemeClr val="tx1"/>
                </a:solidFill>
                <a:effectLst/>
                <a:latin typeface="+mn-lt"/>
                <a:ea typeface="+mn-ea"/>
                <a:cs typeface="+mn-cs"/>
              </a:rPr>
              <a:t>mathematical and literacy awareness</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 the integrated </a:t>
            </a:r>
            <a:r>
              <a:rPr lang="en-US" sz="1200" i="1" kern="1200" dirty="0" smtClean="0">
                <a:solidFill>
                  <a:schemeClr val="tx1"/>
                </a:solidFill>
                <a:effectLst/>
                <a:latin typeface="+mn-lt"/>
                <a:ea typeface="+mn-ea"/>
                <a:cs typeface="+mn-cs"/>
              </a:rPr>
              <a:t>Let’s Count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Words and Sounds</a:t>
            </a:r>
            <a:r>
              <a:rPr lang="en-US" sz="1200" kern="1200" dirty="0" smtClean="0">
                <a:solidFill>
                  <a:schemeClr val="tx1"/>
                </a:solidFill>
                <a:effectLst/>
                <a:latin typeface="+mn-lt"/>
                <a:ea typeface="+mn-ea"/>
                <a:cs typeface="+mn-cs"/>
              </a:rPr>
              <a:t> and fiction and nonfiction texts</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Prepare students for </a:t>
            </a:r>
            <a:r>
              <a:rPr lang="en-US" sz="1200" b="1" u="sng" kern="1200" dirty="0" smtClean="0">
                <a:solidFill>
                  <a:schemeClr val="tx1"/>
                </a:solidFill>
                <a:effectLst/>
                <a:latin typeface="+mn-lt"/>
                <a:ea typeface="+mn-ea"/>
                <a:cs typeface="+mn-cs"/>
              </a:rPr>
              <a:t>future academic success</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 exposure to the rich variety of CLIL lessons aligned to the requirements of international standards</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Introduce young learners to </a:t>
            </a:r>
            <a:r>
              <a:rPr lang="en-US" sz="1200" b="1" u="sng" kern="1200" dirty="0" smtClean="0">
                <a:solidFill>
                  <a:schemeClr val="tx1"/>
                </a:solidFill>
                <a:effectLst/>
                <a:latin typeface="+mn-lt"/>
                <a:ea typeface="+mn-ea"/>
                <a:cs typeface="+mn-cs"/>
              </a:rPr>
              <a:t>collaboration, learner independence and problem-solving</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 the development of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skills</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Shape well-rounded, happy children </a:t>
            </a:r>
            <a:r>
              <a:rPr lang="en-US" sz="1200" b="1" u="sng" kern="1200" dirty="0" smtClean="0">
                <a:solidFill>
                  <a:schemeClr val="tx1"/>
                </a:solidFill>
                <a:effectLst/>
                <a:latin typeface="+mn-lt"/>
                <a:ea typeface="+mn-ea"/>
                <a:cs typeface="+mn-cs"/>
              </a:rPr>
              <a:t>ready for future life and learning</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 four key pillars: cognitive, creative, physical and </a:t>
            </a:r>
            <a:r>
              <a:rPr lang="en-US" sz="1200" kern="1200" dirty="0" err="1" smtClean="0">
                <a:solidFill>
                  <a:schemeClr val="tx1"/>
                </a:solidFill>
                <a:effectLst/>
                <a:latin typeface="+mn-lt"/>
                <a:ea typeface="+mn-ea"/>
                <a:cs typeface="+mn-cs"/>
              </a:rPr>
              <a:t>socioemotional</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b="1" baseline="0" dirty="0" smtClean="0"/>
          </a:p>
        </p:txBody>
      </p:sp>
      <p:sp>
        <p:nvSpPr>
          <p:cNvPr id="4" name="Slide Number Placeholder 3"/>
          <p:cNvSpPr>
            <a:spLocks noGrp="1"/>
          </p:cNvSpPr>
          <p:nvPr>
            <p:ph type="sldNum" sz="quarter" idx="10"/>
          </p:nvPr>
        </p:nvSpPr>
        <p:spPr/>
        <p:txBody>
          <a:bodyPr/>
          <a:lstStyle/>
          <a:p>
            <a:fld id="{F1926A7D-CD71-4116-897E-75DA26E5A4E5}" type="slidenum">
              <a:rPr lang="en-US" smtClean="0"/>
              <a:t>3</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Teachers can help </a:t>
            </a:r>
            <a:r>
              <a:rPr lang="en-US" b="1" u="sng" baseline="0" dirty="0" smtClean="0"/>
              <a:t>shape well-rounded, happy children ready for future life and learning</a:t>
            </a:r>
            <a:r>
              <a:rPr lang="en-US" b="1" u="none" baseline="0" dirty="0" smtClean="0"/>
              <a:t> </a:t>
            </a:r>
            <a:r>
              <a:rPr lang="en-US" b="0" baseline="0" dirty="0" smtClean="0"/>
              <a:t>through the </a:t>
            </a:r>
            <a:r>
              <a:rPr lang="en-US" b="1" baseline="0" dirty="0" smtClean="0"/>
              <a:t>4 pillars of whole-child development that go beyond language learning</a:t>
            </a:r>
            <a:r>
              <a:rPr lang="en-US" b="0" baseline="0" dirty="0" smtClean="0"/>
              <a:t>: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1" baseline="0" dirty="0" smtClean="0"/>
              <a:t>Cognitive, Creative, Socioemotional and Physical. </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F1926A7D-CD71-4116-897E-75DA26E5A4E5}" type="slidenum">
              <a:rPr lang="en-US" smtClean="0"/>
              <a:t>4</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latin typeface="Verdana" panose="020B0604030504040204" pitchFamily="34" charset="0"/>
                <a:ea typeface="Verdana" panose="020B0604030504040204" pitchFamily="34" charset="0"/>
                <a:cs typeface="Verdana" panose="020B0604030504040204" pitchFamily="34" charset="0"/>
              </a:rPr>
              <a:t>COGNITIVE DEVELOPMENT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Children can develop skills</a:t>
            </a:r>
            <a:r>
              <a:rPr lang="en-US" sz="1200" baseline="0" dirty="0" smtClean="0">
                <a:latin typeface="Verdana" panose="020B0604030504040204" pitchFamily="34" charset="0"/>
                <a:ea typeface="Verdana" panose="020B0604030504040204" pitchFamily="34" charset="0"/>
                <a:cs typeface="Verdana" panose="020B0604030504040204" pitchFamily="34" charset="0"/>
              </a:rPr>
              <a:t> such as </a:t>
            </a:r>
            <a:r>
              <a:rPr lang="en-US" sz="1200" b="1" u="sng" dirty="0" smtClean="0">
                <a:latin typeface="Verdana" panose="020B0604030504040204" pitchFamily="34" charset="0"/>
                <a:ea typeface="Verdana" panose="020B0604030504040204" pitchFamily="34" charset="0"/>
                <a:cs typeface="Verdana" panose="020B0604030504040204" pitchFamily="34" charset="0"/>
              </a:rPr>
              <a:t>predicting, classifying, and problem solving</a:t>
            </a:r>
            <a:r>
              <a:rPr lang="en-US" sz="1200" dirty="0" smtClean="0">
                <a:latin typeface="Verdana" panose="020B0604030504040204" pitchFamily="34" charset="0"/>
                <a:ea typeface="Verdana" panose="020B0604030504040204" pitchFamily="34" charset="0"/>
                <a:cs typeface="Verdana" panose="020B0604030504040204" pitchFamily="34" charset="0"/>
              </a:rPr>
              <a:t>. In </a:t>
            </a:r>
            <a:r>
              <a:rPr lang="en-US" sz="1200" i="1" dirty="0" smtClean="0">
                <a:latin typeface="Verdana" panose="020B0604030504040204" pitchFamily="34" charset="0"/>
                <a:ea typeface="Verdana" panose="020B0604030504040204" pitchFamily="34" charset="0"/>
                <a:cs typeface="Verdana" panose="020B0604030504040204" pitchFamily="34" charset="0"/>
              </a:rPr>
              <a:t>Doodle</a:t>
            </a:r>
            <a:r>
              <a:rPr lang="en-US" sz="1200" i="1" baseline="0" dirty="0" smtClean="0">
                <a:latin typeface="Verdana" panose="020B0604030504040204" pitchFamily="34" charset="0"/>
                <a:ea typeface="Verdana" panose="020B0604030504040204" pitchFamily="34" charset="0"/>
                <a:cs typeface="Verdana" panose="020B0604030504040204" pitchFamily="34" charset="0"/>
              </a:rPr>
              <a:t> Town</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b="1" dirty="0" smtClean="0">
                <a:latin typeface="Verdana" panose="020B0604030504040204" pitchFamily="34" charset="0"/>
                <a:ea typeface="Verdana" panose="020B0604030504040204" pitchFamily="34" charset="0"/>
                <a:cs typeface="Verdana" panose="020B0604030504040204" pitchFamily="34" charset="0"/>
              </a:rPr>
              <a:t>“Think!” feature</a:t>
            </a:r>
            <a:r>
              <a:rPr lang="en-US" sz="1200" b="1" baseline="0" dirty="0" smtClean="0">
                <a:latin typeface="Verdana" panose="020B0604030504040204" pitchFamily="34" charset="0"/>
                <a:ea typeface="Verdana" panose="020B0604030504040204" pitchFamily="34" charset="0"/>
                <a:cs typeface="Verdana" panose="020B0604030504040204" pitchFamily="34" charset="0"/>
              </a:rPr>
              <a:t> </a:t>
            </a:r>
            <a:r>
              <a:rPr lang="en-US" sz="1200" baseline="0" dirty="0" smtClean="0">
                <a:latin typeface="Verdana" panose="020B0604030504040204" pitchFamily="34" charset="0"/>
                <a:ea typeface="Verdana" panose="020B0604030504040204" pitchFamily="34" charset="0"/>
                <a:cs typeface="Verdana" panose="020B0604030504040204" pitchFamily="34" charset="0"/>
              </a:rPr>
              <a:t>and </a:t>
            </a:r>
            <a:r>
              <a:rPr lang="en-US" sz="1200" b="1" baseline="0" dirty="0" smtClean="0">
                <a:latin typeface="Verdana" panose="020B0604030504040204" pitchFamily="34" charset="0"/>
                <a:ea typeface="Verdana" panose="020B0604030504040204" pitchFamily="34" charset="0"/>
                <a:cs typeface="Verdana" panose="020B0604030504040204" pitchFamily="34" charset="0"/>
              </a:rPr>
              <a:t>Doodling for Critical Thinking</a:t>
            </a:r>
            <a:r>
              <a:rPr lang="en-US" sz="1200" b="1"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introduces open-ended questions and activities for critical thinking.</a:t>
            </a:r>
            <a:r>
              <a:rPr lang="en-US" sz="1200" dirty="0" smtClean="0"/>
              <a:t/>
            </a:r>
            <a:br>
              <a:rPr lang="en-US" sz="1200" dirty="0" smtClean="0"/>
            </a:br>
            <a:endParaRPr lang="en-US" sz="1200" dirty="0" smtClean="0"/>
          </a:p>
        </p:txBody>
      </p:sp>
      <p:sp>
        <p:nvSpPr>
          <p:cNvPr id="4" name="Slide Number Placeholder 3"/>
          <p:cNvSpPr>
            <a:spLocks noGrp="1"/>
          </p:cNvSpPr>
          <p:nvPr>
            <p:ph type="sldNum" sz="quarter" idx="10"/>
          </p:nvPr>
        </p:nvSpPr>
        <p:spPr/>
        <p:txBody>
          <a:bodyPr/>
          <a:lstStyle/>
          <a:p>
            <a:fld id="{F1926A7D-CD71-4116-897E-75DA26E5A4E5}" type="slidenum">
              <a:rPr lang="en-US" smtClean="0"/>
              <a:t>5</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baseline="0" dirty="0" smtClean="0"/>
              <a:t>CREATIVE DEVELOPMENT</a:t>
            </a:r>
            <a:br>
              <a:rPr lang="en-US" b="1" u="sng" baseline="0" dirty="0" smtClean="0"/>
            </a:br>
            <a:r>
              <a:rPr lang="en-US" b="1" u="sng" baseline="0" dirty="0" smtClean="0"/>
              <a:t/>
            </a:r>
            <a:br>
              <a:rPr lang="en-US" b="1" u="sng" baseline="0" dirty="0" smtClean="0"/>
            </a:br>
            <a:r>
              <a:rPr lang="en-US" sz="1200" dirty="0" smtClean="0">
                <a:latin typeface="Verdana" panose="020B0604030504040204" pitchFamily="34" charset="0"/>
                <a:ea typeface="Verdana" panose="020B0604030504040204" pitchFamily="34" charset="0"/>
                <a:cs typeface="Verdana" panose="020B0604030504040204" pitchFamily="34" charset="0"/>
              </a:rPr>
              <a:t>Children’s </a:t>
            </a:r>
            <a:r>
              <a:rPr lang="en-US" sz="1200" b="1" u="sng" dirty="0" smtClean="0">
                <a:latin typeface="Verdana" panose="020B0604030504040204" pitchFamily="34" charset="0"/>
                <a:ea typeface="Verdana" panose="020B0604030504040204" pitchFamily="34" charset="0"/>
                <a:cs typeface="Verdana" panose="020B0604030504040204" pitchFamily="34" charset="0"/>
              </a:rPr>
              <a:t>creative development</a:t>
            </a:r>
            <a:r>
              <a:rPr lang="en-US" sz="1200" b="1" u="none"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is encouraged through </a:t>
            </a:r>
            <a:r>
              <a:rPr lang="en-US" sz="1200" b="1" dirty="0" smtClean="0">
                <a:latin typeface="Verdana" panose="020B0604030504040204" pitchFamily="34" charset="0"/>
                <a:ea typeface="Verdana" panose="020B0604030504040204" pitchFamily="34" charset="0"/>
                <a:cs typeface="Verdana" panose="020B0604030504040204" pitchFamily="34" charset="0"/>
              </a:rPr>
              <a:t>drawing, doodling and projects</a:t>
            </a:r>
            <a:r>
              <a:rPr lang="en-US" sz="1200" dirty="0" smtClean="0">
                <a:latin typeface="Verdana" panose="020B0604030504040204" pitchFamily="34" charset="0"/>
                <a:ea typeface="Verdana" panose="020B0604030504040204" pitchFamily="34" charset="0"/>
                <a:cs typeface="Verdana" panose="020B0604030504040204" pitchFamily="34" charset="0"/>
              </a:rPr>
              <a:t> throughout the course,</a:t>
            </a:r>
            <a:r>
              <a:rPr lang="en-US" sz="1200" baseline="0" dirty="0" smtClean="0">
                <a:latin typeface="Verdana" panose="020B0604030504040204" pitchFamily="34" charset="0"/>
                <a:ea typeface="Verdana" panose="020B0604030504040204" pitchFamily="34" charset="0"/>
                <a:cs typeface="Verdana" panose="020B0604030504040204" pitchFamily="34" charset="0"/>
              </a:rPr>
              <a:t> such as the </a:t>
            </a:r>
            <a:r>
              <a:rPr lang="en-US" sz="1200" b="1" i="1" baseline="0" dirty="0" smtClean="0">
                <a:latin typeface="Verdana" panose="020B0604030504040204" pitchFamily="34" charset="0"/>
                <a:ea typeface="Verdana" panose="020B0604030504040204" pitchFamily="34" charset="0"/>
                <a:cs typeface="Verdana" panose="020B0604030504040204" pitchFamily="34" charset="0"/>
              </a:rPr>
              <a:t>Let’s Doodle &amp; Let’s Talk </a:t>
            </a:r>
            <a:r>
              <a:rPr lang="en-US" sz="1200" b="1" i="0" baseline="0" dirty="0" smtClean="0">
                <a:latin typeface="Verdana" panose="020B0604030504040204" pitchFamily="34" charset="0"/>
                <a:ea typeface="Verdana" panose="020B0604030504040204" pitchFamily="34" charset="0"/>
                <a:cs typeface="Verdana" panose="020B0604030504040204" pitchFamily="34" charset="0"/>
              </a:rPr>
              <a:t> lessons</a:t>
            </a:r>
            <a:r>
              <a:rPr lang="en-US" sz="1200" i="0" baseline="0" dirty="0" smtClean="0">
                <a:latin typeface="Verdana" panose="020B0604030504040204" pitchFamily="34" charset="0"/>
                <a:ea typeface="Verdana" panose="020B0604030504040204" pitchFamily="34" charset="0"/>
                <a:cs typeface="Verdana" panose="020B0604030504040204" pitchFamily="34" charset="0"/>
              </a:rPr>
              <a:t>.</a:t>
            </a:r>
          </a:p>
          <a:p>
            <a:pPr marL="0" indent="0">
              <a:buFont typeface="Arial" panose="020B0604020202020204" pitchFamily="34" charset="0"/>
              <a:buNone/>
            </a:pPr>
            <a:endParaRPr lang="en-US" b="1" u="sng" baseline="0" dirty="0" smtClean="0"/>
          </a:p>
        </p:txBody>
      </p:sp>
      <p:sp>
        <p:nvSpPr>
          <p:cNvPr id="4" name="Slide Number Placeholder 3"/>
          <p:cNvSpPr>
            <a:spLocks noGrp="1"/>
          </p:cNvSpPr>
          <p:nvPr>
            <p:ph type="sldNum" sz="quarter" idx="10"/>
          </p:nvPr>
        </p:nvSpPr>
        <p:spPr/>
        <p:txBody>
          <a:bodyPr/>
          <a:lstStyle/>
          <a:p>
            <a:fld id="{F1926A7D-CD71-4116-897E-75DA26E5A4E5}" type="slidenum">
              <a:rPr lang="en-US" smtClean="0"/>
              <a:t>6</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baseline="0" dirty="0" smtClean="0"/>
              <a:t>SOCIOEMOTIONAL DEVELOPMENT</a:t>
            </a:r>
          </a:p>
          <a:p>
            <a:pPr marL="0" indent="0">
              <a:buFont typeface="Arial" panose="020B0604020202020204" pitchFamily="34" charset="0"/>
              <a:buNone/>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One </a:t>
            </a:r>
            <a:r>
              <a:rPr lang="en-US" sz="1200" b="1" u="sng" dirty="0" smtClean="0">
                <a:latin typeface="Verdana" panose="020B0604030504040204" pitchFamily="34" charset="0"/>
                <a:ea typeface="Verdana" panose="020B0604030504040204" pitchFamily="34" charset="0"/>
                <a:cs typeface="Verdana" panose="020B0604030504040204" pitchFamily="34" charset="0"/>
              </a:rPr>
              <a:t>value</a:t>
            </a:r>
            <a:r>
              <a:rPr lang="en-US" sz="1200" b="1" u="none"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is introduced in each unit</a:t>
            </a:r>
            <a:r>
              <a:rPr lang="en-US" sz="1200" baseline="0" dirty="0" smtClean="0">
                <a:latin typeface="Verdana" panose="020B0604030504040204" pitchFamily="34" charset="0"/>
                <a:ea typeface="Verdana" panose="020B0604030504040204" pitchFamily="34" charset="0"/>
                <a:cs typeface="Verdana" panose="020B0604030504040204" pitchFamily="34" charset="0"/>
              </a:rPr>
              <a:t> e.g. </a:t>
            </a:r>
            <a:r>
              <a:rPr lang="en-US" sz="1200" i="1" baseline="0" dirty="0" smtClean="0">
                <a:latin typeface="Verdana" panose="020B0604030504040204" pitchFamily="34" charset="0"/>
                <a:ea typeface="Verdana" panose="020B0604030504040204" pitchFamily="34" charset="0"/>
                <a:cs typeface="Verdana" panose="020B0604030504040204" pitchFamily="34" charset="0"/>
              </a:rPr>
              <a:t>be fair and share</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Values pages are marked with a </a:t>
            </a:r>
            <a:r>
              <a:rPr lang="en-US" sz="1200" b="1" dirty="0" smtClean="0">
                <a:latin typeface="Verdana" panose="020B0604030504040204" pitchFamily="34" charset="0"/>
                <a:ea typeface="Verdana" panose="020B0604030504040204" pitchFamily="34" charset="0"/>
                <a:cs typeface="Verdana" panose="020B0604030504040204" pitchFamily="34" charset="0"/>
              </a:rPr>
              <a:t>values icon </a:t>
            </a:r>
            <a:r>
              <a:rPr lang="en-US" sz="1200" dirty="0" smtClean="0">
                <a:latin typeface="Verdana" panose="020B0604030504040204" pitchFamily="34" charset="0"/>
                <a:ea typeface="Verdana" panose="020B0604030504040204" pitchFamily="34" charset="0"/>
                <a:cs typeface="Verdana" panose="020B0604030504040204" pitchFamily="34" charset="0"/>
              </a:rPr>
              <a:t>and includes a </a:t>
            </a:r>
            <a:r>
              <a:rPr lang="en-US" sz="1200" b="1" dirty="0" smtClean="0">
                <a:latin typeface="Verdana" panose="020B0604030504040204" pitchFamily="34" charset="0"/>
                <a:ea typeface="Verdana" panose="020B0604030504040204" pitchFamily="34" charset="0"/>
                <a:cs typeface="Verdana" panose="020B0604030504040204" pitchFamily="34" charset="0"/>
              </a:rPr>
              <a:t>Values Song</a:t>
            </a:r>
            <a:r>
              <a:rPr lang="en-US" sz="1200" dirty="0" smtClean="0">
                <a:latin typeface="Verdana" panose="020B0604030504040204" pitchFamily="34" charset="0"/>
                <a:ea typeface="Verdana" panose="020B0604030504040204" pitchFamily="34" charset="0"/>
                <a:cs typeface="Verdana" panose="020B0604030504040204" pitchFamily="34" charset="0"/>
              </a:rPr>
              <a:t>.</a:t>
            </a:r>
            <a:r>
              <a:rPr lang="en-US" sz="1200" b="1" dirty="0" smtClean="0">
                <a:latin typeface="Verdana" panose="020B0604030504040204" pitchFamily="34" charset="0"/>
                <a:ea typeface="Verdana" panose="020B0604030504040204" pitchFamily="34" charset="0"/>
                <a:cs typeface="Verdana" panose="020B0604030504040204" pitchFamily="34" charset="0"/>
              </a:rPr>
              <a:t> </a:t>
            </a:r>
            <a:endParaRPr lang="en-US"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F1926A7D-CD71-4116-897E-75DA26E5A4E5}" type="slidenum">
              <a:rPr lang="en-US" smtClean="0"/>
              <a:t>7</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baseline="0" dirty="0" smtClean="0"/>
              <a:t>PHYSICAL DEVELOPMENT</a:t>
            </a:r>
          </a:p>
          <a:p>
            <a:pPr marL="0" indent="0">
              <a:buFont typeface="Arial" panose="020B0604020202020204" pitchFamily="34" charset="0"/>
              <a:buNone/>
            </a:pPr>
            <a:endParaRPr lang="en-US" b="1" u="sng"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Young</a:t>
            </a:r>
            <a:r>
              <a:rPr lang="en-US" sz="1200" baseline="0" dirty="0" smtClean="0">
                <a:latin typeface="Verdana" panose="020B0604030504040204" pitchFamily="34" charset="0"/>
                <a:ea typeface="Verdana" panose="020B0604030504040204" pitchFamily="34" charset="0"/>
                <a:cs typeface="Verdana" panose="020B0604030504040204" pitchFamily="34" charset="0"/>
              </a:rPr>
              <a:t> Learners develop </a:t>
            </a:r>
            <a:r>
              <a:rPr lang="en-US" sz="1200" b="1" u="sng" baseline="0" dirty="0" smtClean="0">
                <a:latin typeface="Verdana" panose="020B0604030504040204" pitchFamily="34" charset="0"/>
                <a:ea typeface="Verdana" panose="020B0604030504040204" pitchFamily="34" charset="0"/>
                <a:cs typeface="Verdana" panose="020B0604030504040204" pitchFamily="34" charset="0"/>
              </a:rPr>
              <a:t>motor skills </a:t>
            </a:r>
            <a:r>
              <a:rPr lang="en-US" sz="1200" baseline="0" dirty="0" smtClean="0">
                <a:latin typeface="Verdana" panose="020B0604030504040204" pitchFamily="34" charset="0"/>
                <a:ea typeface="Verdana" panose="020B0604030504040204" pitchFamily="34" charset="0"/>
                <a:cs typeface="Verdana" panose="020B0604030504040204" pitchFamily="34" charset="0"/>
              </a:rPr>
              <a:t>such as using scissors and holding a pen, </a:t>
            </a:r>
            <a:r>
              <a:rPr lang="en-US" sz="1200" dirty="0" smtClean="0">
                <a:latin typeface="Verdana" panose="020B0604030504040204" pitchFamily="34" charset="0"/>
                <a:ea typeface="Verdana" panose="020B0604030504040204" pitchFamily="34" charset="0"/>
                <a:cs typeface="Verdana" panose="020B0604030504040204" pitchFamily="34" charset="0"/>
              </a:rPr>
              <a:t>alongside </a:t>
            </a:r>
            <a:r>
              <a:rPr lang="en-US" sz="1200" b="1" u="sng" dirty="0" smtClean="0">
                <a:latin typeface="Verdana" panose="020B0604030504040204" pitchFamily="34" charset="0"/>
                <a:ea typeface="Verdana" panose="020B0604030504040204" pitchFamily="34" charset="0"/>
                <a:cs typeface="Verdana" panose="020B0604030504040204" pitchFamily="34" charset="0"/>
              </a:rPr>
              <a:t>hand-eye coordination</a:t>
            </a:r>
            <a:r>
              <a:rPr lang="en-US" sz="1200" dirty="0" smtClean="0">
                <a:latin typeface="Verdana" panose="020B0604030504040204" pitchFamily="34" charset="0"/>
                <a:ea typeface="Verdana" panose="020B0604030504040204" pitchFamily="34" charset="0"/>
                <a:cs typeface="Verdana" panose="020B0604030504040204" pitchFamily="34" charset="0"/>
              </a:rPr>
              <a:t> through the </a:t>
            </a:r>
            <a:r>
              <a:rPr lang="en-US" sz="1200" b="1" dirty="0" smtClean="0">
                <a:latin typeface="Verdana" panose="020B0604030504040204" pitchFamily="34" charset="0"/>
                <a:ea typeface="Verdana" panose="020B0604030504040204" pitchFamily="34" charset="0"/>
                <a:cs typeface="Verdana" panose="020B0604030504040204" pitchFamily="34" charset="0"/>
              </a:rPr>
              <a:t>SB, AB and Learning Center’s drawing</a:t>
            </a:r>
            <a:r>
              <a:rPr lang="en-US" sz="1200" b="1" baseline="0" dirty="0" smtClean="0">
                <a:latin typeface="Verdana" panose="020B0604030504040204" pitchFamily="34" charset="0"/>
                <a:ea typeface="Verdana" panose="020B0604030504040204" pitchFamily="34" charset="0"/>
                <a:cs typeface="Verdana" panose="020B0604030504040204" pitchFamily="34" charset="0"/>
              </a:rPr>
              <a:t> activities, projects and games</a:t>
            </a:r>
            <a:r>
              <a:rPr lang="en-US" sz="1200" dirty="0" smtClean="0">
                <a:latin typeface="Verdana" panose="020B0604030504040204" pitchFamily="34" charset="0"/>
                <a:ea typeface="Verdana" panose="020B0604030504040204" pitchFamily="34" charset="0"/>
                <a:cs typeface="Verdana" panose="020B0604030504040204" pitchFamily="34" charset="0"/>
              </a:rPr>
              <a:t>. </a:t>
            </a:r>
            <a:endParaRPr lang="en-US" b="1" u="sng" baseline="0" dirty="0" smtClean="0"/>
          </a:p>
          <a:p>
            <a:pPr marL="0" indent="0">
              <a:buFont typeface="Arial" panose="020B0604020202020204" pitchFamily="34" charset="0"/>
              <a:buNone/>
            </a:pPr>
            <a:endParaRPr lang="en-US" b="1" u="sng" baseline="0" dirty="0" smtClean="0"/>
          </a:p>
          <a:p>
            <a:pPr marL="0" indent="0">
              <a:buFont typeface="Arial" panose="020B0604020202020204" pitchFamily="34" charset="0"/>
              <a:buNone/>
            </a:pPr>
            <a:endParaRPr lang="en-US" b="1" u="sng" baseline="0" dirty="0" smtClean="0"/>
          </a:p>
        </p:txBody>
      </p:sp>
      <p:sp>
        <p:nvSpPr>
          <p:cNvPr id="4" name="Slide Number Placeholder 3"/>
          <p:cNvSpPr>
            <a:spLocks noGrp="1"/>
          </p:cNvSpPr>
          <p:nvPr>
            <p:ph type="sldNum" sz="quarter" idx="10"/>
          </p:nvPr>
        </p:nvSpPr>
        <p:spPr/>
        <p:txBody>
          <a:bodyPr/>
          <a:lstStyle/>
          <a:p>
            <a:fld id="{F1926A7D-CD71-4116-897E-75DA26E5A4E5}" type="slidenum">
              <a:rPr lang="en-US" smtClean="0"/>
              <a:t>8</a:t>
            </a:fld>
            <a:endParaRPr lang="en-US"/>
          </a:p>
        </p:txBody>
      </p:sp>
    </p:spTree>
    <p:extLst>
      <p:ext uri="{BB962C8B-B14F-4D97-AF65-F5344CB8AC3E}">
        <p14:creationId xmlns:p14="http://schemas.microsoft.com/office/powerpoint/2010/main" val="297763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Students take their first steps towards </a:t>
            </a:r>
            <a:r>
              <a:rPr lang="en-US" b="1" u="sng" baseline="0" dirty="0" smtClean="0"/>
              <a:t>collaboration, learner independence and problem-solving</a:t>
            </a:r>
            <a:r>
              <a:rPr lang="en-US" b="1" u="none" baseline="0" dirty="0" smtClean="0"/>
              <a:t> </a:t>
            </a:r>
            <a:r>
              <a:rPr lang="en-US" b="0" baseline="0" dirty="0" smtClean="0"/>
              <a:t>through the </a:t>
            </a:r>
            <a:r>
              <a:rPr lang="en-US" b="1" baseline="0" dirty="0" smtClean="0"/>
              <a:t>comprehensive development of 21</a:t>
            </a:r>
            <a:r>
              <a:rPr lang="en-US" b="1" baseline="30000" dirty="0" smtClean="0"/>
              <a:t>st</a:t>
            </a:r>
            <a:r>
              <a:rPr lang="en-US" b="1" baseline="0" dirty="0" smtClean="0"/>
              <a:t> century skills (Collaboration, Communication, Critical Thinking, Creativity) </a:t>
            </a:r>
            <a:r>
              <a:rPr lang="en-US" b="0" baseline="0" dirty="0" smtClean="0"/>
              <a:t>with lessons such as </a:t>
            </a:r>
            <a:r>
              <a:rPr lang="en-US" b="1" i="1" baseline="0" dirty="0" smtClean="0"/>
              <a:t>Let’s Talk </a:t>
            </a:r>
            <a:r>
              <a:rPr lang="en-US" b="0" baseline="0" dirty="0" smtClean="0"/>
              <a:t>and </a:t>
            </a:r>
            <a:r>
              <a:rPr lang="en-US" b="1" i="1" baseline="0" dirty="0" smtClean="0"/>
              <a:t>Think and Doodle</a:t>
            </a:r>
            <a:r>
              <a:rPr lang="en-US" b="0" baseline="0" dirty="0" smtClean="0"/>
              <a:t>.</a:t>
            </a:r>
          </a:p>
        </p:txBody>
      </p:sp>
      <p:sp>
        <p:nvSpPr>
          <p:cNvPr id="4" name="Slide Number Placeholder 3"/>
          <p:cNvSpPr>
            <a:spLocks noGrp="1"/>
          </p:cNvSpPr>
          <p:nvPr>
            <p:ph type="sldNum" sz="quarter" idx="10"/>
          </p:nvPr>
        </p:nvSpPr>
        <p:spPr/>
        <p:txBody>
          <a:bodyPr/>
          <a:lstStyle/>
          <a:p>
            <a:fld id="{F1926A7D-CD71-4116-897E-75DA26E5A4E5}" type="slidenum">
              <a:rPr lang="en-US" smtClean="0"/>
              <a:t>9</a:t>
            </a:fld>
            <a:endParaRPr lang="en-US"/>
          </a:p>
        </p:txBody>
      </p:sp>
    </p:spTree>
    <p:extLst>
      <p:ext uri="{BB962C8B-B14F-4D97-AF65-F5344CB8AC3E}">
        <p14:creationId xmlns:p14="http://schemas.microsoft.com/office/powerpoint/2010/main" val="297763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11EA2-F2BA-5E48-8557-B8A6B41C8A4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22858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11EA2-F2BA-5E48-8557-B8A6B41C8A4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63547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11EA2-F2BA-5E48-8557-B8A6B41C8A4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267579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181829-EA89-3D4E-92A3-99031528C54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114466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81829-EA89-3D4E-92A3-99031528C54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326532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181829-EA89-3D4E-92A3-99031528C54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97506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181829-EA89-3D4E-92A3-99031528C54E}"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32555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181829-EA89-3D4E-92A3-99031528C54E}"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273726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181829-EA89-3D4E-92A3-99031528C54E}"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6738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81829-EA89-3D4E-92A3-99031528C54E}"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337472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81829-EA89-3D4E-92A3-99031528C54E}"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244441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11EA2-F2BA-5E48-8557-B8A6B41C8A4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160844"/>
            <a:ext cx="2133600" cy="365125"/>
          </a:xfrm>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37574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81829-EA89-3D4E-92A3-99031528C54E}"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4200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81829-EA89-3D4E-92A3-99031528C54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42176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81829-EA89-3D4E-92A3-99031528C54E}"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999FE-D157-6D4A-9628-1295D5A51BD4}" type="slidenum">
              <a:rPr lang="en-US" smtClean="0"/>
              <a:t>‹#›</a:t>
            </a:fld>
            <a:endParaRPr lang="en-US"/>
          </a:p>
        </p:txBody>
      </p:sp>
    </p:spTree>
    <p:extLst>
      <p:ext uri="{BB962C8B-B14F-4D97-AF65-F5344CB8AC3E}">
        <p14:creationId xmlns:p14="http://schemas.microsoft.com/office/powerpoint/2010/main" val="345700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11EA2-F2BA-5E48-8557-B8A6B41C8A4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8245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11EA2-F2BA-5E48-8557-B8A6B41C8A4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27158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11EA2-F2BA-5E48-8557-B8A6B41C8A4D}"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358585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11EA2-F2BA-5E48-8557-B8A6B41C8A4D}"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198945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11EA2-F2BA-5E48-8557-B8A6B41C8A4D}"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19506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11EA2-F2BA-5E48-8557-B8A6B41C8A4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361737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11EA2-F2BA-5E48-8557-B8A6B41C8A4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CFD1A-4232-F24F-B5DA-EB8EBA70B4F6}" type="slidenum">
              <a:rPr lang="en-US" smtClean="0"/>
              <a:t>‹#›</a:t>
            </a:fld>
            <a:endParaRPr lang="en-US"/>
          </a:p>
        </p:txBody>
      </p:sp>
    </p:spTree>
    <p:extLst>
      <p:ext uri="{BB962C8B-B14F-4D97-AF65-F5344CB8AC3E}">
        <p14:creationId xmlns:p14="http://schemas.microsoft.com/office/powerpoint/2010/main" val="44974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11EA2-F2BA-5E48-8557-B8A6B41C8A4D}" type="datetimeFigureOut">
              <a:rPr lang="en-US" smtClean="0"/>
              <a:t>4/13/2017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CFD1A-4232-F24F-B5DA-EB8EBA70B4F6}" type="slidenum">
              <a:rPr lang="en-US" smtClean="0"/>
              <a:t>‹#›</a:t>
            </a:fld>
            <a:endParaRPr lang="en-US" dirty="0"/>
          </a:p>
        </p:txBody>
      </p:sp>
    </p:spTree>
    <p:extLst>
      <p:ext uri="{BB962C8B-B14F-4D97-AF65-F5344CB8AC3E}">
        <p14:creationId xmlns:p14="http://schemas.microsoft.com/office/powerpoint/2010/main" val="1827991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81829-EA89-3D4E-92A3-99031528C54E}" type="datetimeFigureOut">
              <a:rPr lang="en-US" smtClean="0"/>
              <a:t>4/13/2017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999FE-D157-6D4A-9628-1295D5A51BD4}" type="slidenum">
              <a:rPr lang="en-US" smtClean="0"/>
              <a:t>‹#›</a:t>
            </a:fld>
            <a:endParaRPr lang="en-US" dirty="0"/>
          </a:p>
        </p:txBody>
      </p:sp>
    </p:spTree>
    <p:extLst>
      <p:ext uri="{BB962C8B-B14F-4D97-AF65-F5344CB8AC3E}">
        <p14:creationId xmlns:p14="http://schemas.microsoft.com/office/powerpoint/2010/main" val="3662909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jp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7.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jp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microsoft.com/office/2007/relationships/hdphoto" Target="../media/hdphoto5.wdp"/><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6811346" y="920321"/>
            <a:ext cx="1679511" cy="1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ctr">
              <a:buClrTx/>
              <a:buFontTx/>
              <a:buNone/>
            </a:pP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Think, explore, create, and learn! </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03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2114793" y="137369"/>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Benefits in action: Literacy</a:t>
            </a:r>
            <a:endParaRPr lang="en-US" sz="2800" dirty="0">
              <a:solidFill>
                <a:schemeClr val="bg1"/>
              </a:solidFill>
              <a:latin typeface="+mj-lt"/>
              <a:ea typeface="Tahoma" panose="020B0604030504040204" pitchFamily="34" charset="0"/>
              <a:cs typeface="Tahoma" panose="020B0604030504040204" pitchFamily="34" charset="0"/>
            </a:endParaRPr>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789034" y="1706057"/>
            <a:ext cx="3243703" cy="20902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圓角矩形 18"/>
          <p:cNvSpPr/>
          <p:nvPr/>
        </p:nvSpPr>
        <p:spPr bwMode="auto">
          <a:xfrm>
            <a:off x="609600" y="5350148"/>
            <a:ext cx="5310554" cy="1015483"/>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endParaRPr lang="en-US" altLang="zh-TW" b="1" dirty="0" smtClean="0">
              <a:solidFill>
                <a:schemeClr val="bg1"/>
              </a:solidFill>
              <a:latin typeface="+mj-lt"/>
              <a:ea typeface="Microsoft YaHei" panose="020B0503020204020204" pitchFamily="34" charset="-122"/>
              <a:cs typeface="Verdana" panose="020B0604030504040204" pitchFamily="34" charset="0"/>
            </a:endParaRPr>
          </a:p>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Build solid foundation for literacy awareness </a:t>
            </a:r>
          </a:p>
        </p:txBody>
      </p:sp>
      <p:sp>
        <p:nvSpPr>
          <p:cNvPr id="7" name="圓角矩形 18"/>
          <p:cNvSpPr/>
          <p:nvPr/>
        </p:nvSpPr>
        <p:spPr bwMode="auto">
          <a:xfrm>
            <a:off x="5521471" y="1403251"/>
            <a:ext cx="2837083" cy="761389"/>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b="1" dirty="0" smtClean="0">
                <a:solidFill>
                  <a:schemeClr val="bg1"/>
                </a:solidFill>
                <a:latin typeface="+mj-lt"/>
                <a:ea typeface="Microsoft YaHei" panose="020B0503020204020204" pitchFamily="34" charset="-122"/>
                <a:cs typeface="Verdana" panose="020B0604030504040204" pitchFamily="34" charset="0"/>
              </a:rPr>
              <a:t>Integrated </a:t>
            </a:r>
            <a:r>
              <a:rPr lang="en-US" altLang="zh-TW" b="1" i="1" dirty="0" smtClean="0">
                <a:solidFill>
                  <a:schemeClr val="bg1"/>
                </a:solidFill>
                <a:latin typeface="+mj-lt"/>
                <a:ea typeface="Microsoft YaHei" panose="020B0503020204020204" pitchFamily="34" charset="-122"/>
                <a:cs typeface="Verdana" panose="020B0604030504040204" pitchFamily="34" charset="0"/>
              </a:rPr>
              <a:t>Words and Sounds </a:t>
            </a:r>
            <a:r>
              <a:rPr lang="en-US" altLang="zh-TW" b="1" dirty="0" smtClean="0">
                <a:solidFill>
                  <a:schemeClr val="bg1"/>
                </a:solidFill>
                <a:latin typeface="+mj-lt"/>
                <a:ea typeface="Microsoft YaHei" panose="020B0503020204020204" pitchFamily="34" charset="-122"/>
                <a:cs typeface="Verdana" panose="020B0604030504040204" pitchFamily="34" charset="0"/>
              </a:rPr>
              <a:t>lessons</a:t>
            </a:r>
            <a:r>
              <a:rPr lang="en-US" altLang="zh-TW" b="1" i="1" dirty="0" smtClean="0">
                <a:solidFill>
                  <a:schemeClr val="bg1"/>
                </a:solidFill>
                <a:latin typeface="+mj-lt"/>
                <a:ea typeface="Microsoft YaHei" panose="020B0503020204020204" pitchFamily="34" charset="-122"/>
                <a:cs typeface="Verdana" panose="020B0604030504040204" pitchFamily="34" charset="0"/>
              </a:rPr>
              <a:t> </a:t>
            </a:r>
            <a:endParaRPr lang="en-US" altLang="zh-TW" b="1" dirty="0" smtClean="0">
              <a:solidFill>
                <a:schemeClr val="bg1"/>
              </a:solidFill>
              <a:latin typeface="+mj-lt"/>
              <a:ea typeface="Microsoft YaHei" panose="020B0503020204020204" pitchFamily="34" charset="-122"/>
              <a:cs typeface="Verdana" panose="020B0604030504040204" pitchFamily="34" charset="0"/>
            </a:endParaRPr>
          </a:p>
        </p:txBody>
      </p:sp>
      <p:sp>
        <p:nvSpPr>
          <p:cNvPr id="9" name="圓角矩形 18"/>
          <p:cNvSpPr/>
          <p:nvPr/>
        </p:nvSpPr>
        <p:spPr bwMode="auto">
          <a:xfrm>
            <a:off x="5480400" y="2587280"/>
            <a:ext cx="2878154" cy="773113"/>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b="1" dirty="0" smtClean="0">
                <a:solidFill>
                  <a:schemeClr val="bg1"/>
                </a:solidFill>
                <a:latin typeface="+mj-lt"/>
                <a:ea typeface="Microsoft YaHei" panose="020B0503020204020204" pitchFamily="34" charset="-122"/>
                <a:cs typeface="Verdana" panose="020B0604030504040204" pitchFamily="34" charset="0"/>
              </a:rPr>
              <a:t>Integrated fiction and non-fiction texts</a:t>
            </a:r>
          </a:p>
        </p:txBody>
      </p:sp>
      <p:sp>
        <p:nvSpPr>
          <p:cNvPr id="10" name="圓角矩形 18"/>
          <p:cNvSpPr/>
          <p:nvPr/>
        </p:nvSpPr>
        <p:spPr bwMode="auto">
          <a:xfrm>
            <a:off x="5480400" y="3903783"/>
            <a:ext cx="2878154" cy="773113"/>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b="1" dirty="0" smtClean="0">
                <a:solidFill>
                  <a:schemeClr val="bg1"/>
                </a:solidFill>
                <a:latin typeface="+mj-lt"/>
                <a:ea typeface="Microsoft YaHei" panose="020B0503020204020204" pitchFamily="34" charset="-122"/>
                <a:cs typeface="Verdana" panose="020B0604030504040204" pitchFamily="34" charset="0"/>
              </a:rPr>
              <a:t>Literacy Skills Pad</a:t>
            </a:r>
          </a:p>
        </p:txBody>
      </p:sp>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2739461" y="3081336"/>
            <a:ext cx="1692839" cy="13763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7671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2114793" y="137369"/>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Benefits in action: Math</a:t>
            </a: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7" name="圓角矩形 18"/>
          <p:cNvSpPr/>
          <p:nvPr/>
        </p:nvSpPr>
        <p:spPr bwMode="auto">
          <a:xfrm>
            <a:off x="5521471" y="1649435"/>
            <a:ext cx="2837083" cy="761389"/>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Integrated </a:t>
            </a:r>
            <a:r>
              <a:rPr lang="en-US" altLang="zh-TW" sz="2000" b="1" i="1" dirty="0" smtClean="0">
                <a:solidFill>
                  <a:schemeClr val="bg1"/>
                </a:solidFill>
                <a:latin typeface="+mj-lt"/>
                <a:ea typeface="Microsoft YaHei" panose="020B0503020204020204" pitchFamily="34" charset="-122"/>
                <a:cs typeface="Verdana" panose="020B0604030504040204" pitchFamily="34" charset="0"/>
              </a:rPr>
              <a:t>Let’s Count </a:t>
            </a:r>
            <a:r>
              <a:rPr lang="en-US" altLang="zh-TW" sz="2000" b="1" dirty="0" smtClean="0">
                <a:solidFill>
                  <a:schemeClr val="bg1"/>
                </a:solidFill>
                <a:latin typeface="+mj-lt"/>
                <a:ea typeface="Microsoft YaHei" panose="020B0503020204020204" pitchFamily="34" charset="-122"/>
                <a:cs typeface="Verdana" panose="020B0604030504040204" pitchFamily="34" charset="0"/>
              </a:rPr>
              <a:t>lessons</a:t>
            </a:r>
            <a:r>
              <a:rPr lang="en-US" altLang="zh-TW" sz="2000" b="1" i="1" dirty="0" smtClean="0">
                <a:solidFill>
                  <a:schemeClr val="bg1"/>
                </a:solidFill>
                <a:latin typeface="+mj-lt"/>
                <a:ea typeface="Microsoft YaHei" panose="020B0503020204020204" pitchFamily="34" charset="-122"/>
                <a:cs typeface="Verdana" panose="020B0604030504040204" pitchFamily="34" charset="0"/>
              </a:rPr>
              <a:t> </a:t>
            </a:r>
            <a:endParaRPr lang="en-US" altLang="zh-TW" sz="2000" b="1" dirty="0" smtClean="0">
              <a:solidFill>
                <a:schemeClr val="bg1"/>
              </a:solidFill>
              <a:latin typeface="+mj-lt"/>
              <a:ea typeface="Microsoft YaHei" panose="020B0503020204020204" pitchFamily="34" charset="-122"/>
              <a:cs typeface="Verdana" panose="020B0604030504040204" pitchFamily="34" charset="0"/>
            </a:endParaRPr>
          </a:p>
        </p:txBody>
      </p:sp>
      <p:sp>
        <p:nvSpPr>
          <p:cNvPr id="10" name="圓角矩形 18"/>
          <p:cNvSpPr/>
          <p:nvPr/>
        </p:nvSpPr>
        <p:spPr bwMode="auto">
          <a:xfrm>
            <a:off x="5500935" y="3076280"/>
            <a:ext cx="2878154" cy="773113"/>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Math Skills Pad</a:t>
            </a:r>
          </a:p>
        </p:txBody>
      </p:sp>
      <p:pic>
        <p:nvPicPr>
          <p:cNvPr id="12" name="Picture 11"/>
          <p:cNvPicPr/>
          <p:nvPr/>
        </p:nvPicPr>
        <p:blipFill rotWithShape="1">
          <a:blip r:embed="rId4">
            <a:extLst>
              <a:ext uri="{28A0092B-C50C-407E-A947-70E740481C1C}">
                <a14:useLocalDpi xmlns:a14="http://schemas.microsoft.com/office/drawing/2010/main" val="0"/>
              </a:ext>
            </a:extLst>
          </a:blip>
          <a:srcRect r="50000"/>
          <a:stretch/>
        </p:blipFill>
        <p:spPr>
          <a:xfrm>
            <a:off x="777141" y="1606266"/>
            <a:ext cx="2487736" cy="28305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p:cNvPicPr/>
          <p:nvPr/>
        </p:nvPicPr>
        <p:blipFill>
          <a:blip r:embed="rId5">
            <a:extLst>
              <a:ext uri="{28A0092B-C50C-407E-A947-70E740481C1C}">
                <a14:useLocalDpi xmlns:a14="http://schemas.microsoft.com/office/drawing/2010/main" val="0"/>
              </a:ext>
            </a:extLst>
          </a:blip>
          <a:stretch>
            <a:fillRect/>
          </a:stretch>
        </p:blipFill>
        <p:spPr>
          <a:xfrm>
            <a:off x="2639351" y="3021535"/>
            <a:ext cx="1805649" cy="1415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圓角矩形 18"/>
          <p:cNvSpPr/>
          <p:nvPr/>
        </p:nvSpPr>
        <p:spPr bwMode="auto">
          <a:xfrm>
            <a:off x="609600" y="5350148"/>
            <a:ext cx="5310554" cy="1015483"/>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Build solid foundation for mathematical awareness </a:t>
            </a:r>
          </a:p>
        </p:txBody>
      </p:sp>
    </p:spTree>
    <p:extLst>
      <p:ext uri="{BB962C8B-B14F-4D97-AF65-F5344CB8AC3E}">
        <p14:creationId xmlns:p14="http://schemas.microsoft.com/office/powerpoint/2010/main" val="109066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1944688" y="136550"/>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Benefits in Action: CLIL</a:t>
            </a: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10" name="圓角矩形 18"/>
          <p:cNvSpPr/>
          <p:nvPr/>
        </p:nvSpPr>
        <p:spPr bwMode="auto">
          <a:xfrm>
            <a:off x="6708678" y="2185621"/>
            <a:ext cx="2306368" cy="2351210"/>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CLIL-based </a:t>
            </a:r>
            <a:r>
              <a:rPr lang="en-US" altLang="zh-TW" sz="2000" b="1" dirty="0">
                <a:solidFill>
                  <a:schemeClr val="bg1"/>
                </a:solidFill>
                <a:latin typeface="+mj-lt"/>
                <a:ea typeface="Microsoft YaHei" panose="020B0503020204020204" pitchFamily="34" charset="-122"/>
                <a:cs typeface="Verdana" panose="020B0604030504040204" pitchFamily="34" charset="0"/>
              </a:rPr>
              <a:t>content </a:t>
            </a:r>
            <a:r>
              <a:rPr lang="en-US" altLang="zh-TW" sz="2000" b="1" dirty="0" smtClean="0">
                <a:solidFill>
                  <a:schemeClr val="bg1"/>
                </a:solidFill>
                <a:latin typeface="+mj-lt"/>
                <a:ea typeface="Microsoft YaHei" panose="020B0503020204020204" pitchFamily="34" charset="-122"/>
                <a:cs typeface="Verdana" panose="020B0604030504040204" pitchFamily="34" charset="0"/>
              </a:rPr>
              <a:t>aligned to US </a:t>
            </a:r>
            <a:r>
              <a:rPr lang="en-US" altLang="zh-TW" sz="2000" b="1" dirty="0">
                <a:solidFill>
                  <a:schemeClr val="bg1"/>
                </a:solidFill>
                <a:latin typeface="+mj-lt"/>
                <a:ea typeface="Microsoft YaHei" panose="020B0503020204020204" pitchFamily="34" charset="-122"/>
                <a:cs typeface="Verdana" panose="020B0604030504040204" pitchFamily="34" charset="0"/>
              </a:rPr>
              <a:t>Common Core Standard for English Language, Arts and </a:t>
            </a:r>
            <a:r>
              <a:rPr lang="en-US" altLang="zh-TW" sz="2000" b="1" dirty="0" smtClean="0">
                <a:solidFill>
                  <a:schemeClr val="bg1"/>
                </a:solidFill>
                <a:latin typeface="+mj-lt"/>
                <a:ea typeface="Microsoft YaHei" panose="020B0503020204020204" pitchFamily="34" charset="-122"/>
                <a:cs typeface="Verdana" panose="020B0604030504040204" pitchFamily="34" charset="0"/>
              </a:rPr>
              <a:t>Math</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64" y="1590674"/>
            <a:ext cx="5762625" cy="33009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圓角矩形 18"/>
          <p:cNvSpPr/>
          <p:nvPr/>
        </p:nvSpPr>
        <p:spPr bwMode="auto">
          <a:xfrm>
            <a:off x="609600" y="5350148"/>
            <a:ext cx="5310554" cy="1015483"/>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Prepare for future cross-curriculum</a:t>
            </a:r>
          </a:p>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academic success</a:t>
            </a:r>
          </a:p>
        </p:txBody>
      </p:sp>
    </p:spTree>
    <p:extLst>
      <p:ext uri="{BB962C8B-B14F-4D97-AF65-F5344CB8AC3E}">
        <p14:creationId xmlns:p14="http://schemas.microsoft.com/office/powerpoint/2010/main" val="46567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2114793" y="137369"/>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Benefits in action: Musical program</a:t>
            </a: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6" name="圓角矩形 18"/>
          <p:cNvSpPr/>
          <p:nvPr/>
        </p:nvSpPr>
        <p:spPr bwMode="auto">
          <a:xfrm>
            <a:off x="1841498" y="5513261"/>
            <a:ext cx="2603501" cy="770523"/>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Retain language more easily and for longer</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1463746" y="1031187"/>
            <a:ext cx="6600753" cy="4367774"/>
          </a:xfrm>
          <a:prstGeom prst="rect">
            <a:avLst/>
          </a:prstGeom>
        </p:spPr>
      </p:pic>
      <p:sp>
        <p:nvSpPr>
          <p:cNvPr id="7" name="圓角矩形 18"/>
          <p:cNvSpPr/>
          <p:nvPr/>
        </p:nvSpPr>
        <p:spPr bwMode="auto">
          <a:xfrm>
            <a:off x="4978398" y="5513261"/>
            <a:ext cx="2603501" cy="770523"/>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Engage and motivate</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spTree>
    <p:extLst>
      <p:ext uri="{BB962C8B-B14F-4D97-AF65-F5344CB8AC3E}">
        <p14:creationId xmlns:p14="http://schemas.microsoft.com/office/powerpoint/2010/main" val="15300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1944688" y="136550"/>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TOOL UP: Teacher Resources</a:t>
            </a: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49" name="圓角矩形 18"/>
          <p:cNvSpPr/>
          <p:nvPr/>
        </p:nvSpPr>
        <p:spPr bwMode="auto">
          <a:xfrm>
            <a:off x="1031631" y="1875692"/>
            <a:ext cx="7186246" cy="1320351"/>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endParaRPr lang="en-US" altLang="zh-TW" dirty="0">
              <a:solidFill>
                <a:schemeClr val="bg1"/>
              </a:solidFill>
              <a:latin typeface="+mj-lt"/>
              <a:ea typeface="Microsoft YaHei" panose="020B0503020204020204" pitchFamily="34" charset="-122"/>
              <a:cs typeface="Verdana" panose="020B0604030504040204" pitchFamily="34" charset="0"/>
            </a:endParaRPr>
          </a:p>
          <a:p>
            <a:pPr algn="ctr" eaLnBrk="1" hangingPunct="1">
              <a:buClr>
                <a:srgbClr val="000000"/>
              </a:buClr>
              <a:buSzPct val="100000"/>
              <a:defRPr/>
            </a:pPr>
            <a:r>
              <a:rPr lang="en-US" altLang="zh-TW" sz="2000" b="1" dirty="0" smtClean="0">
                <a:solidFill>
                  <a:schemeClr val="bg1"/>
                </a:solidFill>
                <a:latin typeface="+mj-lt"/>
                <a:ea typeface="Microsoft YaHei" panose="020B0503020204020204" pitchFamily="34" charset="-122"/>
                <a:cs typeface="Verdana" panose="020B0604030504040204" pitchFamily="34" charset="0"/>
              </a:rPr>
              <a:t>Deliver quality language program by providing  support for teachers</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sp>
        <p:nvSpPr>
          <p:cNvPr id="50" name="圓角矩形 18"/>
          <p:cNvSpPr/>
          <p:nvPr/>
        </p:nvSpPr>
        <p:spPr bwMode="auto">
          <a:xfrm>
            <a:off x="959950" y="3804971"/>
            <a:ext cx="2239108" cy="931483"/>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endParaRPr lang="en-US" altLang="zh-TW" dirty="0" smtClean="0">
              <a:solidFill>
                <a:schemeClr val="bg1"/>
              </a:solidFill>
              <a:latin typeface="+mj-lt"/>
              <a:ea typeface="Microsoft YaHei" panose="020B0503020204020204" pitchFamily="34" charset="-122"/>
              <a:cs typeface="Verdana" panose="020B0604030504040204" pitchFamily="34" charset="0"/>
            </a:endParaRPr>
          </a:p>
          <a:p>
            <a:pPr algn="ctr" eaLnBrk="1" hangingPunct="1">
              <a:buClr>
                <a:srgbClr val="000000"/>
              </a:buClr>
              <a:buSzPct val="100000"/>
              <a:defRPr/>
            </a:pPr>
            <a:r>
              <a:rPr lang="en-US" altLang="zh-TW" sz="2000" b="1" dirty="0" smtClean="0">
                <a:solidFill>
                  <a:schemeClr val="bg1"/>
                </a:solidFill>
                <a:latin typeface="+mj-lt"/>
                <a:ea typeface="Microsoft YaHei" panose="020B0503020204020204" pitchFamily="34" charset="-122"/>
                <a:cs typeface="Verdana" panose="020B0604030504040204" pitchFamily="34" charset="0"/>
              </a:rPr>
              <a:t>Before the lesson</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sp>
        <p:nvSpPr>
          <p:cNvPr id="51" name="圓角矩形 18"/>
          <p:cNvSpPr/>
          <p:nvPr/>
        </p:nvSpPr>
        <p:spPr bwMode="auto">
          <a:xfrm>
            <a:off x="3616569" y="3819209"/>
            <a:ext cx="2239108" cy="931483"/>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endParaRPr lang="en-US" altLang="zh-TW" dirty="0" smtClean="0">
              <a:solidFill>
                <a:schemeClr val="bg1"/>
              </a:solidFill>
              <a:latin typeface="+mj-lt"/>
              <a:ea typeface="Microsoft YaHei" panose="020B0503020204020204" pitchFamily="34" charset="-122"/>
              <a:cs typeface="Verdana" panose="020B0604030504040204" pitchFamily="34" charset="0"/>
            </a:endParaRPr>
          </a:p>
          <a:p>
            <a:pPr algn="ctr" eaLnBrk="1" hangingPunct="1">
              <a:buClr>
                <a:srgbClr val="000000"/>
              </a:buClr>
              <a:buSzPct val="100000"/>
              <a:defRPr/>
            </a:pPr>
            <a:r>
              <a:rPr lang="en-US" altLang="zh-TW" sz="2000" b="1" dirty="0" smtClean="0">
                <a:solidFill>
                  <a:schemeClr val="bg1"/>
                </a:solidFill>
                <a:latin typeface="+mj-lt"/>
                <a:ea typeface="Microsoft YaHei" panose="020B0503020204020204" pitchFamily="34" charset="-122"/>
                <a:cs typeface="Verdana" panose="020B0604030504040204" pitchFamily="34" charset="0"/>
              </a:rPr>
              <a:t>During the lesson</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sp>
        <p:nvSpPr>
          <p:cNvPr id="52" name="圓角矩形 18"/>
          <p:cNvSpPr/>
          <p:nvPr/>
        </p:nvSpPr>
        <p:spPr bwMode="auto">
          <a:xfrm>
            <a:off x="6213231" y="3819208"/>
            <a:ext cx="2004646" cy="931483"/>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endParaRPr lang="en-US" altLang="zh-TW" dirty="0" smtClean="0">
              <a:solidFill>
                <a:schemeClr val="bg1"/>
              </a:solidFill>
              <a:latin typeface="+mj-lt"/>
              <a:ea typeface="Microsoft YaHei" panose="020B0503020204020204" pitchFamily="34" charset="-122"/>
              <a:cs typeface="Verdana" panose="020B0604030504040204" pitchFamily="34" charset="0"/>
            </a:endParaRPr>
          </a:p>
          <a:p>
            <a:pPr algn="ctr" eaLnBrk="1" hangingPunct="1">
              <a:buClr>
                <a:srgbClr val="000000"/>
              </a:buClr>
              <a:buSzPct val="100000"/>
              <a:defRPr/>
            </a:pPr>
            <a:r>
              <a:rPr lang="en-US" altLang="zh-TW" sz="2000" b="1" dirty="0" smtClean="0">
                <a:solidFill>
                  <a:schemeClr val="bg1"/>
                </a:solidFill>
                <a:latin typeface="+mj-lt"/>
                <a:ea typeface="Microsoft YaHei" panose="020B0503020204020204" pitchFamily="34" charset="-122"/>
                <a:cs typeface="Verdana" panose="020B0604030504040204" pitchFamily="34" charset="0"/>
              </a:rPr>
              <a:t>After the lesson</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spTree>
    <p:extLst>
      <p:ext uri="{BB962C8B-B14F-4D97-AF65-F5344CB8AC3E}">
        <p14:creationId xmlns:p14="http://schemas.microsoft.com/office/powerpoint/2010/main" val="378809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1944688" y="136550"/>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TOOL UP: Teacher Resources</a:t>
            </a: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22" name="圓角矩形 18"/>
          <p:cNvSpPr/>
          <p:nvPr/>
        </p:nvSpPr>
        <p:spPr bwMode="auto">
          <a:xfrm>
            <a:off x="2386143" y="5130073"/>
            <a:ext cx="1986736" cy="719742"/>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r>
              <a:rPr lang="en-US" altLang="zh-TW" sz="2000" b="1" dirty="0" smtClean="0">
                <a:solidFill>
                  <a:schemeClr val="bg1"/>
                </a:solidFill>
                <a:ea typeface="Microsoft YaHei" panose="020B0503020204020204" pitchFamily="34" charset="-122"/>
                <a:cs typeface="Verdana" panose="020B0604030504040204" pitchFamily="34" charset="0"/>
              </a:rPr>
              <a:t>Teacher’s Edition</a:t>
            </a:r>
            <a:endParaRPr lang="en-US" altLang="zh-TW" sz="2000" b="1" dirty="0">
              <a:solidFill>
                <a:schemeClr val="bg1"/>
              </a:solidFill>
              <a:ea typeface="Microsoft YaHei" panose="020B0503020204020204" pitchFamily="34" charset="-122"/>
              <a:cs typeface="Verdana" panose="020B0604030504040204" pitchFamily="34" charset="0"/>
            </a:endParaRPr>
          </a:p>
        </p:txBody>
      </p:sp>
      <p:sp>
        <p:nvSpPr>
          <p:cNvPr id="24" name="圓角矩形 18"/>
          <p:cNvSpPr/>
          <p:nvPr/>
        </p:nvSpPr>
        <p:spPr bwMode="auto">
          <a:xfrm>
            <a:off x="5263414" y="5073529"/>
            <a:ext cx="2169017" cy="776286"/>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ea typeface="Microsoft YaHei" panose="020B0503020204020204" pitchFamily="34" charset="-122"/>
                <a:cs typeface="Verdana" panose="020B0604030504040204" pitchFamily="34" charset="0"/>
              </a:rPr>
              <a:t>Resource Center</a:t>
            </a:r>
            <a:endParaRPr lang="en-US" altLang="zh-TW" sz="2000" b="1" dirty="0">
              <a:solidFill>
                <a:schemeClr val="bg1"/>
              </a:solidFill>
              <a:ea typeface="Microsoft YaHei" panose="020B0503020204020204" pitchFamily="34" charset="-122"/>
              <a:cs typeface="Verdana" panose="020B060403050404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640" y="2332036"/>
            <a:ext cx="1858776" cy="23057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 name="Picture 29"/>
          <p:cNvPicPr/>
          <p:nvPr/>
        </p:nvPicPr>
        <p:blipFill>
          <a:blip r:embed="rId5">
            <a:extLst>
              <a:ext uri="{28A0092B-C50C-407E-A947-70E740481C1C}">
                <a14:useLocalDpi xmlns:a14="http://schemas.microsoft.com/office/drawing/2010/main" val="0"/>
              </a:ext>
            </a:extLst>
          </a:blip>
          <a:stretch>
            <a:fillRect/>
          </a:stretch>
        </p:blipFill>
        <p:spPr>
          <a:xfrm>
            <a:off x="5225654" y="2442046"/>
            <a:ext cx="2121633" cy="20857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圓角矩形 18"/>
          <p:cNvSpPr/>
          <p:nvPr/>
        </p:nvSpPr>
        <p:spPr bwMode="auto">
          <a:xfrm>
            <a:off x="3394028" y="1144460"/>
            <a:ext cx="2619237" cy="473326"/>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r>
              <a:rPr lang="en-US" altLang="zh-TW" sz="2000" b="1" dirty="0" smtClean="0">
                <a:solidFill>
                  <a:schemeClr val="bg1"/>
                </a:solidFill>
                <a:latin typeface="+mj-lt"/>
                <a:ea typeface="Microsoft YaHei" panose="020B0503020204020204" pitchFamily="34" charset="-122"/>
                <a:cs typeface="Verdana" panose="020B0604030504040204" pitchFamily="34" charset="0"/>
              </a:rPr>
              <a:t>Before the lesson</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spTree>
    <p:extLst>
      <p:ext uri="{BB962C8B-B14F-4D97-AF65-F5344CB8AC3E}">
        <p14:creationId xmlns:p14="http://schemas.microsoft.com/office/powerpoint/2010/main" val="285142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1944688" y="136550"/>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TOOL UP: Teacher Resources</a:t>
            </a:r>
            <a:endParaRPr lang="en-US" sz="2800" dirty="0">
              <a:solidFill>
                <a:schemeClr val="bg1"/>
              </a:solidFill>
              <a:latin typeface="+mj-lt"/>
              <a:ea typeface="Tahoma" panose="020B0604030504040204" pitchFamily="34" charset="0"/>
              <a:cs typeface="Tahoma" panose="020B0604030504040204" pitchFamily="34" charset="0"/>
            </a:endParaRPr>
          </a:p>
        </p:txBody>
      </p:sp>
      <p:pic>
        <p:nvPicPr>
          <p:cNvPr id="31" name="Picture 30"/>
          <p:cNvPicPr/>
          <p:nvPr/>
        </p:nvPicPr>
        <p:blipFill>
          <a:blip r:embed="rId4" cstate="print">
            <a:extLst>
              <a:ext uri="{28A0092B-C50C-407E-A947-70E740481C1C}">
                <a14:useLocalDpi xmlns:a14="http://schemas.microsoft.com/office/drawing/2010/main" val="0"/>
              </a:ext>
            </a:extLst>
          </a:blip>
          <a:stretch>
            <a:fillRect/>
          </a:stretch>
        </p:blipFill>
        <p:spPr>
          <a:xfrm>
            <a:off x="466389" y="4816134"/>
            <a:ext cx="1687134" cy="8539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2" name="Picture 31"/>
          <p:cNvPicPr/>
          <p:nvPr/>
        </p:nvPicPr>
        <p:blipFill>
          <a:blip r:embed="rId5" cstate="print">
            <a:extLst>
              <a:ext uri="{28A0092B-C50C-407E-A947-70E740481C1C}">
                <a14:useLocalDpi xmlns:a14="http://schemas.microsoft.com/office/drawing/2010/main" val="0"/>
              </a:ext>
            </a:extLst>
          </a:blip>
          <a:stretch>
            <a:fillRect/>
          </a:stretch>
        </p:blipFill>
        <p:spPr>
          <a:xfrm>
            <a:off x="493162" y="2000903"/>
            <a:ext cx="1587517" cy="18072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3" name="Picture 32"/>
          <p:cNvPicPr/>
          <p:nvPr/>
        </p:nvPicPr>
        <p:blipFill>
          <a:blip r:embed="rId6">
            <a:extLst>
              <a:ext uri="{28A0092B-C50C-407E-A947-70E740481C1C}">
                <a14:useLocalDpi xmlns:a14="http://schemas.microsoft.com/office/drawing/2010/main" val="0"/>
              </a:ext>
            </a:extLst>
          </a:blip>
          <a:stretch>
            <a:fillRect/>
          </a:stretch>
        </p:blipFill>
        <p:spPr>
          <a:xfrm>
            <a:off x="5222041" y="2073867"/>
            <a:ext cx="2890217" cy="16344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4" name="Picture 33"/>
          <p:cNvPicPr/>
          <p:nvPr/>
        </p:nvPicPr>
        <p:blipFill rotWithShape="1">
          <a:blip r:embed="rId7">
            <a:extLst>
              <a:ext uri="{28A0092B-C50C-407E-A947-70E740481C1C}">
                <a14:useLocalDpi xmlns:a14="http://schemas.microsoft.com/office/drawing/2010/main" val="0"/>
              </a:ext>
            </a:extLst>
          </a:blip>
          <a:srcRect b="7317"/>
          <a:stretch/>
        </p:blipFill>
        <p:spPr bwMode="auto">
          <a:xfrm>
            <a:off x="2757421" y="2073867"/>
            <a:ext cx="1273215" cy="16613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35" name="Picture 34"/>
          <p:cNvPicPr/>
          <p:nvPr/>
        </p:nvPicPr>
        <p:blipFill>
          <a:blip r:embed="rId8">
            <a:extLst>
              <a:ext uri="{28A0092B-C50C-407E-A947-70E740481C1C}">
                <a14:useLocalDpi xmlns:a14="http://schemas.microsoft.com/office/drawing/2010/main" val="0"/>
              </a:ext>
            </a:extLst>
          </a:blip>
          <a:stretch>
            <a:fillRect/>
          </a:stretch>
        </p:blipFill>
        <p:spPr>
          <a:xfrm>
            <a:off x="5208085" y="4710082"/>
            <a:ext cx="1610360" cy="11995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6" name="圓角矩形 18"/>
          <p:cNvSpPr/>
          <p:nvPr/>
        </p:nvSpPr>
        <p:spPr bwMode="auto">
          <a:xfrm>
            <a:off x="351692" y="6066890"/>
            <a:ext cx="1691707" cy="438135"/>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r>
              <a:rPr lang="en-US" altLang="zh-TW" b="1" dirty="0" smtClean="0">
                <a:solidFill>
                  <a:schemeClr val="bg1"/>
                </a:solidFill>
                <a:ea typeface="Microsoft YaHei" panose="020B0503020204020204" pitchFamily="34" charset="-122"/>
                <a:cs typeface="Verdana" panose="020B0604030504040204" pitchFamily="34" charset="0"/>
              </a:rPr>
              <a:t>Poster Pack</a:t>
            </a:r>
            <a:endParaRPr lang="en-US" altLang="zh-TW" b="1" dirty="0">
              <a:solidFill>
                <a:schemeClr val="bg1"/>
              </a:solidFill>
              <a:ea typeface="Microsoft YaHei" panose="020B0503020204020204" pitchFamily="34" charset="-122"/>
              <a:cs typeface="Verdana" panose="020B0604030504040204" pitchFamily="34" charset="0"/>
            </a:endParaRPr>
          </a:p>
        </p:txBody>
      </p:sp>
      <p:sp>
        <p:nvSpPr>
          <p:cNvPr id="37" name="圓角矩形 18"/>
          <p:cNvSpPr/>
          <p:nvPr/>
        </p:nvSpPr>
        <p:spPr bwMode="auto">
          <a:xfrm>
            <a:off x="466389" y="4011772"/>
            <a:ext cx="1687134" cy="439282"/>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000000"/>
              </a:buClr>
              <a:buSzPct val="100000"/>
            </a:pPr>
            <a:r>
              <a:rPr lang="en-US" altLang="zh-TW" sz="2000" b="1" dirty="0" smtClean="0">
                <a:solidFill>
                  <a:schemeClr val="bg1"/>
                </a:solidFill>
                <a:ea typeface="Microsoft YaHei" panose="020B0503020204020204" pitchFamily="34" charset="-122"/>
                <a:cs typeface="Verdana" panose="020B0604030504040204" pitchFamily="34" charset="0"/>
              </a:rPr>
              <a:t>Pocket Chart</a:t>
            </a:r>
            <a:endParaRPr lang="en-US" altLang="zh-TW" sz="2000" b="1" dirty="0">
              <a:solidFill>
                <a:schemeClr val="bg1"/>
              </a:solidFill>
              <a:ea typeface="Microsoft YaHei" panose="020B0503020204020204" pitchFamily="34" charset="-122"/>
              <a:cs typeface="Verdana" panose="020B0604030504040204" pitchFamily="34" charset="0"/>
            </a:endParaRPr>
          </a:p>
        </p:txBody>
      </p:sp>
      <p:sp>
        <p:nvSpPr>
          <p:cNvPr id="38" name="圓角矩形 18"/>
          <p:cNvSpPr/>
          <p:nvPr/>
        </p:nvSpPr>
        <p:spPr bwMode="auto">
          <a:xfrm>
            <a:off x="5111263" y="3951731"/>
            <a:ext cx="3000996" cy="404921"/>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ea typeface="Microsoft YaHei" panose="020B0503020204020204" pitchFamily="34" charset="-122"/>
                <a:cs typeface="Verdana" panose="020B0604030504040204" pitchFamily="34" charset="0"/>
              </a:rPr>
              <a:t>Teacher’s Presentation Kit</a:t>
            </a:r>
            <a:endParaRPr lang="en-US" altLang="zh-TW" sz="2000" b="1" dirty="0">
              <a:solidFill>
                <a:schemeClr val="bg1"/>
              </a:solidFill>
              <a:ea typeface="Microsoft YaHei" panose="020B0503020204020204" pitchFamily="34" charset="-122"/>
              <a:cs typeface="Verdana" panose="020B0604030504040204" pitchFamily="34" charset="0"/>
            </a:endParaRPr>
          </a:p>
        </p:txBody>
      </p:sp>
      <p:sp>
        <p:nvSpPr>
          <p:cNvPr id="39" name="圓角矩形 18"/>
          <p:cNvSpPr/>
          <p:nvPr/>
        </p:nvSpPr>
        <p:spPr bwMode="auto">
          <a:xfrm>
            <a:off x="2671158" y="4019969"/>
            <a:ext cx="1657703" cy="473645"/>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000000"/>
              </a:buClr>
              <a:buSzPct val="100000"/>
            </a:pPr>
            <a:r>
              <a:rPr lang="en-US" altLang="zh-TW" sz="2000" b="1" dirty="0" smtClean="0">
                <a:solidFill>
                  <a:schemeClr val="bg1"/>
                </a:solidFill>
                <a:ea typeface="Microsoft YaHei" panose="020B0503020204020204" pitchFamily="34" charset="-122"/>
                <a:cs typeface="Verdana" panose="020B0604030504040204" pitchFamily="34" charset="0"/>
              </a:rPr>
              <a:t>Photo cards</a:t>
            </a:r>
            <a:endParaRPr lang="en-US" altLang="zh-TW" sz="2000" b="1" dirty="0">
              <a:solidFill>
                <a:schemeClr val="bg1"/>
              </a:solidFill>
              <a:ea typeface="Microsoft YaHei" panose="020B0503020204020204" pitchFamily="34" charset="-122"/>
              <a:cs typeface="Verdana" panose="020B0604030504040204" pitchFamily="34" charset="0"/>
            </a:endParaRPr>
          </a:p>
        </p:txBody>
      </p:sp>
      <p:sp>
        <p:nvSpPr>
          <p:cNvPr id="40" name="圓角矩形 18"/>
          <p:cNvSpPr/>
          <p:nvPr/>
        </p:nvSpPr>
        <p:spPr bwMode="auto">
          <a:xfrm>
            <a:off x="5107170" y="6120038"/>
            <a:ext cx="1711275" cy="384987"/>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b="1" dirty="0" smtClean="0">
                <a:solidFill>
                  <a:schemeClr val="bg1"/>
                </a:solidFill>
                <a:ea typeface="Microsoft YaHei" panose="020B0503020204020204" pitchFamily="34" charset="-122"/>
                <a:cs typeface="Verdana" panose="020B0604030504040204" pitchFamily="34" charset="0"/>
              </a:rPr>
              <a:t>Puppet</a:t>
            </a:r>
            <a:endParaRPr lang="en-US" altLang="zh-TW" b="1" dirty="0">
              <a:solidFill>
                <a:schemeClr val="bg1"/>
              </a:solidFill>
              <a:ea typeface="Microsoft YaHei" panose="020B0503020204020204" pitchFamily="34" charset="-122"/>
              <a:cs typeface="Verdana" panose="020B0604030504040204" pitchFamily="34" charset="0"/>
            </a:endParaRPr>
          </a:p>
        </p:txBody>
      </p:sp>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461" t="13618" b="5733"/>
          <a:stretch/>
        </p:blipFill>
        <p:spPr bwMode="auto">
          <a:xfrm>
            <a:off x="2757421" y="4816134"/>
            <a:ext cx="1248289" cy="987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8" name="圓角矩形 18"/>
          <p:cNvSpPr/>
          <p:nvPr/>
        </p:nvSpPr>
        <p:spPr bwMode="auto">
          <a:xfrm>
            <a:off x="2543907" y="6085610"/>
            <a:ext cx="1784955" cy="419415"/>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000000"/>
              </a:buClr>
              <a:buSzPct val="100000"/>
            </a:pPr>
            <a:r>
              <a:rPr lang="en-US" altLang="zh-TW" b="1" dirty="0" smtClean="0">
                <a:solidFill>
                  <a:schemeClr val="bg1"/>
                </a:solidFill>
                <a:ea typeface="Microsoft YaHei" panose="020B0503020204020204" pitchFamily="34" charset="-122"/>
                <a:cs typeface="Verdana" panose="020B0604030504040204" pitchFamily="34" charset="0"/>
              </a:rPr>
              <a:t>Learning Center</a:t>
            </a:r>
            <a:endParaRPr lang="en-US" altLang="zh-TW" b="1" dirty="0">
              <a:solidFill>
                <a:schemeClr val="bg1"/>
              </a:solidFill>
              <a:ea typeface="Microsoft YaHei" panose="020B0503020204020204" pitchFamily="34" charset="-122"/>
              <a:cs typeface="Verdana" panose="020B0604030504040204" pitchFamily="34" charset="0"/>
            </a:endParaRPr>
          </a:p>
        </p:txBody>
      </p:sp>
      <p:sp>
        <p:nvSpPr>
          <p:cNvPr id="19" name="圓角矩形 18"/>
          <p:cNvSpPr/>
          <p:nvPr/>
        </p:nvSpPr>
        <p:spPr bwMode="auto">
          <a:xfrm>
            <a:off x="3394028" y="1144460"/>
            <a:ext cx="2619237" cy="473326"/>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r>
              <a:rPr lang="en-US" altLang="zh-TW" sz="2000" b="1" dirty="0" smtClean="0">
                <a:solidFill>
                  <a:schemeClr val="bg1"/>
                </a:solidFill>
                <a:latin typeface="+mj-lt"/>
                <a:ea typeface="Microsoft YaHei" panose="020B0503020204020204" pitchFamily="34" charset="-122"/>
                <a:cs typeface="Verdana" panose="020B0604030504040204" pitchFamily="34" charset="0"/>
              </a:rPr>
              <a:t>During the lesson</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spTree>
    <p:extLst>
      <p:ext uri="{BB962C8B-B14F-4D97-AF65-F5344CB8AC3E}">
        <p14:creationId xmlns:p14="http://schemas.microsoft.com/office/powerpoint/2010/main" val="42746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1944688" y="136550"/>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TOOL UP: Teacher Resources</a:t>
            </a: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19" name="圓角矩形 18"/>
          <p:cNvSpPr/>
          <p:nvPr/>
        </p:nvSpPr>
        <p:spPr bwMode="auto">
          <a:xfrm>
            <a:off x="3394028" y="1144460"/>
            <a:ext cx="2619237" cy="473326"/>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r>
              <a:rPr lang="en-US" altLang="zh-TW" sz="2000" b="1" dirty="0" smtClean="0">
                <a:solidFill>
                  <a:schemeClr val="bg1"/>
                </a:solidFill>
                <a:latin typeface="+mj-lt"/>
                <a:ea typeface="Microsoft YaHei" panose="020B0503020204020204" pitchFamily="34" charset="-122"/>
                <a:cs typeface="Verdana" panose="020B0604030504040204" pitchFamily="34" charset="0"/>
              </a:rPr>
              <a:t>After the lesson</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sp>
        <p:nvSpPr>
          <p:cNvPr id="16" name="圓角矩形 18"/>
          <p:cNvSpPr/>
          <p:nvPr/>
        </p:nvSpPr>
        <p:spPr bwMode="auto">
          <a:xfrm>
            <a:off x="2386143" y="5130072"/>
            <a:ext cx="1986736" cy="1094881"/>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r>
              <a:rPr lang="en-US" altLang="zh-TW" sz="2000" b="1" dirty="0" smtClean="0">
                <a:solidFill>
                  <a:schemeClr val="bg1"/>
                </a:solidFill>
                <a:ea typeface="Microsoft YaHei" panose="020B0503020204020204" pitchFamily="34" charset="-122"/>
                <a:cs typeface="Verdana" panose="020B0604030504040204" pitchFamily="34" charset="0"/>
              </a:rPr>
              <a:t>Assessment from Teacher’s Edition</a:t>
            </a:r>
            <a:endParaRPr lang="en-US" altLang="zh-TW" sz="2000" b="1" dirty="0">
              <a:solidFill>
                <a:schemeClr val="bg1"/>
              </a:solidFill>
              <a:ea typeface="Microsoft YaHei" panose="020B0503020204020204" pitchFamily="34" charset="-122"/>
              <a:cs typeface="Verdana" panose="020B0604030504040204" pitchFamily="34" charset="0"/>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123" y="2329318"/>
            <a:ext cx="1858776" cy="23057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0" name="圓角矩形 18"/>
          <p:cNvSpPr/>
          <p:nvPr/>
        </p:nvSpPr>
        <p:spPr bwMode="auto">
          <a:xfrm>
            <a:off x="5086468" y="5130073"/>
            <a:ext cx="1986736" cy="1094880"/>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r>
              <a:rPr lang="en-US" altLang="zh-TW" sz="2000" b="1" dirty="0" smtClean="0">
                <a:solidFill>
                  <a:schemeClr val="bg1"/>
                </a:solidFill>
                <a:ea typeface="Microsoft YaHei" panose="020B0503020204020204" pitchFamily="34" charset="-122"/>
                <a:cs typeface="Verdana" panose="020B0604030504040204" pitchFamily="34" charset="0"/>
              </a:rPr>
              <a:t>Home-school connection</a:t>
            </a:r>
            <a:endParaRPr lang="en-US" altLang="zh-TW" sz="2000" b="1" dirty="0">
              <a:solidFill>
                <a:schemeClr val="bg1"/>
              </a:solidFill>
              <a:ea typeface="Microsoft YaHei" panose="020B0503020204020204" pitchFamily="34" charset="-122"/>
              <a:cs typeface="Verdana" panose="020B0604030504040204" pitchFamily="34" charset="0"/>
            </a:endParaRPr>
          </a:p>
        </p:txBody>
      </p:sp>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1737" r="99256"/>
                    </a14:imgEffect>
                  </a14:imgLayer>
                </a14:imgProps>
              </a:ext>
              <a:ext uri="{28A0092B-C50C-407E-A947-70E740481C1C}">
                <a14:useLocalDpi xmlns:a14="http://schemas.microsoft.com/office/drawing/2010/main" val="0"/>
              </a:ext>
            </a:extLst>
          </a:blip>
          <a:srcRect/>
          <a:stretch>
            <a:fillRect/>
          </a:stretch>
        </p:blipFill>
        <p:spPr bwMode="auto">
          <a:xfrm>
            <a:off x="4860191" y="2461211"/>
            <a:ext cx="2493718" cy="20420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890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2136651" y="142315"/>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TOOL UP: Student Resources</a:t>
            </a: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9" name="圓角矩形 18"/>
          <p:cNvSpPr/>
          <p:nvPr/>
        </p:nvSpPr>
        <p:spPr bwMode="auto">
          <a:xfrm>
            <a:off x="6791694" y="5574477"/>
            <a:ext cx="2000613" cy="451185"/>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000000"/>
              </a:buClr>
              <a:buSzPct val="100000"/>
            </a:pPr>
            <a:r>
              <a:rPr lang="en-US" altLang="zh-TW" sz="2000" b="1" dirty="0">
                <a:solidFill>
                  <a:schemeClr val="bg1"/>
                </a:solidFill>
                <a:ea typeface="Microsoft YaHei" panose="020B0503020204020204" pitchFamily="34" charset="-122"/>
                <a:cs typeface="Verdana" panose="020B0604030504040204" pitchFamily="34" charset="0"/>
              </a:rPr>
              <a:t>Math</a:t>
            </a:r>
            <a:r>
              <a:rPr lang="en-US" altLang="zh-TW" b="1" dirty="0">
                <a:solidFill>
                  <a:schemeClr val="bg1"/>
                </a:solidFill>
                <a:ea typeface="Microsoft YaHei" panose="020B0503020204020204" pitchFamily="34" charset="-122"/>
                <a:cs typeface="Verdana" panose="020B0604030504040204" pitchFamily="34" charset="0"/>
              </a:rPr>
              <a:t> </a:t>
            </a:r>
            <a:r>
              <a:rPr lang="en-US" altLang="zh-TW" sz="2000" b="1" dirty="0">
                <a:solidFill>
                  <a:schemeClr val="bg1"/>
                </a:solidFill>
                <a:ea typeface="Microsoft YaHei" panose="020B0503020204020204" pitchFamily="34" charset="-122"/>
                <a:cs typeface="Verdana" panose="020B0604030504040204" pitchFamily="34" charset="0"/>
              </a:rPr>
              <a:t>Skills</a:t>
            </a:r>
            <a:r>
              <a:rPr lang="en-US" altLang="zh-TW" b="1" dirty="0">
                <a:solidFill>
                  <a:schemeClr val="bg1"/>
                </a:solidFill>
                <a:ea typeface="Microsoft YaHei" panose="020B0503020204020204" pitchFamily="34" charset="-122"/>
                <a:cs typeface="Verdana" panose="020B0604030504040204" pitchFamily="34" charset="0"/>
              </a:rPr>
              <a:t> </a:t>
            </a:r>
            <a:r>
              <a:rPr lang="en-US" altLang="zh-TW" sz="2000" b="1" dirty="0">
                <a:solidFill>
                  <a:schemeClr val="bg1"/>
                </a:solidFill>
                <a:ea typeface="Microsoft YaHei" panose="020B0503020204020204" pitchFamily="34" charset="-122"/>
                <a:cs typeface="Verdana" panose="020B0604030504040204" pitchFamily="34" charset="0"/>
              </a:rPr>
              <a:t>Pad</a:t>
            </a:r>
          </a:p>
        </p:txBody>
      </p:sp>
      <p:sp>
        <p:nvSpPr>
          <p:cNvPr id="10" name="圓角矩形 18"/>
          <p:cNvSpPr/>
          <p:nvPr/>
        </p:nvSpPr>
        <p:spPr bwMode="auto">
          <a:xfrm>
            <a:off x="6702714" y="3121649"/>
            <a:ext cx="2089594" cy="398584"/>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000000"/>
              </a:buClr>
              <a:buSzPct val="100000"/>
            </a:pPr>
            <a:r>
              <a:rPr lang="en-US" altLang="zh-TW" sz="2000" b="1" dirty="0">
                <a:solidFill>
                  <a:schemeClr val="bg1"/>
                </a:solidFill>
                <a:ea typeface="Microsoft YaHei" panose="020B0503020204020204" pitchFamily="34" charset="-122"/>
                <a:cs typeface="Verdana" panose="020B0604030504040204" pitchFamily="34" charset="0"/>
              </a:rPr>
              <a:t>Literacy Skills Pad</a:t>
            </a:r>
          </a:p>
        </p:txBody>
      </p:sp>
      <p:sp>
        <p:nvSpPr>
          <p:cNvPr id="11" name="圓角矩形 18"/>
          <p:cNvSpPr/>
          <p:nvPr/>
        </p:nvSpPr>
        <p:spPr bwMode="auto">
          <a:xfrm>
            <a:off x="2431367" y="5729355"/>
            <a:ext cx="4105387" cy="774059"/>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b="1" dirty="0">
                <a:solidFill>
                  <a:schemeClr val="bg1"/>
                </a:solidFill>
                <a:latin typeface="+mj-lt"/>
                <a:ea typeface="Microsoft YaHei" panose="020B0503020204020204" pitchFamily="34" charset="-122"/>
                <a:cs typeface="Verdana" panose="020B0604030504040204" pitchFamily="34" charset="0"/>
              </a:rPr>
              <a:t>Nurture first student-teacher-parent connection</a:t>
            </a:r>
          </a:p>
        </p:txBody>
      </p:sp>
      <p:sp>
        <p:nvSpPr>
          <p:cNvPr id="12" name="圓角矩形 18"/>
          <p:cNvSpPr/>
          <p:nvPr/>
        </p:nvSpPr>
        <p:spPr bwMode="auto">
          <a:xfrm>
            <a:off x="390964" y="3281546"/>
            <a:ext cx="1848143" cy="537884"/>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000000"/>
              </a:buClr>
              <a:buSzPct val="100000"/>
            </a:pPr>
            <a:r>
              <a:rPr lang="en-US" altLang="zh-TW" sz="2000" b="1" dirty="0">
                <a:solidFill>
                  <a:schemeClr val="bg1"/>
                </a:solidFill>
                <a:ea typeface="Microsoft YaHei" panose="020B0503020204020204" pitchFamily="34" charset="-122"/>
                <a:cs typeface="Verdana" panose="020B0604030504040204" pitchFamily="34" charset="0"/>
              </a:rPr>
              <a:t>Student’s Book</a:t>
            </a:r>
          </a:p>
        </p:txBody>
      </p:sp>
      <p:sp>
        <p:nvSpPr>
          <p:cNvPr id="13" name="圓角矩形 18"/>
          <p:cNvSpPr/>
          <p:nvPr/>
        </p:nvSpPr>
        <p:spPr bwMode="auto">
          <a:xfrm>
            <a:off x="390965" y="6116385"/>
            <a:ext cx="1745686" cy="460261"/>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000000"/>
              </a:buClr>
              <a:buSzPct val="100000"/>
            </a:pPr>
            <a:r>
              <a:rPr lang="en-US" altLang="zh-TW" sz="2000" b="1" dirty="0">
                <a:solidFill>
                  <a:schemeClr val="bg1"/>
                </a:solidFill>
                <a:ea typeface="Microsoft YaHei" panose="020B0503020204020204" pitchFamily="34" charset="-122"/>
                <a:cs typeface="Verdana" panose="020B0604030504040204" pitchFamily="34" charset="0"/>
              </a:rPr>
              <a:t>Activity Book</a:t>
            </a:r>
            <a:endParaRPr lang="en-US" altLang="zh-TW" b="1" dirty="0">
              <a:solidFill>
                <a:schemeClr val="bg1"/>
              </a:solidFill>
              <a:ea typeface="Microsoft YaHei" panose="020B0503020204020204" pitchFamily="34" charset="-122"/>
              <a:cs typeface="Verdana" panose="020B0604030504040204" pitchFamily="34" charset="0"/>
            </a:endParaRPr>
          </a:p>
        </p:txBody>
      </p:sp>
      <p:sp>
        <p:nvSpPr>
          <p:cNvPr id="15" name="圓角矩形 18"/>
          <p:cNvSpPr/>
          <p:nvPr/>
        </p:nvSpPr>
        <p:spPr bwMode="auto">
          <a:xfrm>
            <a:off x="2431366" y="4572108"/>
            <a:ext cx="4105387" cy="769859"/>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buClr>
                <a:srgbClr val="000000"/>
              </a:buClr>
              <a:buSzPct val="100000"/>
              <a:defRPr/>
            </a:pPr>
            <a:r>
              <a:rPr lang="en-US" altLang="zh-TW" sz="2000" b="1" dirty="0" smtClean="0">
                <a:solidFill>
                  <a:schemeClr val="bg1"/>
                </a:solidFill>
                <a:latin typeface="+mj-lt"/>
                <a:ea typeface="Microsoft YaHei" panose="020B0503020204020204" pitchFamily="34" charset="-122"/>
                <a:cs typeface="Verdana" panose="020B0604030504040204" pitchFamily="34" charset="0"/>
              </a:rPr>
              <a:t>Learning goes beyond the classroom</a:t>
            </a:r>
            <a:endParaRPr lang="en-US" altLang="zh-TW" sz="2000" b="1" dirty="0">
              <a:solidFill>
                <a:schemeClr val="bg1"/>
              </a:solidFill>
              <a:latin typeface="+mj-lt"/>
              <a:ea typeface="Microsoft YaHei" panose="020B0503020204020204" pitchFamily="34" charset="-122"/>
              <a:cs typeface="Verdana" panose="020B060403050404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19" y="1342645"/>
            <a:ext cx="1270066" cy="16687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0" y="4102787"/>
            <a:ext cx="1333465" cy="17085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7729" y="1428732"/>
            <a:ext cx="1729429" cy="13067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4942" y="3936412"/>
            <a:ext cx="1671621" cy="12405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103" b="100000" l="3182" r="100000"/>
                    </a14:imgEffect>
                  </a14:imgLayer>
                </a14:imgProps>
              </a:ext>
              <a:ext uri="{28A0092B-C50C-407E-A947-70E740481C1C}">
                <a14:useLocalDpi xmlns:a14="http://schemas.microsoft.com/office/drawing/2010/main" val="0"/>
              </a:ext>
            </a:extLst>
          </a:blip>
          <a:srcRect/>
          <a:stretch>
            <a:fillRect/>
          </a:stretch>
        </p:blipFill>
        <p:spPr bwMode="auto">
          <a:xfrm>
            <a:off x="3146654" y="1468127"/>
            <a:ext cx="1337408" cy="16535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圓角矩形 18"/>
          <p:cNvSpPr/>
          <p:nvPr/>
        </p:nvSpPr>
        <p:spPr bwMode="auto">
          <a:xfrm>
            <a:off x="4706875" y="1842383"/>
            <a:ext cx="1553248" cy="783585"/>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buClr>
                <a:srgbClr val="000000"/>
              </a:buClr>
              <a:buSzPct val="100000"/>
              <a:defRPr/>
            </a:pPr>
            <a:r>
              <a:rPr lang="en-US" altLang="zh-TW" b="1" dirty="0" smtClean="0">
                <a:solidFill>
                  <a:schemeClr val="bg1"/>
                </a:solidFill>
                <a:ea typeface="Microsoft YaHei" panose="020B0503020204020204" pitchFamily="34" charset="-122"/>
                <a:cs typeface="Verdana" panose="020B0604030504040204" pitchFamily="34" charset="0"/>
              </a:rPr>
              <a:t>Pupil’s Practice Kit</a:t>
            </a:r>
            <a:endParaRPr lang="en-US" altLang="zh-TW" b="1" dirty="0">
              <a:solidFill>
                <a:schemeClr val="bg1"/>
              </a:solidFill>
              <a:ea typeface="Microsoft YaHei" panose="020B0503020204020204" pitchFamily="34" charset="-122"/>
              <a:cs typeface="Verdana" panose="020B0604030504040204" pitchFamily="34" charset="0"/>
            </a:endParaRPr>
          </a:p>
        </p:txBody>
      </p:sp>
      <p:sp>
        <p:nvSpPr>
          <p:cNvPr id="16" name="圓角矩形 18"/>
          <p:cNvSpPr/>
          <p:nvPr/>
        </p:nvSpPr>
        <p:spPr bwMode="auto">
          <a:xfrm>
            <a:off x="2971395" y="3484774"/>
            <a:ext cx="3025333" cy="783585"/>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buClr>
                <a:srgbClr val="000000"/>
              </a:buClr>
              <a:buSzPct val="100000"/>
              <a:defRPr/>
            </a:pPr>
            <a:r>
              <a:rPr lang="en-US" altLang="zh-TW" sz="2000" b="1" dirty="0" smtClean="0">
                <a:solidFill>
                  <a:schemeClr val="bg1"/>
                </a:solidFill>
                <a:ea typeface="Microsoft YaHei" panose="020B0503020204020204" pitchFamily="34" charset="-122"/>
                <a:cs typeface="Verdana" panose="020B0604030504040204" pitchFamily="34" charset="0"/>
              </a:rPr>
              <a:t>Letters to Parents &amp; Detachable Parent’s Pages</a:t>
            </a:r>
            <a:endParaRPr lang="en-US" altLang="zh-TW" sz="2000" b="1" dirty="0">
              <a:solidFill>
                <a:schemeClr val="bg1"/>
              </a:solidFill>
              <a:ea typeface="Microsoft YaHei" panose="020B0503020204020204" pitchFamily="34" charset="-122"/>
              <a:cs typeface="Verdana" panose="020B0604030504040204" pitchFamily="34" charset="0"/>
            </a:endParaRPr>
          </a:p>
        </p:txBody>
      </p:sp>
    </p:spTree>
    <p:extLst>
      <p:ext uri="{BB962C8B-B14F-4D97-AF65-F5344CB8AC3E}">
        <p14:creationId xmlns:p14="http://schemas.microsoft.com/office/powerpoint/2010/main" val="315375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fade">
                                      <p:cBhvr>
                                        <p:cTn id="33" dur="500"/>
                                        <p:tgtEl>
                                          <p:spTgt spid="10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6811346" y="920321"/>
            <a:ext cx="1679511" cy="124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ctr">
              <a:buClrTx/>
              <a:buFontTx/>
              <a:buNone/>
            </a:pP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Think, explore, create, and learn! </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707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318" y="1397000"/>
            <a:ext cx="2182407" cy="28847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圓角矩形 18"/>
          <p:cNvSpPr/>
          <p:nvPr/>
        </p:nvSpPr>
        <p:spPr bwMode="auto">
          <a:xfrm>
            <a:off x="1696227" y="4618891"/>
            <a:ext cx="5940797" cy="1676401"/>
          </a:xfrm>
          <a:prstGeom prst="round2DiagRect">
            <a:avLst/>
          </a:prstGeom>
          <a:solidFill>
            <a:srgbClr val="66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2000" b="1" i="1" dirty="0"/>
              <a:t>Doodle Town </a:t>
            </a:r>
            <a:r>
              <a:rPr lang="en-US" sz="2000" b="1" dirty="0"/>
              <a:t>goes </a:t>
            </a:r>
            <a:r>
              <a:rPr lang="en-US" sz="2000" b="1" dirty="0" smtClean="0"/>
              <a:t>beyond language </a:t>
            </a:r>
            <a:r>
              <a:rPr lang="en-US" sz="2000" b="1" dirty="0"/>
              <a:t>learning and </a:t>
            </a:r>
            <a:r>
              <a:rPr lang="en-US" sz="2000" b="1" dirty="0" smtClean="0"/>
              <a:t>develops the </a:t>
            </a:r>
            <a:r>
              <a:rPr lang="en-US" sz="2000" b="1" dirty="0"/>
              <a:t>whole child: engaging </a:t>
            </a:r>
            <a:r>
              <a:rPr lang="en-US" sz="2000" b="1" dirty="0" smtClean="0"/>
              <a:t>their imaginations</a:t>
            </a:r>
            <a:r>
              <a:rPr lang="en-US" sz="2000" b="1" dirty="0"/>
              <a:t>, promoting </a:t>
            </a:r>
            <a:r>
              <a:rPr lang="en-US" sz="2000" b="1" dirty="0" smtClean="0"/>
              <a:t>intellectual and </a:t>
            </a:r>
            <a:r>
              <a:rPr lang="en-US" sz="2000" b="1" dirty="0"/>
              <a:t>physical </a:t>
            </a:r>
            <a:r>
              <a:rPr lang="en-US" sz="2000" b="1" dirty="0" smtClean="0"/>
              <a:t>development and </a:t>
            </a:r>
            <a:r>
              <a:rPr lang="en-US" sz="2000" b="1" dirty="0"/>
              <a:t>preparing them for future</a:t>
            </a:r>
          </a:p>
          <a:p>
            <a:pPr algn="ctr"/>
            <a:r>
              <a:rPr lang="en-US" sz="2000" b="1" dirty="0"/>
              <a:t>academic and personal success.</a:t>
            </a:r>
            <a:endParaRPr lang="en-US" altLang="zh-TW" sz="2000" b="1" dirty="0" smtClean="0">
              <a:solidFill>
                <a:schemeClr val="bg1"/>
              </a:solidFill>
              <a:latin typeface="+mj-lt"/>
              <a:ea typeface="Microsoft YaHei" panose="020B0503020204020204" pitchFamily="34" charset="-122"/>
              <a:cs typeface="Verdana" panose="020B0604030504040204" pitchFamily="34" charset="0"/>
            </a:endParaRPr>
          </a:p>
        </p:txBody>
      </p:sp>
      <p:sp>
        <p:nvSpPr>
          <p:cNvPr id="15" name="圓角矩形 18"/>
          <p:cNvSpPr/>
          <p:nvPr/>
        </p:nvSpPr>
        <p:spPr bwMode="auto">
          <a:xfrm>
            <a:off x="4927601" y="2038378"/>
            <a:ext cx="2184400" cy="460972"/>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buClr>
                <a:srgbClr val="000000"/>
              </a:buClr>
              <a:buSzPct val="100000"/>
              <a:defRPr/>
            </a:pPr>
            <a:r>
              <a:rPr lang="en-US" altLang="zh-TW" sz="2000" b="1" dirty="0" smtClean="0">
                <a:solidFill>
                  <a:schemeClr val="bg1"/>
                </a:solidFill>
                <a:ea typeface="Microsoft YaHei" panose="020B0503020204020204" pitchFamily="34" charset="-122"/>
                <a:cs typeface="Verdana" panose="020B0604030504040204" pitchFamily="34" charset="0"/>
              </a:rPr>
              <a:t>PRE-PRIMARY</a:t>
            </a:r>
          </a:p>
        </p:txBody>
      </p:sp>
      <p:pic>
        <p:nvPicPr>
          <p:cNvPr id="1028"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33" b="99267" l="575" r="97989"/>
                    </a14:imgEffect>
                  </a14:imgLayer>
                </a14:imgProps>
              </a:ext>
              <a:ext uri="{28A0092B-C50C-407E-A947-70E740481C1C}">
                <a14:useLocalDpi xmlns:a14="http://schemas.microsoft.com/office/drawing/2010/main" val="0"/>
              </a:ext>
            </a:extLst>
          </a:blip>
          <a:srcRect l="8065" t="8864" r="8547" b="17778"/>
          <a:stretch/>
        </p:blipFill>
        <p:spPr bwMode="auto">
          <a:xfrm>
            <a:off x="4851402" y="3095482"/>
            <a:ext cx="1119137" cy="77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404" t="11771" r="13200" b="23602"/>
          <a:stretch/>
        </p:blipFill>
        <p:spPr bwMode="auto">
          <a:xfrm>
            <a:off x="6165327" y="3006752"/>
            <a:ext cx="1061158" cy="793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1"/>
          <p:cNvSpPr txBox="1">
            <a:spLocks noChangeArrowheads="1"/>
          </p:cNvSpPr>
          <p:nvPr/>
        </p:nvSpPr>
        <p:spPr bwMode="auto">
          <a:xfrm>
            <a:off x="2114793" y="137369"/>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The Basics</a:t>
            </a:r>
            <a:endParaRPr lang="en-US" sz="2800"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534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2114793" y="137369"/>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Discover how </a:t>
            </a:r>
            <a:r>
              <a:rPr lang="en-US" sz="2800" i="1" dirty="0" smtClean="0">
                <a:solidFill>
                  <a:schemeClr val="bg1"/>
                </a:solidFill>
                <a:latin typeface="+mj-lt"/>
                <a:ea typeface="Tahoma" panose="020B0604030504040204" pitchFamily="34" charset="0"/>
                <a:cs typeface="Tahoma" panose="020B0604030504040204" pitchFamily="34" charset="0"/>
              </a:rPr>
              <a:t>Doodle Town </a:t>
            </a:r>
            <a:r>
              <a:rPr lang="en-US" sz="2800" dirty="0" smtClean="0">
                <a:solidFill>
                  <a:schemeClr val="bg1"/>
                </a:solidFill>
                <a:latin typeface="+mj-lt"/>
                <a:ea typeface="Tahoma" panose="020B0604030504040204" pitchFamily="34" charset="0"/>
                <a:cs typeface="Tahoma" panose="020B0604030504040204" pitchFamily="34" charset="0"/>
              </a:rPr>
              <a:t>can:</a:t>
            </a: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7" name="圓角矩形 18"/>
          <p:cNvSpPr/>
          <p:nvPr/>
        </p:nvSpPr>
        <p:spPr bwMode="auto">
          <a:xfrm>
            <a:off x="1852731" y="1484484"/>
            <a:ext cx="5685207" cy="836685"/>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lvl="0" algn="ctr"/>
            <a:r>
              <a:rPr lang="en-US" sz="2000" dirty="0"/>
              <a:t>Build a solid foundation for </a:t>
            </a:r>
            <a:r>
              <a:rPr lang="en-US" sz="2000" b="1" dirty="0"/>
              <a:t>mathematical and literacy </a:t>
            </a:r>
            <a:r>
              <a:rPr lang="en-US" sz="2000" b="1" dirty="0" smtClean="0"/>
              <a:t>awareness</a:t>
            </a:r>
            <a:endParaRPr lang="en-US" sz="2000" dirty="0"/>
          </a:p>
        </p:txBody>
      </p:sp>
      <p:sp>
        <p:nvSpPr>
          <p:cNvPr id="13" name="圓角矩形 18"/>
          <p:cNvSpPr/>
          <p:nvPr/>
        </p:nvSpPr>
        <p:spPr bwMode="auto">
          <a:xfrm>
            <a:off x="1852729" y="2691967"/>
            <a:ext cx="5685209" cy="836685"/>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lvl="0" algn="ctr"/>
            <a:r>
              <a:rPr lang="en-US" sz="2000" dirty="0"/>
              <a:t>Prepare students for </a:t>
            </a:r>
            <a:r>
              <a:rPr lang="en-US" sz="2000" b="1" dirty="0"/>
              <a:t>future academic success</a:t>
            </a:r>
            <a:endParaRPr lang="en-US" sz="2000" dirty="0"/>
          </a:p>
        </p:txBody>
      </p:sp>
      <p:sp>
        <p:nvSpPr>
          <p:cNvPr id="14" name="圓角矩形 18"/>
          <p:cNvSpPr/>
          <p:nvPr/>
        </p:nvSpPr>
        <p:spPr bwMode="auto">
          <a:xfrm>
            <a:off x="1852729" y="3864270"/>
            <a:ext cx="5685210" cy="836685"/>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lvl="0" algn="ctr"/>
            <a:r>
              <a:rPr lang="en-US" sz="2000" dirty="0"/>
              <a:t>Introduce young learners to </a:t>
            </a:r>
            <a:r>
              <a:rPr lang="en-US" sz="2000" b="1" dirty="0"/>
              <a:t>collaboration, learner independence and problem-solving</a:t>
            </a:r>
            <a:r>
              <a:rPr lang="en-US" sz="2000" dirty="0"/>
              <a:t> </a:t>
            </a:r>
          </a:p>
        </p:txBody>
      </p:sp>
      <p:sp>
        <p:nvSpPr>
          <p:cNvPr id="17" name="圓角矩形 18"/>
          <p:cNvSpPr/>
          <p:nvPr/>
        </p:nvSpPr>
        <p:spPr bwMode="auto">
          <a:xfrm>
            <a:off x="1852728" y="5060023"/>
            <a:ext cx="5685211" cy="836685"/>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lvl="0" algn="ctr"/>
            <a:r>
              <a:rPr lang="en-US" sz="2000" dirty="0"/>
              <a:t>Shape well-rounded, happy children </a:t>
            </a:r>
            <a:r>
              <a:rPr lang="en-US" sz="2000" b="1" dirty="0"/>
              <a:t>ready for future life and learning</a:t>
            </a:r>
            <a:r>
              <a:rPr lang="en-US" sz="2000" dirty="0"/>
              <a:t> </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264" y="1324560"/>
            <a:ext cx="731226" cy="1156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descr="C:\Users\Katherine.Zhou\AppData\Local\Microsoft\Windows\Temporary Internet Files\Content.Outlook\0Q355PIT\bunny-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311" y="4990019"/>
            <a:ext cx="535131" cy="906689"/>
          </a:xfrm>
          <a:prstGeom prst="rect">
            <a:avLst/>
          </a:prstGeom>
          <a:noFill/>
          <a:extLst>
            <a:ext uri="{909E8E84-426E-40DD-AFC4-6F175D3DCCD1}">
              <a14:hiddenFill xmlns:a14="http://schemas.microsoft.com/office/drawing/2010/main">
                <a:solidFill>
                  <a:srgbClr val="FFFFFF"/>
                </a:solidFill>
              </a14:hiddenFill>
            </a:ext>
          </a:extLst>
        </p:spPr>
      </p:pic>
      <p:pic>
        <p:nvPicPr>
          <p:cNvPr id="21" name="Obraz 2"/>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67951" y="3713878"/>
            <a:ext cx="802517" cy="1137467"/>
          </a:xfrm>
          <a:prstGeom prst="rect">
            <a:avLst/>
          </a:prstGeom>
        </p:spPr>
      </p:pic>
      <p:pic>
        <p:nvPicPr>
          <p:cNvPr id="22" name="Obraz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831" y="2588631"/>
            <a:ext cx="839681" cy="940020"/>
          </a:xfrm>
          <a:prstGeom prst="rect">
            <a:avLst/>
          </a:prstGeom>
        </p:spPr>
      </p:pic>
    </p:spTree>
    <p:extLst>
      <p:ext uri="{BB962C8B-B14F-4D97-AF65-F5344CB8AC3E}">
        <p14:creationId xmlns:p14="http://schemas.microsoft.com/office/powerpoint/2010/main" val="218750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2114793" y="137369"/>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11" name="圓角矩形 18"/>
          <p:cNvSpPr/>
          <p:nvPr/>
        </p:nvSpPr>
        <p:spPr bwMode="auto">
          <a:xfrm>
            <a:off x="5570779" y="2583034"/>
            <a:ext cx="3039209" cy="1466850"/>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Shape well-rounded, happy children ready for future life and learning</a:t>
            </a:r>
          </a:p>
        </p:txBody>
      </p:sp>
      <p:sp>
        <p:nvSpPr>
          <p:cNvPr id="16" name="圓角矩形 18"/>
          <p:cNvSpPr/>
          <p:nvPr/>
        </p:nvSpPr>
        <p:spPr bwMode="auto">
          <a:xfrm>
            <a:off x="312004" y="5603632"/>
            <a:ext cx="5631596" cy="985164"/>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4 pillars of whole-child development that go beyond language learning </a:t>
            </a:r>
          </a:p>
        </p:txBody>
      </p:sp>
      <p:pic>
        <p:nvPicPr>
          <p:cNvPr id="12"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Layer>
                </a14:imgProps>
              </a:ext>
              <a:ext uri="{28A0092B-C50C-407E-A947-70E740481C1C}">
                <a14:useLocalDpi xmlns:a14="http://schemas.microsoft.com/office/drawing/2010/main" val="0"/>
              </a:ext>
            </a:extLst>
          </a:blip>
          <a:srcRect l="16819" t="8187" r="22634" b="14939"/>
          <a:stretch/>
        </p:blipFill>
        <p:spPr bwMode="auto">
          <a:xfrm>
            <a:off x="781167" y="1092850"/>
            <a:ext cx="4306647" cy="426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1"/>
          <p:cNvSpPr txBox="1">
            <a:spLocks noChangeArrowheads="1"/>
          </p:cNvSpPr>
          <p:nvPr/>
        </p:nvSpPr>
        <p:spPr bwMode="auto">
          <a:xfrm>
            <a:off x="2267193" y="157507"/>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Benefits in action: Whole-child development</a:t>
            </a:r>
            <a:endParaRPr lang="en-US" sz="2800"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950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21"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2114793" y="137369"/>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4" name="圓角矩形 18"/>
          <p:cNvSpPr/>
          <p:nvPr/>
        </p:nvSpPr>
        <p:spPr bwMode="auto">
          <a:xfrm>
            <a:off x="450405" y="4758701"/>
            <a:ext cx="3806572" cy="1241198"/>
          </a:xfrm>
          <a:prstGeom prst="round2DiagRect">
            <a:avLst/>
          </a:prstGeom>
          <a:solidFill>
            <a:schemeClr val="accent5"/>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endParaRPr lang="en-US" altLang="zh-TW" sz="2000" b="1" dirty="0" smtClean="0">
              <a:solidFill>
                <a:schemeClr val="bg1"/>
              </a:solidFill>
              <a:latin typeface="+mj-lt"/>
              <a:ea typeface="Microsoft YaHei" panose="020B0503020204020204" pitchFamily="34" charset="-122"/>
              <a:cs typeface="Verdana" panose="020B0604030504040204" pitchFamily="34" charset="0"/>
            </a:endParaRPr>
          </a:p>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COGNITIVE DEVELOPMENT</a:t>
            </a:r>
          </a:p>
        </p:txBody>
      </p:sp>
      <p:sp>
        <p:nvSpPr>
          <p:cNvPr id="6" name="圓角矩形 18"/>
          <p:cNvSpPr/>
          <p:nvPr/>
        </p:nvSpPr>
        <p:spPr bwMode="auto">
          <a:xfrm>
            <a:off x="4670097" y="4758700"/>
            <a:ext cx="3903051" cy="1241199"/>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Open-ended questions and activities for critical thinking</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662" y="1244894"/>
            <a:ext cx="3095226" cy="14902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788" y="2772466"/>
            <a:ext cx="2362200"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Layer>
                </a14:imgProps>
              </a:ext>
              <a:ext uri="{28A0092B-C50C-407E-A947-70E740481C1C}">
                <a14:useLocalDpi xmlns:a14="http://schemas.microsoft.com/office/drawing/2010/main" val="0"/>
              </a:ext>
            </a:extLst>
          </a:blip>
          <a:srcRect l="16819" t="8187" r="52907" b="53376"/>
          <a:stretch/>
        </p:blipFill>
        <p:spPr bwMode="auto">
          <a:xfrm>
            <a:off x="745329" y="1330221"/>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47093" t="8187" r="22634" b="53376"/>
          <a:stretch/>
        </p:blipFill>
        <p:spPr bwMode="auto">
          <a:xfrm>
            <a:off x="2353691" y="1340530"/>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16819" t="46624" r="52907" b="14939"/>
          <a:stretch/>
        </p:blipFill>
        <p:spPr bwMode="auto">
          <a:xfrm>
            <a:off x="745329" y="2922878"/>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47093" t="46624" r="22634" b="14939"/>
          <a:stretch/>
        </p:blipFill>
        <p:spPr bwMode="auto">
          <a:xfrm>
            <a:off x="2353691" y="2922880"/>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1"/>
          <p:cNvSpPr txBox="1">
            <a:spLocks noChangeArrowheads="1"/>
          </p:cNvSpPr>
          <p:nvPr/>
        </p:nvSpPr>
        <p:spPr bwMode="auto">
          <a:xfrm>
            <a:off x="2267193" y="157507"/>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Benefits in action: Whole-child development</a:t>
            </a:r>
            <a:endParaRPr lang="en-US" sz="2800"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71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24" b="1"/>
          <a:stretch/>
        </p:blipFill>
        <p:spPr bwMode="auto">
          <a:xfrm>
            <a:off x="5365010" y="1340663"/>
            <a:ext cx="2432053" cy="28796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0" name="圓角矩形 18"/>
          <p:cNvSpPr/>
          <p:nvPr/>
        </p:nvSpPr>
        <p:spPr bwMode="auto">
          <a:xfrm>
            <a:off x="450405" y="4758701"/>
            <a:ext cx="3806572" cy="1241198"/>
          </a:xfrm>
          <a:prstGeom prst="round2DiagRect">
            <a:avLst/>
          </a:prstGeom>
          <a:solidFill>
            <a:srgbClr val="FF990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endParaRPr lang="en-US" altLang="zh-TW" sz="2000" b="1" dirty="0" smtClean="0">
              <a:solidFill>
                <a:schemeClr val="bg1"/>
              </a:solidFill>
              <a:latin typeface="+mj-lt"/>
              <a:ea typeface="Microsoft YaHei" panose="020B0503020204020204" pitchFamily="34" charset="-122"/>
              <a:cs typeface="Verdana" panose="020B0604030504040204" pitchFamily="34" charset="0"/>
            </a:endParaRPr>
          </a:p>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CREATIVE DEVELOPMENT</a:t>
            </a:r>
          </a:p>
        </p:txBody>
      </p:sp>
      <p:sp>
        <p:nvSpPr>
          <p:cNvPr id="21" name="圓角矩形 18"/>
          <p:cNvSpPr/>
          <p:nvPr/>
        </p:nvSpPr>
        <p:spPr bwMode="auto">
          <a:xfrm>
            <a:off x="4670097" y="4758700"/>
            <a:ext cx="3903051" cy="1241199"/>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ea typeface="Microsoft YaHei" panose="020B0503020204020204" pitchFamily="34" charset="-122"/>
                <a:cs typeface="Verdana" panose="020B0604030504040204" pitchFamily="34" charset="0"/>
              </a:rPr>
              <a:t>Drawing</a:t>
            </a:r>
            <a:r>
              <a:rPr lang="en-US" altLang="zh-TW" sz="2000" b="1" dirty="0">
                <a:solidFill>
                  <a:schemeClr val="bg1"/>
                </a:solidFill>
                <a:ea typeface="Microsoft YaHei" panose="020B0503020204020204" pitchFamily="34" charset="-122"/>
                <a:cs typeface="Verdana" panose="020B0604030504040204" pitchFamily="34" charset="0"/>
              </a:rPr>
              <a:t>, doodling and projects</a:t>
            </a:r>
          </a:p>
          <a:p>
            <a:pPr algn="ctr">
              <a:buClr>
                <a:srgbClr val="000000"/>
              </a:buClr>
              <a:buSzPct val="100000"/>
            </a:pPr>
            <a:r>
              <a:rPr lang="en-US" altLang="zh-TW" sz="2000" b="1" dirty="0">
                <a:solidFill>
                  <a:schemeClr val="bg1"/>
                </a:solidFill>
                <a:ea typeface="Microsoft YaHei" panose="020B0503020204020204" pitchFamily="34" charset="-122"/>
                <a:cs typeface="Verdana" panose="020B0604030504040204" pitchFamily="34" charset="0"/>
              </a:rPr>
              <a:t>(</a:t>
            </a:r>
            <a:r>
              <a:rPr lang="en-US" altLang="zh-TW" sz="2000" b="1" i="1" dirty="0">
                <a:solidFill>
                  <a:schemeClr val="bg1"/>
                </a:solidFill>
                <a:ea typeface="Microsoft YaHei" panose="020B0503020204020204" pitchFamily="34" charset="-122"/>
                <a:cs typeface="Verdana" panose="020B0604030504040204" pitchFamily="34" charset="0"/>
              </a:rPr>
              <a:t>Let’s Doodle &amp; Let’s Talk)</a:t>
            </a:r>
            <a:r>
              <a:rPr lang="en-US" altLang="zh-TW" sz="2000" b="1" dirty="0">
                <a:solidFill>
                  <a:schemeClr val="bg1"/>
                </a:solidFill>
                <a:ea typeface="Microsoft YaHei" panose="020B0503020204020204" pitchFamily="34" charset="-122"/>
                <a:cs typeface="Verdana" panose="020B0604030504040204" pitchFamily="34" charset="0"/>
              </a:rPr>
              <a:t> </a:t>
            </a:r>
          </a:p>
        </p:txBody>
      </p:sp>
      <p:pic>
        <p:nvPicPr>
          <p:cNvPr id="18"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16819" t="8187" r="52907" b="53376"/>
          <a:stretch/>
        </p:blipFill>
        <p:spPr bwMode="auto">
          <a:xfrm>
            <a:off x="745329" y="1330221"/>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Layer>
                </a14:imgProps>
              </a:ext>
              <a:ext uri="{28A0092B-C50C-407E-A947-70E740481C1C}">
                <a14:useLocalDpi xmlns:a14="http://schemas.microsoft.com/office/drawing/2010/main" val="0"/>
              </a:ext>
            </a:extLst>
          </a:blip>
          <a:srcRect l="47093" t="8187" r="22634" b="53376"/>
          <a:stretch/>
        </p:blipFill>
        <p:spPr bwMode="auto">
          <a:xfrm>
            <a:off x="2353691" y="1340530"/>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16819" t="46624" r="52907" b="14939"/>
          <a:stretch/>
        </p:blipFill>
        <p:spPr bwMode="auto">
          <a:xfrm>
            <a:off x="745329" y="2922878"/>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47093" t="46624" r="22634" b="14939"/>
          <a:stretch/>
        </p:blipFill>
        <p:spPr bwMode="auto">
          <a:xfrm>
            <a:off x="2353691" y="2922880"/>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Box 1"/>
          <p:cNvSpPr txBox="1">
            <a:spLocks noChangeArrowheads="1"/>
          </p:cNvSpPr>
          <p:nvPr/>
        </p:nvSpPr>
        <p:spPr bwMode="auto">
          <a:xfrm>
            <a:off x="2267193" y="157507"/>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Benefits in action: Whole-child development</a:t>
            </a:r>
            <a:endParaRPr lang="en-US" sz="2800"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912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圓角矩形 18"/>
          <p:cNvSpPr/>
          <p:nvPr/>
        </p:nvSpPr>
        <p:spPr bwMode="auto">
          <a:xfrm>
            <a:off x="450405" y="4758701"/>
            <a:ext cx="3806572" cy="1241198"/>
          </a:xfrm>
          <a:prstGeom prst="round2DiagRect">
            <a:avLst/>
          </a:prstGeom>
          <a:solidFill>
            <a:srgbClr val="FF99CC"/>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endParaRPr lang="en-US" altLang="zh-TW" sz="2000" b="1" dirty="0" smtClean="0">
              <a:solidFill>
                <a:schemeClr val="bg1"/>
              </a:solidFill>
              <a:latin typeface="+mj-lt"/>
              <a:ea typeface="Microsoft YaHei" panose="020B0503020204020204" pitchFamily="34" charset="-122"/>
              <a:cs typeface="Verdana" panose="020B0604030504040204" pitchFamily="34" charset="0"/>
            </a:endParaRPr>
          </a:p>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SOCIOEMOTIONAL DEVELOPMENT </a:t>
            </a:r>
          </a:p>
          <a:p>
            <a:pPr algn="ctr">
              <a:buClr>
                <a:srgbClr val="000000"/>
              </a:buClr>
              <a:buSzPct val="100000"/>
            </a:pPr>
            <a:endParaRPr lang="en-US" altLang="zh-TW" sz="2000" b="1" dirty="0" smtClean="0">
              <a:solidFill>
                <a:schemeClr val="bg1"/>
              </a:solidFill>
              <a:latin typeface="+mj-lt"/>
              <a:ea typeface="Microsoft YaHei" panose="020B0503020204020204" pitchFamily="34" charset="-122"/>
              <a:cs typeface="Verdana" panose="020B0604030504040204" pitchFamily="34" charset="0"/>
            </a:endParaRPr>
          </a:p>
          <a:p>
            <a:pPr algn="ctr">
              <a:buClr>
                <a:srgbClr val="000000"/>
              </a:buClr>
              <a:buSzPct val="100000"/>
            </a:pPr>
            <a:endParaRPr lang="en-US" altLang="zh-TW" sz="2000" b="1" dirty="0" smtClean="0">
              <a:solidFill>
                <a:schemeClr val="bg1"/>
              </a:solidFill>
              <a:latin typeface="+mj-lt"/>
              <a:ea typeface="Microsoft YaHei" panose="020B0503020204020204" pitchFamily="34" charset="-122"/>
              <a:cs typeface="Verdana" panose="020B0604030504040204" pitchFamily="34" charset="0"/>
            </a:endParaRPr>
          </a:p>
        </p:txBody>
      </p:sp>
      <p:sp>
        <p:nvSpPr>
          <p:cNvPr id="12" name="圓角矩形 18"/>
          <p:cNvSpPr/>
          <p:nvPr/>
        </p:nvSpPr>
        <p:spPr bwMode="auto">
          <a:xfrm>
            <a:off x="4670097" y="4758700"/>
            <a:ext cx="3903051" cy="1241199"/>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endParaRPr lang="en-US" altLang="zh-TW" sz="2000" b="1" dirty="0" smtClean="0">
              <a:solidFill>
                <a:schemeClr val="bg1"/>
              </a:solidFill>
              <a:ea typeface="Microsoft YaHei" panose="020B0503020204020204" pitchFamily="34" charset="-122"/>
              <a:cs typeface="Verdana" panose="020B0604030504040204" pitchFamily="34" charset="0"/>
            </a:endParaRPr>
          </a:p>
          <a:p>
            <a:pPr algn="ctr">
              <a:buClr>
                <a:srgbClr val="000000"/>
              </a:buClr>
              <a:buSzPct val="100000"/>
            </a:pPr>
            <a:r>
              <a:rPr lang="en-US" altLang="zh-TW" sz="2000" b="1" dirty="0" smtClean="0">
                <a:solidFill>
                  <a:schemeClr val="bg1"/>
                </a:solidFill>
                <a:ea typeface="Microsoft YaHei" panose="020B0503020204020204" pitchFamily="34" charset="-122"/>
                <a:cs typeface="Verdana" panose="020B0604030504040204" pitchFamily="34" charset="0"/>
              </a:rPr>
              <a:t>Value lessons &amp; songs</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967" y="1311074"/>
            <a:ext cx="2604951" cy="31483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745" y="1924569"/>
            <a:ext cx="16097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16819" t="8187" r="52907" b="53376"/>
          <a:stretch/>
        </p:blipFill>
        <p:spPr bwMode="auto">
          <a:xfrm>
            <a:off x="745329" y="1330221"/>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47093" t="8187" r="22634" b="53376"/>
          <a:stretch/>
        </p:blipFill>
        <p:spPr bwMode="auto">
          <a:xfrm>
            <a:off x="2353691" y="1340530"/>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16819" t="46624" r="52907" b="14939"/>
          <a:stretch/>
        </p:blipFill>
        <p:spPr bwMode="auto">
          <a:xfrm>
            <a:off x="745329" y="2922878"/>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Layer>
                </a14:imgProps>
              </a:ext>
              <a:ext uri="{28A0092B-C50C-407E-A947-70E740481C1C}">
                <a14:useLocalDpi xmlns:a14="http://schemas.microsoft.com/office/drawing/2010/main" val="0"/>
              </a:ext>
            </a:extLst>
          </a:blip>
          <a:srcRect l="47093" t="46624" r="22634" b="14939"/>
          <a:stretch/>
        </p:blipFill>
        <p:spPr bwMode="auto">
          <a:xfrm>
            <a:off x="2353691" y="2922880"/>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1"/>
          <p:cNvSpPr txBox="1">
            <a:spLocks noChangeArrowheads="1"/>
          </p:cNvSpPr>
          <p:nvPr/>
        </p:nvSpPr>
        <p:spPr bwMode="auto">
          <a:xfrm>
            <a:off x="2267193" y="157507"/>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Benefits in action: Whole-child development</a:t>
            </a:r>
            <a:endParaRPr lang="en-US" sz="2800"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261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圓角矩形 18"/>
          <p:cNvSpPr/>
          <p:nvPr/>
        </p:nvSpPr>
        <p:spPr bwMode="auto">
          <a:xfrm>
            <a:off x="450405" y="4758701"/>
            <a:ext cx="3806572" cy="1241198"/>
          </a:xfrm>
          <a:prstGeom prst="round2DiagRect">
            <a:avLst/>
          </a:prstGeom>
          <a:solidFill>
            <a:schemeClr val="accent3"/>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endParaRPr lang="en-US" altLang="zh-TW" sz="2000" b="1" dirty="0" smtClean="0">
              <a:solidFill>
                <a:schemeClr val="bg1"/>
              </a:solidFill>
              <a:latin typeface="+mj-lt"/>
              <a:ea typeface="Microsoft YaHei" panose="020B0503020204020204" pitchFamily="34" charset="-122"/>
              <a:cs typeface="Verdana" panose="020B0604030504040204" pitchFamily="34" charset="0"/>
            </a:endParaRPr>
          </a:p>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PHYSICAL DEVELOPMENT</a:t>
            </a:r>
          </a:p>
          <a:p>
            <a:pPr algn="ctr">
              <a:buClr>
                <a:srgbClr val="000000"/>
              </a:buClr>
              <a:buSzPct val="100000"/>
            </a:pPr>
            <a:endParaRPr lang="en-US" altLang="zh-TW" sz="2000" b="1" dirty="0" smtClean="0">
              <a:solidFill>
                <a:schemeClr val="bg1"/>
              </a:solidFill>
              <a:latin typeface="+mj-lt"/>
              <a:ea typeface="Microsoft YaHei" panose="020B0503020204020204" pitchFamily="34" charset="-122"/>
              <a:cs typeface="Verdana" panose="020B0604030504040204" pitchFamily="34" charset="0"/>
            </a:endParaRPr>
          </a:p>
          <a:p>
            <a:pPr algn="ctr">
              <a:buClr>
                <a:srgbClr val="000000"/>
              </a:buClr>
              <a:buSzPct val="100000"/>
            </a:pPr>
            <a:endParaRPr lang="en-US" altLang="zh-TW" sz="2000" b="1" dirty="0" smtClean="0">
              <a:solidFill>
                <a:schemeClr val="bg1"/>
              </a:solidFill>
              <a:latin typeface="+mj-lt"/>
              <a:ea typeface="Microsoft YaHei" panose="020B0503020204020204" pitchFamily="34" charset="-122"/>
              <a:cs typeface="Verdana" panose="020B0604030504040204" pitchFamily="34" charset="0"/>
            </a:endParaRPr>
          </a:p>
        </p:txBody>
      </p:sp>
      <p:sp>
        <p:nvSpPr>
          <p:cNvPr id="12" name="圓角矩形 18"/>
          <p:cNvSpPr/>
          <p:nvPr/>
        </p:nvSpPr>
        <p:spPr bwMode="auto">
          <a:xfrm>
            <a:off x="4670097" y="4758700"/>
            <a:ext cx="3903051" cy="1241199"/>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endParaRPr lang="en-US" altLang="zh-TW" sz="2000" b="1" dirty="0">
              <a:solidFill>
                <a:schemeClr val="bg1"/>
              </a:solidFill>
              <a:ea typeface="Microsoft YaHei" panose="020B0503020204020204" pitchFamily="34" charset="-122"/>
              <a:cs typeface="Verdana" panose="020B0604030504040204" pitchFamily="34" charset="0"/>
            </a:endParaRPr>
          </a:p>
          <a:p>
            <a:pPr algn="ctr">
              <a:buClr>
                <a:srgbClr val="000000"/>
              </a:buClr>
              <a:buSzPct val="100000"/>
            </a:pPr>
            <a:r>
              <a:rPr lang="en-US" altLang="zh-TW" sz="2000" b="1" dirty="0" smtClean="0">
                <a:solidFill>
                  <a:schemeClr val="bg1"/>
                </a:solidFill>
                <a:ea typeface="Microsoft YaHei" panose="020B0503020204020204" pitchFamily="34" charset="-122"/>
                <a:cs typeface="Verdana" panose="020B0604030504040204" pitchFamily="34" charset="0"/>
              </a:rPr>
              <a:t>Drawing, projects, games &amp; Learning Center</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0947" y="1884118"/>
            <a:ext cx="3181350" cy="2105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16819" t="8187" r="52907" b="53376"/>
          <a:stretch/>
        </p:blipFill>
        <p:spPr bwMode="auto">
          <a:xfrm>
            <a:off x="745329" y="1330221"/>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47093" t="8187" r="22634" b="53376"/>
          <a:stretch/>
        </p:blipFill>
        <p:spPr bwMode="auto">
          <a:xfrm>
            <a:off x="2353691" y="1340530"/>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Layer>
                </a14:imgProps>
              </a:ext>
              <a:ext uri="{28A0092B-C50C-407E-A947-70E740481C1C}">
                <a14:useLocalDpi xmlns:a14="http://schemas.microsoft.com/office/drawing/2010/main" val="0"/>
              </a:ext>
            </a:extLst>
          </a:blip>
          <a:srcRect l="16819" t="46624" r="52907" b="14939"/>
          <a:stretch/>
        </p:blipFill>
        <p:spPr bwMode="auto">
          <a:xfrm>
            <a:off x="745329" y="2922878"/>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93" b="96491" l="1824" r="96009">
                        <a14:foregroundMark x1="47320" y1="11111" x2="47320" y2="11111"/>
                        <a14:foregroundMark x1="47092" y1="10380" x2="47092" y2="10380"/>
                        <a14:foregroundMark x1="33979" y1="46784" x2="33979" y2="46784"/>
                        <a14:foregroundMark x1="18016" y1="46930" x2="18016" y2="46930"/>
                        <a14:foregroundMark x1="47092" y1="83626" x2="47092" y2="83626"/>
                        <a14:foregroundMark x1="46978" y1="84064" x2="46978" y2="84064"/>
                        <a14:foregroundMark x1="46978" y1="10234" x2="46978" y2="10234"/>
                      </a14:backgroundRemoval>
                    </a14:imgEffect>
                    <a14:imgEffect>
                      <a14:saturation sat="0"/>
                    </a14:imgEffect>
                  </a14:imgLayer>
                </a14:imgProps>
              </a:ext>
              <a:ext uri="{28A0092B-C50C-407E-A947-70E740481C1C}">
                <a14:useLocalDpi xmlns:a14="http://schemas.microsoft.com/office/drawing/2010/main" val="0"/>
              </a:ext>
            </a:extLst>
          </a:blip>
          <a:srcRect l="47093" t="46624" r="22634" b="14939"/>
          <a:stretch/>
        </p:blipFill>
        <p:spPr bwMode="auto">
          <a:xfrm>
            <a:off x="2353691" y="2922880"/>
            <a:ext cx="1608362" cy="1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1"/>
          <p:cNvSpPr txBox="1">
            <a:spLocks noChangeArrowheads="1"/>
          </p:cNvSpPr>
          <p:nvPr/>
        </p:nvSpPr>
        <p:spPr bwMode="auto">
          <a:xfrm>
            <a:off x="2267193" y="157507"/>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Benefits in action: Whole-child development</a:t>
            </a:r>
            <a:endParaRPr lang="en-US" sz="2800"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17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2114793" y="137369"/>
            <a:ext cx="69119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charset="0"/>
                <a:ea typeface="ＭＳ Ｐゴシック" charset="0"/>
                <a:cs typeface="Microsoft YaHei" charset="0"/>
              </a:defRPr>
            </a:lvl9pPr>
          </a:lstStyle>
          <a:p>
            <a:pPr algn="r">
              <a:buClrTx/>
              <a:buFontTx/>
              <a:buNone/>
            </a:pPr>
            <a:r>
              <a:rPr lang="en-US" sz="2800" dirty="0" smtClean="0">
                <a:solidFill>
                  <a:schemeClr val="bg1"/>
                </a:solidFill>
                <a:latin typeface="+mj-lt"/>
                <a:ea typeface="Tahoma" panose="020B0604030504040204" pitchFamily="34" charset="0"/>
                <a:cs typeface="Tahoma" panose="020B0604030504040204" pitchFamily="34" charset="0"/>
              </a:rPr>
              <a:t>Benefits in action: 21</a:t>
            </a:r>
            <a:r>
              <a:rPr lang="en-US" sz="2800" baseline="30000" dirty="0" smtClean="0">
                <a:solidFill>
                  <a:schemeClr val="bg1"/>
                </a:solidFill>
                <a:latin typeface="+mj-lt"/>
                <a:ea typeface="Tahoma" panose="020B0604030504040204" pitchFamily="34" charset="0"/>
                <a:cs typeface="Tahoma" panose="020B0604030504040204" pitchFamily="34" charset="0"/>
              </a:rPr>
              <a:t>st</a:t>
            </a:r>
            <a:r>
              <a:rPr lang="en-US" sz="2800" dirty="0" smtClean="0">
                <a:solidFill>
                  <a:schemeClr val="bg1"/>
                </a:solidFill>
                <a:latin typeface="+mj-lt"/>
                <a:ea typeface="Tahoma" panose="020B0604030504040204" pitchFamily="34" charset="0"/>
                <a:cs typeface="Tahoma" panose="020B0604030504040204" pitchFamily="34" charset="0"/>
              </a:rPr>
              <a:t> century skills</a:t>
            </a:r>
            <a:endParaRPr lang="en-US" sz="2800" dirty="0">
              <a:solidFill>
                <a:schemeClr val="bg1"/>
              </a:solidFill>
              <a:latin typeface="+mj-lt"/>
              <a:ea typeface="Tahoma" panose="020B0604030504040204" pitchFamily="34" charset="0"/>
              <a:cs typeface="Tahoma" panose="020B0604030504040204" pitchFamily="34" charset="0"/>
            </a:endParaRPr>
          </a:p>
        </p:txBody>
      </p:sp>
      <p:sp>
        <p:nvSpPr>
          <p:cNvPr id="5" name="圓角矩形 18"/>
          <p:cNvSpPr/>
          <p:nvPr/>
        </p:nvSpPr>
        <p:spPr bwMode="auto">
          <a:xfrm>
            <a:off x="1599263" y="2438542"/>
            <a:ext cx="2977518" cy="1452421"/>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Collaboration</a:t>
            </a:r>
          </a:p>
        </p:txBody>
      </p:sp>
      <p:sp>
        <p:nvSpPr>
          <p:cNvPr id="6" name="圓角矩形 18"/>
          <p:cNvSpPr/>
          <p:nvPr/>
        </p:nvSpPr>
        <p:spPr bwMode="auto">
          <a:xfrm>
            <a:off x="4983380" y="2438541"/>
            <a:ext cx="2765214" cy="1452421"/>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Communication</a:t>
            </a:r>
          </a:p>
        </p:txBody>
      </p:sp>
      <p:sp>
        <p:nvSpPr>
          <p:cNvPr id="7" name="圓角矩形 18"/>
          <p:cNvSpPr/>
          <p:nvPr/>
        </p:nvSpPr>
        <p:spPr bwMode="auto">
          <a:xfrm>
            <a:off x="1599263" y="4128904"/>
            <a:ext cx="2977517" cy="1371272"/>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Critical Thinking</a:t>
            </a:r>
          </a:p>
        </p:txBody>
      </p:sp>
      <p:sp>
        <p:nvSpPr>
          <p:cNvPr id="9" name="圓角矩形 18"/>
          <p:cNvSpPr/>
          <p:nvPr/>
        </p:nvSpPr>
        <p:spPr bwMode="auto">
          <a:xfrm>
            <a:off x="4983380" y="4108631"/>
            <a:ext cx="2765214" cy="1411818"/>
          </a:xfrm>
          <a:prstGeom prst="round2DiagRect">
            <a:avLst/>
          </a:prstGeom>
          <a:solidFill>
            <a:srgbClr val="00CCFF"/>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Creativity</a:t>
            </a:r>
          </a:p>
        </p:txBody>
      </p:sp>
      <p:sp>
        <p:nvSpPr>
          <p:cNvPr id="10" name="圓角矩形 18"/>
          <p:cNvSpPr/>
          <p:nvPr/>
        </p:nvSpPr>
        <p:spPr bwMode="auto">
          <a:xfrm>
            <a:off x="1599263" y="1377807"/>
            <a:ext cx="6149331" cy="790793"/>
          </a:xfrm>
          <a:prstGeom prst="round2DiagRect">
            <a:avLst/>
          </a:prstGeom>
          <a:solidFill>
            <a:srgbClr val="FFC958"/>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buClr>
                <a:srgbClr val="000000"/>
              </a:buClr>
              <a:buSzPct val="100000"/>
            </a:pPr>
            <a:r>
              <a:rPr lang="en-US" altLang="zh-TW" sz="2000" b="1" dirty="0" smtClean="0">
                <a:solidFill>
                  <a:schemeClr val="bg1"/>
                </a:solidFill>
                <a:latin typeface="+mj-lt"/>
                <a:ea typeface="Microsoft YaHei" panose="020B0503020204020204" pitchFamily="34" charset="-122"/>
                <a:cs typeface="Verdana" panose="020B0604030504040204" pitchFamily="34" charset="0"/>
              </a:rPr>
              <a:t>Comprehensive development of 21</a:t>
            </a:r>
            <a:r>
              <a:rPr lang="en-US" altLang="zh-TW" sz="2000" b="1" baseline="30000" dirty="0" smtClean="0">
                <a:solidFill>
                  <a:schemeClr val="bg1"/>
                </a:solidFill>
                <a:latin typeface="+mj-lt"/>
                <a:ea typeface="Microsoft YaHei" panose="020B0503020204020204" pitchFamily="34" charset="-122"/>
                <a:cs typeface="Verdana" panose="020B0604030504040204" pitchFamily="34" charset="0"/>
              </a:rPr>
              <a:t>st</a:t>
            </a:r>
            <a:r>
              <a:rPr lang="en-US" altLang="zh-TW" sz="2000" b="1" dirty="0" smtClean="0">
                <a:solidFill>
                  <a:schemeClr val="bg1"/>
                </a:solidFill>
                <a:latin typeface="+mj-lt"/>
                <a:ea typeface="Microsoft YaHei" panose="020B0503020204020204" pitchFamily="34" charset="-122"/>
                <a:cs typeface="Verdana" panose="020B0604030504040204" pitchFamily="34" charset="0"/>
              </a:rPr>
              <a:t> century skills</a:t>
            </a:r>
          </a:p>
        </p:txBody>
      </p:sp>
      <p:pic>
        <p:nvPicPr>
          <p:cNvPr id="11"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578" y="4234804"/>
            <a:ext cx="905530" cy="1206692"/>
          </a:xfrm>
          <a:prstGeom prst="rect">
            <a:avLst/>
          </a:prstGeom>
        </p:spPr>
      </p:pic>
      <p:pic>
        <p:nvPicPr>
          <p:cNvPr id="12" name="Obraz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4378" y="4295677"/>
            <a:ext cx="864114" cy="1224772"/>
          </a:xfrm>
          <a:prstGeom prst="rect">
            <a:avLst/>
          </a:prstGeom>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6934" y="2728375"/>
            <a:ext cx="513562" cy="100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C:\Users\Katherine.Zhou\AppData\Local\Microsoft\Windows\Temporary Internet Files\Content.Outlook\0Q355PIT\bunny-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5873" y="2728375"/>
            <a:ext cx="641124" cy="108627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14194" y1="56000" x2="14194" y2="56000"/>
                        <a14:foregroundMark x1="22581" y1="53600" x2="22581" y2="53600"/>
                        <a14:foregroundMark x1="33226" y1="48000" x2="33226" y2="48000"/>
                        <a14:foregroundMark x1="40968" y1="40000" x2="40968" y2="40000"/>
                        <a14:foregroundMark x1="44839" y1="52000" x2="44839" y2="52000"/>
                        <a14:foregroundMark x1="58065" y1="42400" x2="58065" y2="42400"/>
                        <a14:foregroundMark x1="68710" y1="61600" x2="68710" y2="61600"/>
                        <a14:foregroundMark x1="74194" y1="48800" x2="74194" y2="48800"/>
                        <a14:foregroundMark x1="79355" y1="48000" x2="79355" y2="48000"/>
                      </a14:backgroundRemoval>
                    </a14:imgEffect>
                  </a14:imgLayer>
                </a14:imgProps>
              </a:ext>
              <a:ext uri="{28A0092B-C50C-407E-A947-70E740481C1C}">
                <a14:useLocalDpi xmlns:a14="http://schemas.microsoft.com/office/drawing/2010/main" val="0"/>
              </a:ext>
            </a:extLst>
          </a:blip>
          <a:srcRect/>
          <a:stretch>
            <a:fillRect/>
          </a:stretch>
        </p:blipFill>
        <p:spPr bwMode="auto">
          <a:xfrm>
            <a:off x="3875640" y="3054818"/>
            <a:ext cx="1695140" cy="68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8661" y1="48485" x2="8661" y2="48485"/>
                        <a14:foregroundMark x1="13780" y1="50000" x2="13780" y2="50000"/>
                        <a14:foregroundMark x1="18504" y1="48485" x2="18504" y2="48485"/>
                        <a14:foregroundMark x1="18898" y1="39394" x2="18898" y2="39394"/>
                        <a14:foregroundMark x1="24803" y1="56061" x2="24803" y2="56061"/>
                        <a14:foregroundMark x1="21654" y1="50000" x2="21654" y2="50000"/>
                        <a14:foregroundMark x1="27953" y1="48485" x2="27953" y2="48485"/>
                        <a14:foregroundMark x1="37402" y1="53030" x2="37402" y2="53030"/>
                        <a14:foregroundMark x1="45276" y1="46970" x2="45276" y2="46970"/>
                        <a14:foregroundMark x1="53150" y1="51515" x2="53150" y2="51515"/>
                        <a14:foregroundMark x1="59843" y1="45455" x2="59843" y2="45455"/>
                        <a14:foregroundMark x1="68110" y1="51515" x2="68110" y2="51515"/>
                        <a14:foregroundMark x1="62992" y1="53030" x2="62992" y2="53030"/>
                        <a14:foregroundMark x1="69291" y1="56061" x2="69291" y2="56061"/>
                        <a14:foregroundMark x1="75591" y1="56061" x2="75591" y2="56061"/>
                        <a14:foregroundMark x1="82283" y1="51515" x2="82283" y2="51515"/>
                        <a14:foregroundMark x1="85039" y1="43939" x2="85039" y2="43939"/>
                        <a14:foregroundMark x1="88189" y1="50000" x2="88189"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3660224" y="4738936"/>
            <a:ext cx="2388403" cy="62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02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1106</Words>
  <Application>Microsoft Office PowerPoint</Application>
  <PresentationFormat>Pokaz na ekranie (4:3)</PresentationFormat>
  <Paragraphs>166</Paragraphs>
  <Slides>19</Slides>
  <Notes>19</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19</vt:i4>
      </vt:variant>
    </vt:vector>
  </HeadingPairs>
  <TitlesOfParts>
    <vt:vector size="26" baseType="lpstr">
      <vt:lpstr>Microsoft YaHei</vt:lpstr>
      <vt:lpstr>Arial</vt:lpstr>
      <vt:lpstr>Calibri</vt:lpstr>
      <vt:lpstr>Tahoma</vt:lpstr>
      <vt:lpstr>Verdana</vt:lpstr>
      <vt:lpstr>Office Theme</vt:lpstr>
      <vt:lpstr>Custom Design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Rednova Learning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Dan</dc:creator>
  <cp:lastModifiedBy>Kaminska, Anna</cp:lastModifiedBy>
  <cp:revision>136</cp:revision>
  <dcterms:created xsi:type="dcterms:W3CDTF">2016-07-06T16:48:56Z</dcterms:created>
  <dcterms:modified xsi:type="dcterms:W3CDTF">2017-04-13T08:54:58Z</dcterms:modified>
</cp:coreProperties>
</file>