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9" r:id="rId4"/>
    <p:sldId id="279" r:id="rId5"/>
    <p:sldId id="257" r:id="rId6"/>
    <p:sldId id="288" r:id="rId7"/>
    <p:sldId id="290" r:id="rId8"/>
    <p:sldId id="278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43" d="100"/>
          <a:sy n="43" d="100"/>
        </p:scale>
        <p:origin x="-1428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746672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621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566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igher Education"/>
          <p:cNvSpPr>
            <a:spLocks noGrp="1"/>
          </p:cNvSpPr>
          <p:nvPr>
            <p:ph type="subTitle" sz="quarter" idx="1"/>
          </p:nvPr>
        </p:nvSpPr>
        <p:spPr>
          <a:xfrm>
            <a:off x="1270000" y="6007656"/>
            <a:ext cx="10464800" cy="21095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Continuous Professional Development</a:t>
            </a:r>
          </a:p>
          <a:p>
            <a:endParaRPr lang="ka-GE" dirty="0" smtClean="0">
              <a:latin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</a:rPr>
              <a:t>Teona </a:t>
            </a:r>
            <a:r>
              <a:rPr lang="en-US" sz="3200" dirty="0" err="1" smtClean="0">
                <a:latin typeface="Calibri" pitchFamily="34" charset="0"/>
              </a:rPr>
              <a:t>Khachidze</a:t>
            </a:r>
            <a:endParaRPr lang="en-US" sz="3200" dirty="0" smtClean="0">
              <a:latin typeface="Calibri" pitchFamily="34" charset="0"/>
            </a:endParaRPr>
          </a:p>
        </p:txBody>
      </p:sp>
      <p:pic>
        <p:nvPicPr>
          <p:cNvPr id="120" name="Higher Educ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361" y="1450706"/>
            <a:ext cx="8204077" cy="3677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Tm="334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/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What CPD Does</a:t>
            </a:r>
            <a:endParaRPr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407556" y="2603500"/>
            <a:ext cx="5878944" cy="6286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Calibri" pitchFamily="34" charset="0"/>
                <a:cs typeface="Calibri" pitchFamily="34" charset="0"/>
              </a:rPr>
              <a:t>Manage and deliver all aspects of the teacher training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program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 err="1">
                <a:latin typeface="Calibri" pitchFamily="34" charset="0"/>
                <a:cs typeface="Calibri" pitchFamily="34" charset="0"/>
              </a:rPr>
              <a:t>Organise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and deliver teacher observations and teacher training sessions based on needs</a:t>
            </a:r>
          </a:p>
          <a:p>
            <a:pPr algn="just"/>
            <a:r>
              <a:rPr lang="en-US" dirty="0">
                <a:latin typeface="Calibri" pitchFamily="34" charset="0"/>
                <a:cs typeface="Calibri" pitchFamily="34" charset="0"/>
              </a:rPr>
              <a:t>Provide feedback to the teachers and head of institutions</a:t>
            </a:r>
          </a:p>
          <a:p>
            <a:pPr algn="just"/>
            <a:r>
              <a:rPr lang="en-US" dirty="0" err="1">
                <a:latin typeface="Calibri" pitchFamily="34" charset="0"/>
                <a:cs typeface="Calibri" pitchFamily="34" charset="0"/>
              </a:rPr>
              <a:t>Organise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and deliver national and international ELT events</a:t>
            </a: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Help institutions improving syllabi or program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906" y="-4445"/>
            <a:ext cx="4464211" cy="2000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English Book Education Symbol-02.png" descr="English Book Education Symbol-02.png"/>
          <p:cNvPicPr>
            <a:picLocks noChangeAspect="1"/>
          </p:cNvPicPr>
          <p:nvPr/>
        </p:nvPicPr>
        <p:blipFill>
          <a:blip r:embed="rId4" cstate="print">
            <a:extLst/>
          </a:blip>
          <a:srcRect l="7575" r="7575"/>
          <a:stretch>
            <a:fillRect/>
          </a:stretch>
        </p:blipFill>
        <p:spPr>
          <a:xfrm>
            <a:off x="6751803" y="2500536"/>
            <a:ext cx="5315594" cy="62646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2785554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Autofit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6600" dirty="0" smtClean="0">
                <a:latin typeface="Calibri" pitchFamily="34" charset="0"/>
              </a:rPr>
              <a:t>Course Introduction Training</a:t>
            </a:r>
            <a:endParaRPr sz="6600"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453728" y="4516760"/>
            <a:ext cx="5878944" cy="40542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The importance and aims of pre-primary education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To introduce the </a:t>
            </a:r>
            <a:r>
              <a:rPr lang="en-US" dirty="0" err="1" smtClean="0">
                <a:latin typeface="Calibri" pitchFamily="34" charset="0"/>
              </a:rPr>
              <a:t>coursebook</a:t>
            </a:r>
            <a:endParaRPr lang="en-US" dirty="0" smtClean="0">
              <a:latin typeface="Calibri" pitchFamily="34" charset="0"/>
            </a:endParaRPr>
          </a:p>
          <a:p>
            <a:pPr algn="just"/>
            <a:r>
              <a:rPr lang="en-US" dirty="0" smtClean="0">
                <a:latin typeface="Calibri" pitchFamily="34" charset="0"/>
              </a:rPr>
              <a:t>To learn its methodology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To learn how to use different resources and components of the </a:t>
            </a:r>
            <a:r>
              <a:rPr lang="en-US" dirty="0" err="1" smtClean="0">
                <a:latin typeface="Calibri" pitchFamily="34" charset="0"/>
              </a:rPr>
              <a:t>coursebook</a:t>
            </a: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endParaRPr dirty="0" smtClean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2000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2" descr="C:\Users\User\Downloads\13435382_1137217146335460_2543840854187397991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45" t="-6173" r="16297" b="-2470"/>
          <a:stretch/>
        </p:blipFill>
        <p:spPr bwMode="auto">
          <a:xfrm>
            <a:off x="6718424" y="2500536"/>
            <a:ext cx="54006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8375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Classroom Observation</a:t>
            </a:r>
            <a:endParaRPr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453728" y="2284512"/>
            <a:ext cx="5878944" cy="6286500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n-US" dirty="0" smtClean="0">
                <a:latin typeface="Calibri" pitchFamily="34" charset="0"/>
              </a:rPr>
              <a:t>Based on the agreement with the Kindergarten administration 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Each English language teacher is observed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Feedback for teachers and administration</a:t>
            </a: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2000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half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92" t="-659" r="6763" b="-189"/>
          <a:stretch/>
        </p:blipFill>
        <p:spPr/>
      </p:pic>
    </p:spTree>
    <p:extLst>
      <p:ext uri="{BB962C8B-B14F-4D97-AF65-F5344CB8AC3E}">
        <p14:creationId xmlns:p14="http://schemas.microsoft.com/office/powerpoint/2010/main" xmlns="" val="930792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rmAutofit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6600" dirty="0" smtClean="0">
                <a:latin typeface="Calibri" pitchFamily="34" charset="0"/>
              </a:rPr>
              <a:t>Feedback Form</a:t>
            </a:r>
            <a:endParaRPr sz="6600"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597744" y="2284512"/>
            <a:ext cx="5688632" cy="5782444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Calibri" pitchFamily="34" charset="0"/>
              </a:rPr>
              <a:t>Feedback form consists of the following parts: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Procedure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Content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Recommendation</a:t>
            </a:r>
            <a:endParaRPr dirty="0" smtClean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906" y="-4445"/>
            <a:ext cx="4464211" cy="200092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icture Placeholder 1"/>
          <p:cNvSpPr>
            <a:spLocks noGrp="1"/>
          </p:cNvSpPr>
          <p:nvPr>
            <p:ph type="pic" sz="half" idx="13"/>
          </p:nvPr>
        </p:nvSpPr>
        <p:spPr>
          <a:xfrm>
            <a:off x="6761018" y="2590800"/>
            <a:ext cx="5291282" cy="6299200"/>
          </a:xfrm>
        </p:spPr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7082" t="22700" r="55512" b="8700"/>
          <a:stretch/>
        </p:blipFill>
        <p:spPr>
          <a:xfrm>
            <a:off x="6466810" y="2572544"/>
            <a:ext cx="6084262" cy="63174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Autofit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6600" dirty="0" smtClean="0">
                <a:latin typeface="Calibri" pitchFamily="34" charset="0"/>
              </a:rPr>
              <a:t>Customized </a:t>
            </a:r>
            <a:r>
              <a:rPr lang="en-US" sz="6600" dirty="0" smtClean="0">
                <a:latin typeface="Calibri" pitchFamily="34" charset="0"/>
              </a:rPr>
              <a:t>Training Sessions</a:t>
            </a:r>
            <a:endParaRPr sz="6600"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453728" y="2603500"/>
            <a:ext cx="5878944" cy="59675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After observations</a:t>
            </a:r>
          </a:p>
          <a:p>
            <a:r>
              <a:rPr lang="en-US" dirty="0" smtClean="0">
                <a:latin typeface="Calibri" pitchFamily="34" charset="0"/>
              </a:rPr>
              <a:t>Based on the feedback</a:t>
            </a:r>
          </a:p>
          <a:p>
            <a:r>
              <a:rPr lang="en-US" dirty="0" smtClean="0">
                <a:latin typeface="Calibri" pitchFamily="34" charset="0"/>
              </a:rPr>
              <a:t>Covering one particular direction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endParaRPr dirty="0" smtClean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2000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C:\Users\User\Downloads\14566425_1228774720513035_324099054238392704_o.jpg"/>
          <p:cNvPicPr>
            <a:picLocks noGrp="1" noChangeAspect="1" noChangeArrowheads="1"/>
          </p:cNvPicPr>
          <p:nvPr>
            <p:ph type="pic" sz="half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24" r="2172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0841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igher education"/>
          <p:cNvSpPr>
            <a:spLocks noGrp="1"/>
          </p:cNvSpPr>
          <p:nvPr>
            <p:ph type="title"/>
          </p:nvPr>
        </p:nvSpPr>
        <p:spPr>
          <a:xfrm>
            <a:off x="4614158" y="40144"/>
            <a:ext cx="8064946" cy="1935259"/>
          </a:xfrm>
          <a:prstGeom prst="rect">
            <a:avLst/>
          </a:prstGeom>
        </p:spPr>
        <p:txBody>
          <a:bodyPr>
            <a:noAutofit/>
          </a:bodyPr>
          <a:lstStyle>
            <a:lvl1pPr defTabSz="566674">
              <a:defRPr sz="776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 smtClean="0">
                <a:latin typeface="Calibri" pitchFamily="34" charset="0"/>
              </a:rPr>
              <a:t>Professional Development Module for Pre-Primary </a:t>
            </a:r>
            <a:r>
              <a:rPr lang="en-US" sz="4800" dirty="0">
                <a:latin typeface="Calibri" pitchFamily="34" charset="0"/>
              </a:rPr>
              <a:t>T</a:t>
            </a:r>
            <a:r>
              <a:rPr lang="en-US" sz="4800" dirty="0" smtClean="0">
                <a:latin typeface="Calibri" pitchFamily="34" charset="0"/>
              </a:rPr>
              <a:t>eachers</a:t>
            </a:r>
            <a:endParaRPr sz="4800" dirty="0">
              <a:latin typeface="Calibri" pitchFamily="34" charset="0"/>
            </a:endParaRPr>
          </a:p>
        </p:txBody>
      </p:sp>
      <p:sp>
        <p:nvSpPr>
          <p:cNvPr id="124" name="“All that is gold does not glitter, not all those who wander are lost; The old that is strong does not wither, Deep roots are not reacher by the frost.”…"/>
          <p:cNvSpPr>
            <a:spLocks noGrp="1"/>
          </p:cNvSpPr>
          <p:nvPr>
            <p:ph type="body" sz="half" idx="1"/>
          </p:nvPr>
        </p:nvSpPr>
        <p:spPr>
          <a:xfrm>
            <a:off x="453728" y="4300736"/>
            <a:ext cx="5878944" cy="42702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Calibri" pitchFamily="34" charset="0"/>
              </a:rPr>
              <a:t>About 20-hour training course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Focused on methodology of pre-primary level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Tips for teaching students on pre-primary level</a:t>
            </a:r>
          </a:p>
          <a:p>
            <a:pPr algn="just"/>
            <a:r>
              <a:rPr lang="en-US" dirty="0" smtClean="0">
                <a:latin typeface="Calibri" pitchFamily="34" charset="0"/>
              </a:rPr>
              <a:t>Approximate Date: </a:t>
            </a:r>
            <a:r>
              <a:rPr lang="en-US" dirty="0" smtClean="0">
                <a:latin typeface="Calibri" pitchFamily="34" charset="0"/>
              </a:rPr>
              <a:t>Summer </a:t>
            </a:r>
            <a:r>
              <a:rPr lang="en-US" dirty="0" smtClean="0">
                <a:latin typeface="Calibri" pitchFamily="34" charset="0"/>
              </a:rPr>
              <a:t>2020</a:t>
            </a:r>
          </a:p>
          <a:p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endParaRPr dirty="0" smtClean="0">
              <a:latin typeface="Calibri" pitchFamily="34" charset="0"/>
            </a:endParaRPr>
          </a:p>
        </p:txBody>
      </p:sp>
      <p:pic>
        <p:nvPicPr>
          <p:cNvPr id="126" name="Higher Educ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906" y="-19744"/>
            <a:ext cx="4464211" cy="2000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00" t="-41" r="18626" b="41"/>
          <a:stretch/>
        </p:blipFill>
        <p:spPr>
          <a:xfrm>
            <a:off x="6857032" y="2569964"/>
            <a:ext cx="53340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xmlns="" val="2557604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Higher Education"/>
          <p:cNvSpPr>
            <a:spLocks noGrp="1"/>
          </p:cNvSpPr>
          <p:nvPr>
            <p:ph type="subTitle" sz="quarter" idx="1"/>
          </p:nvPr>
        </p:nvSpPr>
        <p:spPr>
          <a:xfrm>
            <a:off x="1270000" y="6007656"/>
            <a:ext cx="10464800" cy="11303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Thank you!</a:t>
            </a:r>
            <a:endParaRPr dirty="0">
              <a:latin typeface="Calibri" pitchFamily="34" charset="0"/>
            </a:endParaRPr>
          </a:p>
        </p:txBody>
      </p:sp>
      <p:pic>
        <p:nvPicPr>
          <p:cNvPr id="120" name="Higher Educati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361" y="1450706"/>
            <a:ext cx="8204077" cy="36771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943424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161</Words>
  <Application>Microsoft Office PowerPoint</Application>
  <PresentationFormat>Custom</PresentationFormat>
  <Paragraphs>35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White</vt:lpstr>
      <vt:lpstr>Slide 1</vt:lpstr>
      <vt:lpstr>What CPD Does</vt:lpstr>
      <vt:lpstr>Course Introduction Training</vt:lpstr>
      <vt:lpstr>Classroom Observation</vt:lpstr>
      <vt:lpstr>Feedback Form</vt:lpstr>
      <vt:lpstr>Customized Training Sessions</vt:lpstr>
      <vt:lpstr>Professional Development Module for Pre-Primary Teachers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TikoS</dc:creator>
  <cp:lastModifiedBy>User</cp:lastModifiedBy>
  <cp:revision>74</cp:revision>
  <dcterms:modified xsi:type="dcterms:W3CDTF">2020-01-23T05:44:44Z</dcterms:modified>
</cp:coreProperties>
</file>