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4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7" r:id="rId22"/>
    <p:sldId id="398" r:id="rId23"/>
    <p:sldId id="399" r:id="rId24"/>
    <p:sldId id="40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BBB"/>
    <a:srgbClr val="000000"/>
    <a:srgbClr val="505759"/>
    <a:srgbClr val="005A70"/>
    <a:srgbClr val="003057"/>
    <a:srgbClr val="504D49"/>
    <a:srgbClr val="D3D5D6"/>
    <a:srgbClr val="D2DB0E"/>
    <a:srgbClr val="12B2A6"/>
    <a:srgbClr val="038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783" autoAdjust="0"/>
    <p:restoredTop sz="93184" autoAdjust="0"/>
  </p:normalViewPr>
  <p:slideViewPr>
    <p:cSldViewPr snapToGrid="0" showGuides="1">
      <p:cViewPr>
        <p:scale>
          <a:sx n="100" d="100"/>
          <a:sy n="100" d="100"/>
        </p:scale>
        <p:origin x="-270" y="-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FD5633-9EB2-431D-B94B-151C9D423921}" type="slidenum">
              <a:rPr lang="en-GB" smtClean="0">
                <a:latin typeface="Arial" charset="0"/>
                <a:cs typeface="Arial" charset="0"/>
              </a:rPr>
              <a:pPr/>
              <a:t>10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0017D-F232-451F-862A-BB99B586612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9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chemeClr val="bg1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tx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tx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GB" smtClean="0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1" y="2660141"/>
            <a:ext cx="551689" cy="10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36" y="2657742"/>
            <a:ext cx="552878" cy="1085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61" y="2645817"/>
            <a:ext cx="552878" cy="1085059"/>
          </a:xfrm>
          <a:prstGeom prst="rect">
            <a:avLst/>
          </a:prstGeom>
        </p:spPr>
      </p:pic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accent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tx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050" y="2973675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rgbClr val="50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49BE50-C7A4-4CDE-99EB-73EF0B81E400}" type="datetimeFigureOut">
              <a:rPr lang="cs-CZ"/>
              <a:pPr>
                <a:defRPr/>
              </a:pPr>
              <a:t>23.11.2016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10E92-F6B1-41A6-8D22-BC43D52F5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757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6DAEC0-01AE-4451-927E-DD3CA64F4C43}" type="datetimeFigureOut">
              <a:rPr lang="cs-CZ"/>
              <a:pPr>
                <a:defRPr/>
              </a:pPr>
              <a:t>23.11.2016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A583AA-75B8-454E-8AAA-E08B5363BE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6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9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3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0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5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  <a:p>
            <a:pPr lvl="2"/>
            <a:r>
              <a:rPr lang="en-US" smtClean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658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18" r:id="rId9"/>
    <p:sldLayoutId id="2147483719" r:id="rId10"/>
    <p:sldLayoutId id="2147483720" r:id="rId11"/>
    <p:sldLayoutId id="2147483721" r:id="rId12"/>
    <p:sldLayoutId id="2147483728" r:id="rId13"/>
    <p:sldLayoutId id="2147483723" r:id="rId14"/>
    <p:sldLayoutId id="2147483676" r:id="rId15"/>
    <p:sldLayoutId id="2147483691" r:id="rId16"/>
    <p:sldLayoutId id="2147483729" r:id="rId17"/>
    <p:sldLayoutId id="2147483730" r:id="rId18"/>
    <p:sldLayoutId id="2147483726" r:id="rId19"/>
    <p:sldLayoutId id="2147483731" r:id="rId20"/>
    <p:sldLayoutId id="2147483732" r:id="rId21"/>
    <p:sldLayoutId id="2147483682" r:id="rId22"/>
    <p:sldLayoutId id="2147483695" r:id="rId23"/>
    <p:sldLayoutId id="2147483698" r:id="rId24"/>
    <p:sldLayoutId id="2147483694" r:id="rId25"/>
    <p:sldLayoutId id="2147483654" r:id="rId26"/>
    <p:sldLayoutId id="2147483727" r:id="rId27"/>
    <p:sldLayoutId id="2147483733" r:id="rId28"/>
    <p:sldLayoutId id="2147483663" r:id="rId29"/>
    <p:sldLayoutId id="2147483734" r:id="rId30"/>
    <p:sldLayoutId id="2147483735" r:id="rId31"/>
    <p:sldLayoutId id="2147483736" r:id="rId32"/>
    <p:sldLayoutId id="2147483737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bg2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u="none" kern="1200">
          <a:solidFill>
            <a:schemeClr val="bg2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Teaching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75584"/>
              </p:ext>
            </p:extLst>
          </p:nvPr>
        </p:nvGraphicFramePr>
        <p:xfrm>
          <a:off x="2" y="-23"/>
          <a:ext cx="8429652" cy="674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0"/>
                <a:gridCol w="714380"/>
                <a:gridCol w="898098"/>
                <a:gridCol w="1204236"/>
                <a:gridCol w="1204236"/>
                <a:gridCol w="1204236"/>
                <a:gridCol w="1204236"/>
              </a:tblGrid>
              <a:tr h="22860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SimSun"/>
                        </a:rPr>
                        <a:t>To </a:t>
                      </a:r>
                      <a:r>
                        <a:rPr lang="en-US" sz="2800" b="1" dirty="0" smtClean="0">
                          <a:latin typeface="Arial"/>
                          <a:ea typeface="SimSun"/>
                        </a:rPr>
                        <a:t>Entertain</a:t>
                      </a:r>
                      <a:endParaRPr lang="en-GB" sz="28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SimSun"/>
                        </a:rPr>
                        <a:t>To Inform</a:t>
                      </a:r>
                      <a:endParaRPr lang="en-GB" sz="28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SimSun"/>
                        </a:rPr>
                        <a:t>To Instruct</a:t>
                      </a:r>
                      <a:endParaRPr lang="en-GB" sz="28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SimSun"/>
                        </a:rPr>
                        <a:t>To Persuade</a:t>
                      </a:r>
                      <a:endParaRPr lang="en-GB" sz="28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SimSun"/>
                        </a:rPr>
                        <a:t>To Explain</a:t>
                      </a:r>
                      <a:endParaRPr lang="en-GB" sz="28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/>
                          <a:ea typeface="SimSun"/>
                        </a:rPr>
                        <a:t>To Argue</a:t>
                      </a:r>
                      <a:endParaRPr lang="en-GB" sz="2800" b="1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vert="vert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n-GB" sz="2800" b="1" i="0" dirty="0" smtClean="0">
                          <a:latin typeface="Arial" pitchFamily="34" charset="0"/>
                          <a:cs typeface="Arial" pitchFamily="34" charset="0"/>
                        </a:rPr>
                        <a:t>Forms</a:t>
                      </a:r>
                      <a:endParaRPr lang="en-GB" sz="2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SimSun"/>
                        </a:rPr>
                        <a:t>Posters</a:t>
                      </a:r>
                      <a:endParaRPr lang="en-GB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SimSun"/>
                        </a:rPr>
                        <a:t>Brochures</a:t>
                      </a:r>
                      <a:endParaRPr lang="en-GB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SimSun"/>
                        </a:rPr>
                        <a:t>Pamphlets</a:t>
                      </a:r>
                      <a:endParaRPr lang="en-GB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SimSun"/>
                        </a:rPr>
                        <a:t>Letters</a:t>
                      </a:r>
                      <a:endParaRPr lang="en-GB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SimSun"/>
                        </a:rPr>
                        <a:t>Recipes</a:t>
                      </a:r>
                      <a:endParaRPr lang="en-GB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12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SimSun"/>
                        </a:rPr>
                        <a:t>Instructions</a:t>
                      </a:r>
                      <a:endParaRPr lang="en-GB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/>
              <a:t>ASSESSING WRITING</a:t>
            </a:r>
            <a:endParaRPr lang="en-GB" dirty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How can assess the writing?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What symbols, if any, do you use?</a:t>
            </a:r>
          </a:p>
        </p:txBody>
      </p:sp>
    </p:spTree>
    <p:extLst>
      <p:ext uri="{BB962C8B-B14F-4D97-AF65-F5344CB8AC3E}">
        <p14:creationId xmlns:p14="http://schemas.microsoft.com/office/powerpoint/2010/main" val="24425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/>
              <a:t>Assessing Writing </a:t>
            </a:r>
            <a:endParaRPr lang="en-GB" dirty="0"/>
          </a:p>
        </p:txBody>
      </p:sp>
      <p:pic>
        <p:nvPicPr>
          <p:cNvPr id="22531" name="Content Placeholder 4" descr="writ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286000"/>
            <a:ext cx="8139113" cy="2000250"/>
          </a:xfrm>
        </p:spPr>
      </p:pic>
    </p:spTree>
    <p:extLst>
      <p:ext uri="{BB962C8B-B14F-4D97-AF65-F5344CB8AC3E}">
        <p14:creationId xmlns:p14="http://schemas.microsoft.com/office/powerpoint/2010/main" val="39570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wri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2948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1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dirty="0" smtClean="0"/>
              <a:t>Assessing Writing </a:t>
            </a:r>
            <a:endParaRPr lang="en-GB" dirty="0"/>
          </a:p>
        </p:txBody>
      </p:sp>
      <p:pic>
        <p:nvPicPr>
          <p:cNvPr id="24579" name="Content Placeholder 4" descr="writ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3" y="1714500"/>
            <a:ext cx="8467725" cy="4071938"/>
          </a:xfrm>
        </p:spPr>
      </p:pic>
    </p:spTree>
    <p:extLst>
      <p:ext uri="{BB962C8B-B14F-4D97-AF65-F5344CB8AC3E}">
        <p14:creationId xmlns:p14="http://schemas.microsoft.com/office/powerpoint/2010/main" val="36788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Measuring Word Knowledge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000" dirty="0" smtClean="0"/>
              <a:t>Lexical Density</a:t>
            </a:r>
          </a:p>
          <a:p>
            <a:r>
              <a:rPr lang="en-GB" sz="2000" i="1" dirty="0" smtClean="0">
                <a:solidFill>
                  <a:schemeClr val="tx1"/>
                </a:solidFill>
              </a:rPr>
              <a:t>How many content words</a:t>
            </a:r>
          </a:p>
          <a:p>
            <a:r>
              <a:rPr lang="en-GB" sz="2000" dirty="0" smtClean="0"/>
              <a:t>Lexical Variety</a:t>
            </a:r>
          </a:p>
          <a:p>
            <a:r>
              <a:rPr lang="en-GB" sz="2000" i="1" dirty="0" smtClean="0">
                <a:solidFill>
                  <a:schemeClr val="tx1"/>
                </a:solidFill>
              </a:rPr>
              <a:t>How many different words</a:t>
            </a:r>
          </a:p>
          <a:p>
            <a:r>
              <a:rPr lang="en-GB" sz="2000" dirty="0" smtClean="0"/>
              <a:t>Lexical Sophistication</a:t>
            </a:r>
          </a:p>
          <a:p>
            <a:r>
              <a:rPr lang="en-GB" sz="2000" i="1" dirty="0" smtClean="0">
                <a:solidFill>
                  <a:schemeClr val="tx1"/>
                </a:solidFill>
              </a:rPr>
              <a:t>How many words outside the top 2,000</a:t>
            </a:r>
          </a:p>
        </p:txBody>
      </p:sp>
    </p:spTree>
    <p:extLst>
      <p:ext uri="{BB962C8B-B14F-4D97-AF65-F5344CB8AC3E}">
        <p14:creationId xmlns:p14="http://schemas.microsoft.com/office/powerpoint/2010/main" val="39306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wri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29481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Measuring Word Knowledge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000" dirty="0" smtClean="0"/>
              <a:t>Lexical Density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35%</a:t>
            </a:r>
          </a:p>
          <a:p>
            <a:r>
              <a:rPr lang="en-GB" sz="2000" dirty="0" smtClean="0"/>
              <a:t>Lexical Variety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94 out of 189 – 50%</a:t>
            </a:r>
          </a:p>
          <a:p>
            <a:r>
              <a:rPr lang="en-GB" sz="2000" dirty="0" smtClean="0"/>
              <a:t>Lexical Sophistication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3879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writ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92995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7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Measuring Word Knowledge</a:t>
            </a:r>
            <a:endParaRPr lang="en-GB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Lexical Density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42%</a:t>
            </a:r>
          </a:p>
          <a:p>
            <a:r>
              <a:rPr lang="en-GB" sz="2000" dirty="0" smtClean="0"/>
              <a:t>Lexical Variety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65%</a:t>
            </a:r>
          </a:p>
          <a:p>
            <a:r>
              <a:rPr lang="en-GB" sz="2000" dirty="0" smtClean="0"/>
              <a:t>Lexical Sophistication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13%</a:t>
            </a:r>
          </a:p>
        </p:txBody>
      </p:sp>
      <p:sp>
        <p:nvSpPr>
          <p:cNvPr id="29700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endParaRPr lang="en-GB" dirty="0" smtClean="0"/>
          </a:p>
          <a:p>
            <a:r>
              <a:rPr lang="en-GB" sz="2000" dirty="0" smtClean="0"/>
              <a:t>Lexical Density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35%</a:t>
            </a:r>
          </a:p>
          <a:p>
            <a:r>
              <a:rPr lang="en-GB" sz="2000" dirty="0" smtClean="0"/>
              <a:t>Lexical Variety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94 out of 189 – 50%</a:t>
            </a:r>
          </a:p>
          <a:p>
            <a:r>
              <a:rPr lang="en-GB" sz="2000" dirty="0" smtClean="0"/>
              <a:t>Lexical Sophistication</a:t>
            </a:r>
          </a:p>
          <a:p>
            <a:r>
              <a:rPr lang="en-GB" sz="2000" i="1" dirty="0" smtClean="0">
                <a:solidFill>
                  <a:srgbClr val="FF0000"/>
                </a:solidFill>
              </a:rPr>
              <a:t>10%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19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650" y="1752600"/>
            <a:ext cx="8743950" cy="428517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the difference between written and spoken English?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What is the difference between learning to write and writing to learn?</a:t>
            </a:r>
          </a:p>
          <a:p>
            <a:pPr eaLnBrk="1" hangingPunct="1"/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2400" dirty="0" smtClean="0"/>
              <a:t>How many different   written forms can you think of?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How many different purposes for writing can you think of?</a:t>
            </a:r>
          </a:p>
          <a:p>
            <a:pPr eaLnBrk="1" hangingPunct="1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" y="581025"/>
            <a:ext cx="77533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Consider the following questions: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roles in Writing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reader </a:t>
            </a:r>
            <a:r>
              <a:rPr lang="en-GB" dirty="0"/>
              <a:t>or </a:t>
            </a:r>
            <a:r>
              <a:rPr lang="en-GB" dirty="0" smtClean="0"/>
              <a:t>respondent </a:t>
            </a:r>
          </a:p>
          <a:p>
            <a:pPr lvl="1"/>
            <a:r>
              <a:rPr lang="en-GB" dirty="0" err="1" smtClean="0"/>
              <a:t>E.g</a:t>
            </a:r>
            <a:r>
              <a:rPr lang="en-GB" dirty="0" smtClean="0"/>
              <a:t> – ‘I liked your point about…’,</a:t>
            </a:r>
          </a:p>
          <a:p>
            <a:r>
              <a:rPr lang="en-GB" dirty="0" smtClean="0"/>
              <a:t>writing </a:t>
            </a:r>
            <a:r>
              <a:rPr lang="en-GB" dirty="0"/>
              <a:t>teacher or </a:t>
            </a:r>
            <a:r>
              <a:rPr lang="en-GB" dirty="0" smtClean="0"/>
              <a:t>guide</a:t>
            </a:r>
          </a:p>
          <a:p>
            <a:pPr lvl="1"/>
            <a:r>
              <a:rPr lang="en-GB" dirty="0" smtClean="0"/>
              <a:t>E.g. “the paragraph in part one needs shortening”, “you may want to think about starting with a subject sentence.”</a:t>
            </a:r>
          </a:p>
          <a:p>
            <a:r>
              <a:rPr lang="en-GB" dirty="0" smtClean="0"/>
              <a:t>Grammarian</a:t>
            </a:r>
          </a:p>
          <a:p>
            <a:pPr lvl="1"/>
            <a:r>
              <a:rPr lang="en-GB" dirty="0" smtClean="0"/>
              <a:t>E.g. “The third conditional, requires the use of the past perfect in the conditional clause.”</a:t>
            </a:r>
          </a:p>
          <a:p>
            <a:r>
              <a:rPr lang="en-GB" dirty="0" smtClean="0"/>
              <a:t>evaluator </a:t>
            </a:r>
            <a:r>
              <a:rPr lang="en-GB" dirty="0"/>
              <a:t>or </a:t>
            </a:r>
            <a:r>
              <a:rPr lang="en-GB" dirty="0" smtClean="0"/>
              <a:t>judge</a:t>
            </a:r>
          </a:p>
          <a:p>
            <a:pPr lvl="1"/>
            <a:r>
              <a:rPr lang="en-GB" dirty="0" smtClean="0"/>
              <a:t>E.g. – “the effect on the target reader would be positive and the reader would be informed”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7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4351" y="2065867"/>
            <a:ext cx="7598569" cy="48332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smtClean="0"/>
              <a:t>Teacher feedback</a:t>
            </a:r>
          </a:p>
          <a:p>
            <a:pPr lvl="1"/>
            <a:r>
              <a:rPr lang="en-GB" sz="2000" dirty="0" smtClean="0"/>
              <a:t>Select a role e.g. Reader, Guide, Grammarian, Judge and write comments at the end.</a:t>
            </a:r>
          </a:p>
          <a:p>
            <a:pPr lvl="1"/>
            <a:r>
              <a:rPr lang="en-GB" sz="2000" dirty="0" smtClean="0"/>
              <a:t>Highlight / underline / circle positive aspects of writing and congratulate (humanistic approach)</a:t>
            </a:r>
          </a:p>
          <a:p>
            <a:pPr lvl="1"/>
            <a:r>
              <a:rPr lang="en-GB" sz="2000" dirty="0" smtClean="0"/>
              <a:t>Focus on one language point (positive or negative)</a:t>
            </a:r>
          </a:p>
          <a:p>
            <a:pPr lvl="1"/>
            <a:r>
              <a:rPr lang="en-GB" sz="2000" dirty="0" smtClean="0"/>
              <a:t>Worksheet production – create a worksheet using own structures e.g. common errors / id correct and incorrect sentences</a:t>
            </a:r>
          </a:p>
          <a:p>
            <a:r>
              <a:rPr lang="en-GB" sz="2000" dirty="0" smtClean="0"/>
              <a:t>Peer feedback :</a:t>
            </a:r>
          </a:p>
          <a:p>
            <a:pPr lvl="1"/>
            <a:r>
              <a:rPr lang="en-GB" sz="2000" dirty="0" smtClean="0"/>
              <a:t>Student as reader – focus on opinions</a:t>
            </a:r>
          </a:p>
          <a:p>
            <a:pPr lvl="1"/>
            <a:r>
              <a:rPr lang="en-GB" sz="2000" dirty="0" smtClean="0"/>
              <a:t>Student as Judge – focus on performance </a:t>
            </a:r>
          </a:p>
          <a:p>
            <a:pPr lvl="1"/>
            <a:r>
              <a:rPr lang="en-GB" sz="2000" dirty="0" smtClean="0"/>
              <a:t>Group analysis as grammarians (circle the good, underline one thing to change)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9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15925"/>
            <a:ext cx="17129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53188" y="927100"/>
            <a:ext cx="1328737" cy="433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15" b="1" dirty="0"/>
              <a:t>Cubing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163" y="1638300"/>
            <a:ext cx="1690687" cy="433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15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2550" y="5408613"/>
            <a:ext cx="2619375" cy="433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15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to 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313" y="2352675"/>
            <a:ext cx="2963862" cy="433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15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 about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5250" y="3313113"/>
            <a:ext cx="2127250" cy="433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15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3713" y="4884738"/>
            <a:ext cx="1328737" cy="433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215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7713" y="4094163"/>
            <a:ext cx="1328737" cy="433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215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</a:t>
            </a:r>
          </a:p>
        </p:txBody>
      </p:sp>
      <p:sp>
        <p:nvSpPr>
          <p:cNvPr id="4301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900" smtClean="0">
                <a:solidFill>
                  <a:schemeClr val="bg1"/>
                </a:solidFill>
              </a:rPr>
              <a:t>Upbeat Kazahstan 2016</a:t>
            </a:r>
            <a:endParaRPr lang="en-GB" altLang="en-US" sz="90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2" y="298134"/>
            <a:ext cx="4302504" cy="61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33" y="0"/>
            <a:ext cx="4185415" cy="6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81000" y="6545263"/>
            <a:ext cx="4984750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Matura Matters  l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0813" y="6545263"/>
            <a:ext cx="331787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07023-5558-4A8F-BDB6-3093591212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24426" cy="64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437253"/>
              </p:ext>
            </p:extLst>
          </p:nvPr>
        </p:nvGraphicFramePr>
        <p:xfrm>
          <a:off x="1087336" y="2209655"/>
          <a:ext cx="7702703" cy="311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12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          </a:t>
                      </a: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Although                      Actually                          But                                   A                         The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When                       In                              With                  So                          If</a:t>
                      </a:r>
                      <a:r>
                        <a:rPr lang="en-US" sz="2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      Since                                                                                             An       At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And                                      Because                                Might           During                                  With</a:t>
                      </a:r>
                      <a:endParaRPr lang="cs-CZ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524426" y="398206"/>
            <a:ext cx="4280361" cy="1002891"/>
          </a:xfrm>
          <a:prstGeom prst="rect">
            <a:avLst/>
          </a:prstGeom>
          <a:solidFill>
            <a:srgbClr val="B142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987" y="604684"/>
            <a:ext cx="389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Fast Writing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59302"/>
              </p:ext>
            </p:extLst>
          </p:nvPr>
        </p:nvGraphicFramePr>
        <p:xfrm>
          <a:off x="284168" y="2289715"/>
          <a:ext cx="8338242" cy="297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21"/>
                <a:gridCol w="4169121"/>
              </a:tblGrid>
              <a:tr h="2978591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Hit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Stole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 startAt="6"/>
                      </a:pPr>
                      <a:endParaRPr kumimoji="0" 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Chased after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Couldn’t catch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Dropped</a:t>
                      </a:r>
                      <a:endParaRPr kumimoji="0" lang="en-GB" sz="2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Broke</a:t>
                      </a:r>
                    </a:p>
                    <a:p>
                      <a:pPr marL="342900" indent="-342900">
                        <a:buFont typeface="+mj-lt"/>
                        <a:buAutoNum type="arabicParenR" startAt="6"/>
                      </a:pPr>
                      <a:r>
                        <a:rPr kumimoji="0"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Cried</a:t>
                      </a:r>
                      <a:endParaRPr lang="en-GB" sz="28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1041149" y="1123306"/>
            <a:ext cx="3476530" cy="14666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Actually,  Luckily, Unfortunately,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Suddenly, Well, Sadly,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aseline="0" dirty="0" smtClean="0"/>
              <a:t>Thankfully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23988" y="1123306"/>
            <a:ext cx="3476530" cy="14666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Then,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 Next, After that,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Eventually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042884" y="3054644"/>
            <a:ext cx="3660617" cy="16582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Oh no,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What a shame!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Really?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So what did you do?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Differences between written &amp; spoken English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8227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Speaking involves more </a:t>
            </a:r>
            <a:r>
              <a:rPr lang="en-US" sz="2400" dirty="0" err="1" smtClean="0"/>
              <a:t>deixis</a:t>
            </a:r>
            <a:r>
              <a:rPr lang="en-US" sz="2400" dirty="0" smtClean="0"/>
              <a:t> or ‘pointing words’.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Speaking contains a higher ratio of structure words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solidFill>
                <a:srgbClr val="FFC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/>
              <a:t>Writing contains a higher ration of content words.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Writing displays a greater degree of lexical density.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7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‘Writing to learn is not Learning to Write’.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51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Process v Product Writing</a:t>
            </a:r>
            <a:endParaRPr lang="cs-CZ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105025"/>
            <a:ext cx="8748713" cy="4348163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Product Writing is linear and very direct, the writer is clear what the task is and knows the requirements for completion.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solidFill>
                <a:srgbClr val="FFC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There are a lot of product writing tasks in textbooks (e.g. copying, gap-fill, following the structure)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These are designed to help the learners improve their general English skills rather than improve their writing.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075" y="253536"/>
            <a:ext cx="8467725" cy="11430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Process writing is non-linear and designed to improve learners writing skills. </a:t>
            </a:r>
            <a:br>
              <a:rPr lang="en-US" sz="2000" dirty="0" smtClean="0"/>
            </a:br>
            <a:endParaRPr lang="cs-CZ" sz="2000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half" idx="1"/>
          </p:nvPr>
        </p:nvSpPr>
        <p:spPr>
          <a:xfrm>
            <a:off x="390525" y="1593850"/>
            <a:ext cx="2459038" cy="1749425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Process writing is recursive </a:t>
            </a:r>
            <a:r>
              <a:rPr lang="en-US" sz="2000" dirty="0" smtClean="0">
                <a:solidFill>
                  <a:schemeClr val="tx1"/>
                </a:solidFill>
              </a:rPr>
              <a:t>(i.e. we move backwards and forwards through the stages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15364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5" name="Obrázek 3" descr="processwritingě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401763"/>
            <a:ext cx="6200775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4" descr="processwrit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1488"/>
            <a:ext cx="8588375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4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write</a:t>
            </a:r>
            <a:r>
              <a:rPr lang="en-US" dirty="0" smtClean="0"/>
              <a:t>? What reasons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fontAlgn="t" hangingPunct="1">
              <a:buFont typeface="Wingdings 2" pitchFamily="18" charset="2"/>
              <a:buNone/>
            </a:pPr>
            <a:r>
              <a:rPr lang="en-US" sz="2400" b="1" dirty="0" smtClean="0"/>
              <a:t>To Entertain</a:t>
            </a:r>
          </a:p>
          <a:p>
            <a:pPr algn="ctr" eaLnBrk="1" fontAlgn="t" hangingPunct="1">
              <a:buFont typeface="Wingdings 2" pitchFamily="18" charset="2"/>
              <a:buNone/>
            </a:pPr>
            <a:endParaRPr lang="en-GB" sz="2400" b="1" dirty="0" smtClean="0"/>
          </a:p>
          <a:p>
            <a:pPr algn="ctr" eaLnBrk="1" fontAlgn="t" hangingPunct="1">
              <a:buFont typeface="Wingdings 2" pitchFamily="18" charset="2"/>
              <a:buNone/>
            </a:pPr>
            <a:r>
              <a:rPr lang="en-US" sz="2400" b="1" dirty="0" smtClean="0"/>
              <a:t>To Inform</a:t>
            </a:r>
          </a:p>
          <a:p>
            <a:pPr algn="ctr" eaLnBrk="1" fontAlgn="t" hangingPunct="1">
              <a:buFont typeface="Wingdings 2" pitchFamily="18" charset="2"/>
              <a:buNone/>
            </a:pPr>
            <a:endParaRPr lang="en-GB" sz="2400" b="1" dirty="0" smtClean="0"/>
          </a:p>
          <a:p>
            <a:pPr algn="ctr" eaLnBrk="1" fontAlgn="t" hangingPunct="1">
              <a:buFont typeface="Wingdings 2" pitchFamily="18" charset="2"/>
              <a:buNone/>
            </a:pPr>
            <a:r>
              <a:rPr lang="en-US" sz="2400" b="1" dirty="0" smtClean="0"/>
              <a:t>To Instruct</a:t>
            </a:r>
          </a:p>
          <a:p>
            <a:pPr algn="ctr" eaLnBrk="1" fontAlgn="t" hangingPunct="1">
              <a:buFont typeface="Wingdings 2" pitchFamily="18" charset="2"/>
              <a:buNone/>
            </a:pPr>
            <a:endParaRPr lang="en-GB" sz="2400" b="1" dirty="0" smtClean="0"/>
          </a:p>
          <a:p>
            <a:pPr algn="ctr" eaLnBrk="1" fontAlgn="t" hangingPunct="1">
              <a:buFont typeface="Wingdings 2" pitchFamily="18" charset="2"/>
              <a:buNone/>
            </a:pPr>
            <a:r>
              <a:rPr lang="en-US" sz="2400" b="1" dirty="0" smtClean="0"/>
              <a:t>To Persuade</a:t>
            </a:r>
          </a:p>
          <a:p>
            <a:pPr algn="ctr" eaLnBrk="1" fontAlgn="t" hangingPunct="1">
              <a:buFont typeface="Wingdings 2" pitchFamily="18" charset="2"/>
              <a:buNone/>
            </a:pPr>
            <a:endParaRPr lang="en-GB" sz="2400" b="1" dirty="0" smtClean="0"/>
          </a:p>
          <a:p>
            <a:pPr algn="ctr" eaLnBrk="1" fontAlgn="t" hangingPunct="1">
              <a:buFont typeface="Wingdings 2" pitchFamily="18" charset="2"/>
              <a:buNone/>
            </a:pPr>
            <a:r>
              <a:rPr lang="en-US" sz="2400" b="1" dirty="0" smtClean="0"/>
              <a:t>To Explain</a:t>
            </a:r>
          </a:p>
          <a:p>
            <a:pPr algn="ctr" eaLnBrk="1" fontAlgn="t" hangingPunct="1">
              <a:buFont typeface="Wingdings 2" pitchFamily="18" charset="2"/>
              <a:buNone/>
            </a:pPr>
            <a:endParaRPr lang="en-GB" sz="2400" b="1" dirty="0" smtClean="0"/>
          </a:p>
          <a:p>
            <a:pPr algn="ctr" eaLnBrk="1" fontAlgn="t" hangingPunct="1">
              <a:buFont typeface="Wingdings 2" pitchFamily="18" charset="2"/>
              <a:buNone/>
            </a:pPr>
            <a:r>
              <a:rPr lang="en-US" sz="2400" b="1" dirty="0" smtClean="0"/>
              <a:t>To Argue</a:t>
            </a:r>
            <a:endParaRPr lang="en-GB" sz="2400" b="1" dirty="0" smtClean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5816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Forms of written English</a:t>
            </a:r>
            <a:endParaRPr lang="cs-CZ" dirty="0"/>
          </a:p>
        </p:txBody>
      </p:sp>
      <p:sp>
        <p:nvSpPr>
          <p:cNvPr id="18435" name="Zástupný symbol pro obsah 4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4038600" cy="4813300"/>
          </a:xfrm>
        </p:spPr>
        <p:txBody>
          <a:bodyPr/>
          <a:lstStyle/>
          <a:p>
            <a:pPr eaLnBrk="1" fontAlgn="t" hangingPunct="1"/>
            <a:r>
              <a:rPr lang="en-US" b="1" smtClean="0"/>
              <a:t>Posters</a:t>
            </a:r>
          </a:p>
          <a:p>
            <a:pPr eaLnBrk="1" fontAlgn="t" hangingPunct="1"/>
            <a:endParaRPr lang="en-GB" b="1" smtClean="0"/>
          </a:p>
          <a:p>
            <a:pPr eaLnBrk="1" fontAlgn="t" hangingPunct="1"/>
            <a:r>
              <a:rPr lang="en-US" b="1" smtClean="0"/>
              <a:t>Brochures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Pamphlets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Letters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Recipes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Instructions</a:t>
            </a:r>
            <a:endParaRPr lang="en-GB" smtClean="0"/>
          </a:p>
          <a:p>
            <a:endParaRPr lang="cs-CZ" smtClean="0"/>
          </a:p>
        </p:txBody>
      </p:sp>
      <p:sp>
        <p:nvSpPr>
          <p:cNvPr id="1843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951412"/>
          </a:xfrm>
        </p:spPr>
        <p:txBody>
          <a:bodyPr/>
          <a:lstStyle/>
          <a:p>
            <a:pPr eaLnBrk="1" fontAlgn="t" hangingPunct="1"/>
            <a:r>
              <a:rPr lang="en-US" b="1" smtClean="0"/>
              <a:t>Lists</a:t>
            </a:r>
          </a:p>
          <a:p>
            <a:pPr eaLnBrk="1" fontAlgn="t" hangingPunct="1"/>
            <a:endParaRPr lang="en-GB" b="1" smtClean="0"/>
          </a:p>
          <a:p>
            <a:pPr eaLnBrk="1" fontAlgn="t" hangingPunct="1"/>
            <a:r>
              <a:rPr lang="en-US" b="1" smtClean="0"/>
              <a:t>Labels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Stories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Reports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Poems</a:t>
            </a:r>
          </a:p>
          <a:p>
            <a:pPr eaLnBrk="1" fontAlgn="t" hangingPunct="1"/>
            <a:endParaRPr lang="en-GB" smtClean="0"/>
          </a:p>
          <a:p>
            <a:pPr eaLnBrk="1" fontAlgn="t" hangingPunct="1"/>
            <a:r>
              <a:rPr lang="en-US" b="1" smtClean="0"/>
              <a:t>Essays</a:t>
            </a:r>
            <a:endParaRPr lang="en-GB" smtClean="0"/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504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38594&quot;&gt;&lt;object type=&quot;3&quot; unique_id=&quot;38600&quot;&gt;&lt;property id=&quot;20148&quot; value=&quot;5&quot;/&gt;&lt;property id=&quot;20300&quot; value=&quot;Slide 1 - &amp;quot;Teaching Writing&amp;quot;&quot;/&gt;&lt;property id=&quot;20307&quot; value=&quot;374&quot;/&gt;&lt;/object&gt;&lt;object type=&quot;3&quot; unique_id=&quot;39831&quot;&gt;&lt;property id=&quot;20148&quot; value=&quot;5&quot;/&gt;&lt;property id=&quot;20300&quot; value=&quot;Slide 2 - &amp;quot;      &amp;quot;&quot;/&gt;&lt;property id=&quot;20307&quot; value=&quot;376&quot;/&gt;&lt;/object&gt;&lt;object type=&quot;3&quot; unique_id=&quot;39832&quot;&gt;&lt;property id=&quot;20148&quot; value=&quot;5&quot;/&gt;&lt;property id=&quot;20300&quot; value=&quot;Slide 3 - &amp;quot;Differences between written &amp;amp; spoken English&amp;quot;&quot;/&gt;&lt;property id=&quot;20307&quot; value=&quot;377&quot;/&gt;&lt;/object&gt;&lt;object type=&quot;3&quot; unique_id=&quot;39833&quot;&gt;&lt;property id=&quot;20148&quot; value=&quot;5&quot;/&gt;&lt;property id=&quot;20300&quot; value=&quot;Slide 4 - &amp;quot;‘Writing to learn is not Learning to Write’.&amp;quot;&quot;/&gt;&lt;property id=&quot;20307&quot; value=&quot;378&quot;/&gt;&lt;/object&gt;&lt;object type=&quot;3&quot; unique_id=&quot;39834&quot;&gt;&lt;property id=&quot;20148&quot; value=&quot;5&quot;/&gt;&lt;property id=&quot;20300&quot; value=&quot;Slide 5&quot;/&gt;&lt;property id=&quot;20307&quot; value=&quot;379&quot;/&gt;&lt;/object&gt;&lt;object type=&quot;3&quot; unique_id=&quot;39835&quot;&gt;&lt;property id=&quot;20148&quot; value=&quot;5&quot;/&gt;&lt;property id=&quot;20300&quot; value=&quot;Slide 6 - &amp;quot;Process writing is non-linear and designed to improve learners writing skills.  &amp;quot;&quot;/&gt;&lt;property id=&quot;20307&quot; value=&quot;380&quot;/&gt;&lt;/object&gt;&lt;object type=&quot;3&quot; unique_id=&quot;39836&quot;&gt;&lt;property id=&quot;20148&quot; value=&quot;5&quot;/&gt;&lt;property id=&quot;20300&quot; value=&quot;Slide 7&quot;/&gt;&lt;property id=&quot;20307&quot; value=&quot;381&quot;/&gt;&lt;/object&gt;&lt;object type=&quot;3&quot; unique_id=&quot;39837&quot;&gt;&lt;property id=&quot;20148&quot; value=&quot;5&quot;/&gt;&lt;property id=&quot;20300&quot; value=&quot;Slide 8 - &amp;quot;Why write? What reasons&amp;quot;&quot;/&gt;&lt;property id=&quot;20307&quot; value=&quot;382&quot;/&gt;&lt;/object&gt;&lt;object type=&quot;3&quot; unique_id=&quot;39838&quot;&gt;&lt;property id=&quot;20148&quot; value=&quot;5&quot;/&gt;&lt;property id=&quot;20300&quot; value=&quot;Slide 9 - &amp;quot;Forms of written English&amp;quot;&quot;/&gt;&lt;property id=&quot;20307&quot; value=&quot;383&quot;/&gt;&lt;/object&gt;&lt;object type=&quot;3&quot; unique_id=&quot;39839&quot;&gt;&lt;property id=&quot;20148&quot; value=&quot;5&quot;/&gt;&lt;property id=&quot;20300&quot; value=&quot;Slide 10&quot;/&gt;&lt;property id=&quot;20307&quot; value=&quot;384&quot;/&gt;&lt;/object&gt;&lt;object type=&quot;3&quot; unique_id=&quot;39840&quot;&gt;&lt;property id=&quot;20148&quot; value=&quot;5&quot;/&gt;&lt;property id=&quot;20300&quot; value=&quot;Slide 11 - &amp;quot;ASSESSING WRITING&amp;quot;&quot;/&gt;&lt;property id=&quot;20307&quot; value=&quot;386&quot;/&gt;&lt;/object&gt;&lt;object type=&quot;3&quot; unique_id=&quot;39841&quot;&gt;&lt;property id=&quot;20148&quot; value=&quot;5&quot;/&gt;&lt;property id=&quot;20300&quot; value=&quot;Slide 12 - &amp;quot;Assessing Writing &amp;quot;&quot;/&gt;&lt;property id=&quot;20307&quot; value=&quot;387&quot;/&gt;&lt;/object&gt;&lt;object type=&quot;3&quot; unique_id=&quot;39842&quot;&gt;&lt;property id=&quot;20148&quot; value=&quot;5&quot;/&gt;&lt;property id=&quot;20300&quot; value=&quot;Slide 13&quot;/&gt;&lt;property id=&quot;20307&quot; value=&quot;388&quot;/&gt;&lt;/object&gt;&lt;object type=&quot;3&quot; unique_id=&quot;39843&quot;&gt;&lt;property id=&quot;20148&quot; value=&quot;5&quot;/&gt;&lt;property id=&quot;20300&quot; value=&quot;Slide 14 - &amp;quot;Assessing Writing &amp;quot;&quot;/&gt;&lt;property id=&quot;20307&quot; value=&quot;389&quot;/&gt;&lt;/object&gt;&lt;object type=&quot;3&quot; unique_id=&quot;39844&quot;&gt;&lt;property id=&quot;20148&quot; value=&quot;5&quot;/&gt;&lt;property id=&quot;20300&quot; value=&quot;Slide 15 - &amp;quot;Measuring Word Knowledge&amp;quot;&quot;/&gt;&lt;property id=&quot;20307&quot; value=&quot;390&quot;/&gt;&lt;/object&gt;&lt;object type=&quot;3&quot; unique_id=&quot;39845&quot;&gt;&lt;property id=&quot;20148&quot; value=&quot;5&quot;/&gt;&lt;property id=&quot;20300&quot; value=&quot;Slide 16&quot;/&gt;&lt;property id=&quot;20307&quot; value=&quot;391&quot;/&gt;&lt;/object&gt;&lt;object type=&quot;3&quot; unique_id=&quot;39846&quot;&gt;&lt;property id=&quot;20148&quot; value=&quot;5&quot;/&gt;&lt;property id=&quot;20300&quot; value=&quot;Slide 17 - &amp;quot;Measuring Word Knowledge&amp;quot;&quot;/&gt;&lt;property id=&quot;20307&quot; value=&quot;392&quot;/&gt;&lt;/object&gt;&lt;object type=&quot;3&quot; unique_id=&quot;39847&quot;&gt;&lt;property id=&quot;20148&quot; value=&quot;5&quot;/&gt;&lt;property id=&quot;20300&quot; value=&quot;Slide 18&quot;/&gt;&lt;property id=&quot;20307&quot; value=&quot;393&quot;/&gt;&lt;/object&gt;&lt;object type=&quot;3&quot; unique_id=&quot;39848&quot;&gt;&lt;property id=&quot;20148&quot; value=&quot;5&quot;/&gt;&lt;property id=&quot;20300&quot; value=&quot;Slide 19 - &amp;quot;Measuring Word Knowledge&amp;quot;&quot;/&gt;&lt;property id=&quot;20307&quot; value=&quot;394&quot;/&gt;&lt;/object&gt;&lt;object type=&quot;3&quot; unique_id=&quot;39849&quot;&gt;&lt;property id=&quot;20148&quot; value=&quot;5&quot;/&gt;&lt;property id=&quot;20300&quot; value=&quot;Slide 20 - &amp;quot;Teacher roles in Writing feedback&amp;quot;&quot;/&gt;&lt;property id=&quot;20307&quot; value=&quot;395&quot;/&gt;&lt;/object&gt;&lt;object type=&quot;3&quot; unique_id=&quot;39851&quot;&gt;&lt;property id=&quot;20148&quot; value=&quot;5&quot;/&gt;&lt;property id=&quot;20300&quot; value=&quot;Slide 21 - &amp;quot;Feedback types&amp;quot;&quot;/&gt;&lt;property id=&quot;20307&quot; value=&quot;397&quot;/&gt;&lt;/object&gt;&lt;object type=&quot;3&quot; unique_id=&quot;39852&quot;&gt;&lt;property id=&quot;20148&quot; value=&quot;5&quot;/&gt;&lt;property id=&quot;20300&quot; value=&quot;Slide 22&quot;/&gt;&lt;property id=&quot;20307&quot; value=&quot;398&quot;/&gt;&lt;/object&gt;&lt;object type=&quot;3&quot; unique_id=&quot;39853&quot;&gt;&lt;property id=&quot;20148&quot; value=&quot;5&quot;/&gt;&lt;property id=&quot;20300&quot; value=&quot;Slide 23&quot;/&gt;&lt;property id=&quot;20307&quot; value=&quot;399&quot;/&gt;&lt;/object&gt;&lt;object type=&quot;3&quot; unique_id=&quot;40776&quot;&gt;&lt;property id=&quot;20148&quot; value=&quot;5&quot;/&gt;&lt;property id=&quot;20300&quot; value=&quot;Slide 24&quot;/&gt;&lt;property id=&quot;20307&quot; value=&quot;401&quot;/&gt;&lt;/object&gt;&lt;/object&gt;&lt;object type=&quot;8&quot; unique_id=&quot;386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619</Words>
  <Application>Microsoft Office PowerPoint</Application>
  <PresentationFormat>On-screen Show (4:3)</PresentationFormat>
  <Paragraphs>170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Pearson</vt:lpstr>
      <vt:lpstr>Teaching Writing</vt:lpstr>
      <vt:lpstr>      </vt:lpstr>
      <vt:lpstr>Differences between written &amp; spoken English</vt:lpstr>
      <vt:lpstr>‘Writing to learn is not Learning to Write’.</vt:lpstr>
      <vt:lpstr>PowerPoint Presentation</vt:lpstr>
      <vt:lpstr>Process writing is non-linear and designed to improve learners writing skills.  </vt:lpstr>
      <vt:lpstr>PowerPoint Presentation</vt:lpstr>
      <vt:lpstr>Why write? What reasons</vt:lpstr>
      <vt:lpstr>Forms of written English</vt:lpstr>
      <vt:lpstr>PowerPoint Presentation</vt:lpstr>
      <vt:lpstr>ASSESSING WRITING</vt:lpstr>
      <vt:lpstr>Assessing Writing </vt:lpstr>
      <vt:lpstr>PowerPoint Presentation</vt:lpstr>
      <vt:lpstr>Assessing Writing </vt:lpstr>
      <vt:lpstr>Measuring Word Knowledge</vt:lpstr>
      <vt:lpstr>PowerPoint Presentation</vt:lpstr>
      <vt:lpstr>Measuring Word Knowledge</vt:lpstr>
      <vt:lpstr>PowerPoint Presentation</vt:lpstr>
      <vt:lpstr>Measuring Word Knowledge</vt:lpstr>
      <vt:lpstr>Teacher roles in Writing feedback</vt:lpstr>
      <vt:lpstr>Feedback types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Phil Warwick</cp:lastModifiedBy>
  <cp:revision>195</cp:revision>
  <dcterms:created xsi:type="dcterms:W3CDTF">2015-06-15T13:50:26Z</dcterms:created>
  <dcterms:modified xsi:type="dcterms:W3CDTF">2016-11-23T07:48:07Z</dcterms:modified>
</cp:coreProperties>
</file>