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wav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45" r:id="rId2"/>
    <p:sldId id="346" r:id="rId3"/>
    <p:sldId id="347" r:id="rId4"/>
    <p:sldId id="356" r:id="rId5"/>
    <p:sldId id="352" r:id="rId6"/>
    <p:sldId id="353" r:id="rId7"/>
    <p:sldId id="354" r:id="rId8"/>
    <p:sldId id="355" r:id="rId9"/>
    <p:sldId id="348" r:id="rId10"/>
    <p:sldId id="349" r:id="rId11"/>
    <p:sldId id="350" r:id="rId12"/>
    <p:sldId id="358" r:id="rId13"/>
    <p:sldId id="351" r:id="rId14"/>
    <p:sldId id="357" r:id="rId15"/>
    <p:sldId id="359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87" r:id="rId28"/>
    <p:sldId id="372" r:id="rId29"/>
    <p:sldId id="373" r:id="rId30"/>
    <p:sldId id="388" r:id="rId31"/>
    <p:sldId id="375" r:id="rId32"/>
    <p:sldId id="376" r:id="rId33"/>
    <p:sldId id="448" r:id="rId34"/>
    <p:sldId id="389" r:id="rId35"/>
    <p:sldId id="396" r:id="rId36"/>
    <p:sldId id="401" r:id="rId37"/>
    <p:sldId id="412" r:id="rId38"/>
    <p:sldId id="413" r:id="rId39"/>
    <p:sldId id="414" r:id="rId40"/>
    <p:sldId id="421" r:id="rId41"/>
    <p:sldId id="438" r:id="rId42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404AC"/>
    <a:srgbClr val="00AC4A"/>
    <a:srgbClr val="CC0000"/>
    <a:srgbClr val="F907ED"/>
    <a:srgbClr val="E4A11C"/>
    <a:srgbClr val="993300"/>
    <a:srgbClr val="BBBBBB"/>
    <a:srgbClr val="505759"/>
    <a:srgbClr val="005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783" autoAdjust="0"/>
    <p:restoredTop sz="99822" autoAdjust="0"/>
  </p:normalViewPr>
  <p:slideViewPr>
    <p:cSldViewPr snapToGrid="0" showGuides="1">
      <p:cViewPr varScale="1">
        <p:scale>
          <a:sx n="74" d="100"/>
          <a:sy n="74" d="100"/>
        </p:scale>
        <p:origin x="-372" y="-90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58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0017D-F232-451F-862A-BB99B5866123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69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2D4F8-6C74-4F19-B092-84F931172C4F}" type="slidenum">
              <a:rPr lang="en-GB" altLang="en-GB"/>
              <a:pPr/>
              <a:t>28</a:t>
            </a:fld>
            <a:endParaRPr lang="en-GB" altLang="en-GB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Weaker students can get prompts stronger students not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FD84A-C80D-4403-844D-A883C540F2AE}" type="slidenum">
              <a:rPr lang="en-GB" altLang="en-GB"/>
              <a:pPr/>
              <a:t>29</a:t>
            </a:fld>
            <a:endParaRPr lang="en-GB" altLang="en-GB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Again give them the language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2859D-7CDA-4404-8672-1CEBF70A9DD0}" type="slidenum">
              <a:rPr lang="en-GB" altLang="en-GB"/>
              <a:pPr/>
              <a:t>31</a:t>
            </a:fld>
            <a:endParaRPr lang="en-GB" alt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upperint oppertunities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Input – have a say about what is done, assessment – moving students up &amp; down the chart, achievement – stars, certificates, learner</a:t>
            </a:r>
            <a:r>
              <a:rPr lang="en-GB" baseline="0" dirty="0" smtClean="0"/>
              <a:t> diaries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618E9-FFDF-4C05-8374-48C46607F112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chemeClr val="bg1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tx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tx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GB" smtClean="0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smtClean="0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tx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smtClean="0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tx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tx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smtClean="0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11" y="2660141"/>
            <a:ext cx="551689" cy="1082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36" y="2657742"/>
            <a:ext cx="552878" cy="1085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61" y="2645817"/>
            <a:ext cx="552878" cy="1085059"/>
          </a:xfrm>
          <a:prstGeom prst="rect">
            <a:avLst/>
          </a:prstGeom>
        </p:spPr>
      </p:pic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1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</a:t>
            </a:r>
            <a:endParaRPr lang="en-US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</a:t>
            </a:r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</a:t>
            </a:r>
            <a:endParaRPr lang="en-US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1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accent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tx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rgbClr val="5057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00" y="1360488"/>
            <a:ext cx="80748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100" y="2005013"/>
            <a:ext cx="3960000" cy="5794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1" baseline="0">
                <a:solidFill>
                  <a:srgbClr val="262626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100" y="2644775"/>
            <a:ext cx="3960000" cy="3476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 baseline="0">
                <a:solidFill>
                  <a:srgbClr val="FF6600"/>
                </a:solidFill>
                <a:latin typeface="Arial"/>
              </a:defRPr>
            </a:lvl1pPr>
            <a:lvl2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200" baseline="0">
                <a:solidFill>
                  <a:srgbClr val="262626"/>
                </a:solidFill>
                <a:latin typeface="Arial"/>
              </a:defRPr>
            </a:lvl2pPr>
            <a:lvl3pPr marL="86400" indent="-86400">
              <a:spcBef>
                <a:spcPts val="0"/>
              </a:spcBef>
              <a:spcAft>
                <a:spcPts val="200"/>
              </a:spcAft>
              <a:buClr>
                <a:srgbClr val="262626"/>
              </a:buClr>
              <a:buFont typeface="Arial"/>
              <a:buChar char="•"/>
              <a:defRPr sz="1200">
                <a:solidFill>
                  <a:srgbClr val="262626"/>
                </a:solidFill>
                <a:latin typeface="Arial"/>
              </a:defRPr>
            </a:lvl3pPr>
            <a:lvl4pPr marL="86400" indent="-86400">
              <a:spcBef>
                <a:spcPts val="0"/>
              </a:spcBef>
              <a:spcAft>
                <a:spcPts val="400"/>
              </a:spcAft>
              <a:buClr>
                <a:srgbClr val="262626"/>
              </a:buClr>
              <a:buFont typeface="Arial"/>
              <a:buChar char="•"/>
              <a:defRPr sz="1200" b="1" i="0" baseline="0">
                <a:solidFill>
                  <a:srgbClr val="262626"/>
                </a:solidFill>
                <a:latin typeface="Arial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700" y="2005013"/>
            <a:ext cx="3960000" cy="5794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1" baseline="0">
                <a:solidFill>
                  <a:srgbClr val="262626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656700" y="2644775"/>
            <a:ext cx="3960000" cy="3476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 baseline="0">
                <a:solidFill>
                  <a:srgbClr val="FF6600"/>
                </a:solidFill>
                <a:latin typeface="Arial"/>
              </a:defRPr>
            </a:lvl1pPr>
            <a:lvl2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200" baseline="0">
                <a:solidFill>
                  <a:srgbClr val="262626"/>
                </a:solidFill>
                <a:latin typeface="Arial"/>
              </a:defRPr>
            </a:lvl2pPr>
            <a:lvl3pPr marL="86400" indent="-86400">
              <a:spcBef>
                <a:spcPts val="0"/>
              </a:spcBef>
              <a:spcAft>
                <a:spcPts val="200"/>
              </a:spcAft>
              <a:buClr>
                <a:srgbClr val="262626"/>
              </a:buClr>
              <a:buFont typeface="Arial"/>
              <a:buChar char="•"/>
              <a:defRPr sz="1200">
                <a:solidFill>
                  <a:srgbClr val="262626"/>
                </a:solidFill>
                <a:latin typeface="Arial"/>
              </a:defRPr>
            </a:lvl3pPr>
            <a:lvl4pPr marL="86400" indent="-86400">
              <a:spcBef>
                <a:spcPts val="0"/>
              </a:spcBef>
              <a:spcAft>
                <a:spcPts val="400"/>
              </a:spcAft>
              <a:buClr>
                <a:srgbClr val="262626"/>
              </a:buClr>
              <a:buFont typeface="Arial"/>
              <a:buChar char="•"/>
              <a:defRPr sz="1200" b="1" i="0" baseline="0">
                <a:solidFill>
                  <a:srgbClr val="262626"/>
                </a:solidFill>
                <a:latin typeface="Arial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34285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602BC-63B5-4099-BCF4-7E64453C2413}" type="datetimeFigureOut">
              <a:rPr lang="en-US" smtClean="0"/>
              <a:pPr/>
              <a:t>11/23/2016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829C-4B79-4042-A06C-B240DBD08B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6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1050" y="2973675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7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2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99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23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40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6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55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 dirty="0" smtClean="0"/>
          </a:p>
          <a:p>
            <a:pPr lvl="2"/>
            <a:r>
              <a:rPr lang="en-US" smtClean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58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718" r:id="rId10"/>
    <p:sldLayoutId id="2147483719" r:id="rId11"/>
    <p:sldLayoutId id="2147483720" r:id="rId12"/>
    <p:sldLayoutId id="2147483721" r:id="rId13"/>
    <p:sldLayoutId id="2147483728" r:id="rId14"/>
    <p:sldLayoutId id="2147483723" r:id="rId15"/>
    <p:sldLayoutId id="2147483676" r:id="rId16"/>
    <p:sldLayoutId id="2147483691" r:id="rId17"/>
    <p:sldLayoutId id="2147483729" r:id="rId18"/>
    <p:sldLayoutId id="2147483730" r:id="rId19"/>
    <p:sldLayoutId id="2147483726" r:id="rId20"/>
    <p:sldLayoutId id="2147483731" r:id="rId21"/>
    <p:sldLayoutId id="2147483732" r:id="rId22"/>
    <p:sldLayoutId id="2147483682" r:id="rId23"/>
    <p:sldLayoutId id="2147483695" r:id="rId24"/>
    <p:sldLayoutId id="2147483698" r:id="rId25"/>
    <p:sldLayoutId id="2147483694" r:id="rId26"/>
    <p:sldLayoutId id="2147483654" r:id="rId27"/>
    <p:sldLayoutId id="2147483727" r:id="rId28"/>
    <p:sldLayoutId id="2147483733" r:id="rId29"/>
    <p:sldLayoutId id="2147483663" r:id="rId30"/>
    <p:sldLayoutId id="2147483734" r:id="rId31"/>
    <p:sldLayoutId id="2147483735" r:id="rId32"/>
    <p:sldLayoutId id="2147483736" r:id="rId33"/>
    <p:sldLayoutId id="2147483737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bg2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u="none" kern="1200">
          <a:solidFill>
            <a:schemeClr val="bg2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bg2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Classroom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439319" y="4105275"/>
            <a:ext cx="2428081" cy="381000"/>
          </a:xfrm>
        </p:spPr>
        <p:txBody>
          <a:bodyPr/>
          <a:lstStyle/>
          <a:p>
            <a:r>
              <a:rPr lang="en-GB" dirty="0" smtClean="0"/>
              <a:t>Georgia November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6265863"/>
            <a:ext cx="3962400" cy="285750"/>
          </a:xfrm>
        </p:spPr>
        <p:txBody>
          <a:bodyPr/>
          <a:lstStyle/>
          <a:p>
            <a:r>
              <a:rPr lang="en-GB" smtClean="0"/>
              <a:t>00 Month Year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6293644" y="6494370"/>
            <a:ext cx="2135978" cy="116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00" b="1" i="0" kern="1200" spc="20" baseline="0">
                <a:solidFill>
                  <a:schemeClr val="tx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+mj-lt"/>
              <a:buNone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463" indent="-10477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Char char="̶"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pc="0"/>
              <a:t>Presentation </a:t>
            </a:r>
            <a:r>
              <a:rPr lang="en-GB" spc="0" smtClean="0"/>
              <a:t>Title Arial </a:t>
            </a:r>
            <a:r>
              <a:rPr lang="en-GB" spc="0"/>
              <a:t>Bold </a:t>
            </a:r>
            <a:r>
              <a:rPr lang="en-GB" spc="0" smtClean="0"/>
              <a:t>7 pt</a:t>
            </a:r>
            <a:endParaRPr lang="en-US" spc="0" dirty="0"/>
          </a:p>
        </p:txBody>
      </p:sp>
      <p:sp>
        <p:nvSpPr>
          <p:cNvPr id="11" name="TextBox 10"/>
          <p:cNvSpPr txBox="1"/>
          <p:nvPr/>
        </p:nvSpPr>
        <p:spPr>
          <a:xfrm>
            <a:off x="8928528" y="161925"/>
            <a:ext cx="65" cy="1070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900"/>
              </a:lnSpc>
            </a:pPr>
            <a:endParaRPr lang="en-GB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5155"/>
            <a:ext cx="8976575" cy="578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2000" i="1" dirty="0"/>
              <a:t>‘You are angry with your boss, tell him why.’</a:t>
            </a:r>
            <a:endParaRPr lang="en-GB" sz="2000" i="1" dirty="0"/>
          </a:p>
          <a:p>
            <a:pPr marL="228600" indent="-228600">
              <a:buFont typeface="+mj-lt"/>
              <a:buAutoNum type="arabicPeriod"/>
            </a:pPr>
            <a:r>
              <a:rPr lang="en-US" sz="2000" i="1" dirty="0">
                <a:solidFill>
                  <a:schemeClr val="bg2"/>
                </a:solidFill>
              </a:rPr>
              <a:t>‘This is very common when you work with foreign colleagues.’</a:t>
            </a:r>
            <a:endParaRPr lang="en-GB" sz="2000" i="1" dirty="0">
              <a:solidFill>
                <a:schemeClr val="bg2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i="1" dirty="0"/>
              <a:t>‘Work in pairs.’</a:t>
            </a:r>
            <a:endParaRPr lang="en-GB" sz="2000" i="1" dirty="0"/>
          </a:p>
          <a:p>
            <a:pPr marL="228600" indent="-228600">
              <a:buFont typeface="+mj-lt"/>
              <a:buAutoNum type="arabicPeriod"/>
            </a:pPr>
            <a:r>
              <a:rPr lang="en-US" sz="2000" i="1" dirty="0">
                <a:solidFill>
                  <a:schemeClr val="bg2"/>
                </a:solidFill>
              </a:rPr>
              <a:t>‘Stand up.’</a:t>
            </a:r>
            <a:endParaRPr lang="en-GB" sz="2000" i="1" dirty="0">
              <a:solidFill>
                <a:schemeClr val="bg2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i="1" dirty="0"/>
              <a:t>‘You are ‘A’ and you are ‘B’.’</a:t>
            </a:r>
            <a:endParaRPr lang="en-GB" sz="2000" i="1" dirty="0"/>
          </a:p>
          <a:p>
            <a:pPr marL="228600" indent="-228600">
              <a:buFont typeface="+mj-lt"/>
              <a:buAutoNum type="arabicPeriod"/>
            </a:pPr>
            <a:r>
              <a:rPr lang="en-US" sz="2000" i="1" dirty="0">
                <a:solidFill>
                  <a:schemeClr val="bg2"/>
                </a:solidFill>
              </a:rPr>
              <a:t>‘This is a good chance to practice giving advice.’</a:t>
            </a:r>
            <a:endParaRPr lang="en-GB" sz="2000" i="1" dirty="0">
              <a:solidFill>
                <a:schemeClr val="bg2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i="1" dirty="0"/>
              <a:t>‘Describe the people on page 35</a:t>
            </a:r>
            <a:r>
              <a:rPr lang="en-US" sz="2000" i="1" dirty="0" smtClean="0"/>
              <a:t>.’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000" i="1" dirty="0">
                <a:solidFill>
                  <a:schemeClr val="bg2"/>
                </a:solidFill>
              </a:rPr>
              <a:t>‘Move around the room asking different people.’</a:t>
            </a:r>
            <a:endParaRPr lang="en-GB" sz="2000" i="1" dirty="0">
              <a:solidFill>
                <a:schemeClr val="bg2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i="1" dirty="0"/>
              <a:t>‘Find someone who likes Chemistry.’</a:t>
            </a:r>
            <a:endParaRPr lang="en-GB" sz="2000" i="1" dirty="0"/>
          </a:p>
          <a:p>
            <a:pPr marL="228600" indent="-228600">
              <a:buFont typeface="+mj-lt"/>
              <a:buAutoNum type="arabicPeriod"/>
            </a:pPr>
            <a:r>
              <a:rPr lang="en-US" sz="2000" i="1" dirty="0">
                <a:solidFill>
                  <a:schemeClr val="bg2"/>
                </a:solidFill>
              </a:rPr>
              <a:t>‘People often ask for our opinions about others, so it is important to be able to describe personalities.’</a:t>
            </a:r>
            <a:endParaRPr lang="en-GB" sz="2000" i="1" dirty="0">
              <a:solidFill>
                <a:schemeClr val="bg2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i="1" dirty="0"/>
              <a:t>‘This language is very useful for talking about responsibilities in general</a:t>
            </a:r>
            <a:r>
              <a:rPr lang="en-US" sz="2000" i="1" dirty="0" smtClean="0"/>
              <a:t>.’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000" i="1" dirty="0">
                <a:solidFill>
                  <a:schemeClr val="bg2"/>
                </a:solidFill>
              </a:rPr>
              <a:t>‘Discuss the questions at the bottom of the page.’</a:t>
            </a:r>
            <a:endParaRPr lang="en-GB" sz="2000" i="1" dirty="0">
              <a:solidFill>
                <a:schemeClr val="bg2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i="1" dirty="0"/>
              <a:t>‘While you’re doing this I want you to focus on different ways of talking about the future.’</a:t>
            </a:r>
            <a:endParaRPr lang="en-GB" sz="2000" i="1" dirty="0"/>
          </a:p>
          <a:p>
            <a:pPr marL="228600" indent="-228600">
              <a:buFont typeface="+mj-lt"/>
              <a:buAutoNum type="arabicPeriod"/>
            </a:pPr>
            <a:r>
              <a:rPr lang="en-US" sz="2000" i="1" dirty="0">
                <a:solidFill>
                  <a:schemeClr val="bg2"/>
                </a:solidFill>
              </a:rPr>
              <a:t>‘Change places with Cindy.’</a:t>
            </a:r>
            <a:endParaRPr lang="en-GB" sz="2000" i="1" dirty="0">
              <a:solidFill>
                <a:schemeClr val="bg2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i="1" dirty="0"/>
              <a:t>‘Try to use some of the phrases on the board.’</a:t>
            </a:r>
            <a:endParaRPr lang="en-GB" sz="2000" i="1" dirty="0"/>
          </a:p>
          <a:p>
            <a:endParaRPr lang="en-GB" sz="1200" i="1" dirty="0"/>
          </a:p>
          <a:p>
            <a:endParaRPr lang="en-GB" sz="1200" i="1" dirty="0"/>
          </a:p>
          <a:p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76542" y="627518"/>
            <a:ext cx="29235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Work in pairs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Výsledek obrázku pro pair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90" y="33337"/>
            <a:ext cx="12954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366" y="1163190"/>
            <a:ext cx="3915178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1" dirty="0"/>
              <a:t>Will the students be standing or sitting? </a:t>
            </a:r>
          </a:p>
          <a:p>
            <a:endParaRPr lang="en-GB" i="1" dirty="0"/>
          </a:p>
          <a:p>
            <a:r>
              <a:rPr lang="en-US" i="1" dirty="0"/>
              <a:t>Will the students be working with the person sitting next to them (closed pairs) or will I allocate them different partners (open pairs)?  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/>
              <a:t>Will I get the students to change partners quickly and repeat the task?</a:t>
            </a:r>
          </a:p>
          <a:p>
            <a:r>
              <a:rPr lang="en-US" i="1" dirty="0"/>
              <a:t> </a:t>
            </a:r>
            <a:endParaRPr lang="en-GB" i="1" dirty="0"/>
          </a:p>
          <a:p>
            <a:r>
              <a:rPr lang="en-US" i="1" dirty="0"/>
              <a:t>If so will I arrange the students in a line or circles</a:t>
            </a:r>
            <a:r>
              <a:rPr lang="en-US" i="1" dirty="0" smtClean="0"/>
              <a:t>?</a:t>
            </a:r>
          </a:p>
          <a:p>
            <a:endParaRPr lang="en-US" i="1" dirty="0"/>
          </a:p>
          <a:p>
            <a:r>
              <a:rPr lang="en-US" i="1" dirty="0" smtClean="0"/>
              <a:t>What language will the students use?</a:t>
            </a:r>
          </a:p>
          <a:p>
            <a:endParaRPr lang="en-US" i="1" dirty="0"/>
          </a:p>
          <a:p>
            <a:r>
              <a:rPr lang="en-US" i="1" dirty="0" smtClean="0"/>
              <a:t>Will the students both be speaking?</a:t>
            </a:r>
            <a:endParaRPr lang="en-GB" i="1" dirty="0"/>
          </a:p>
          <a:p>
            <a:endParaRPr lang="en-GB" i="1" dirty="0"/>
          </a:p>
          <a:p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2152" y="1300766"/>
            <a:ext cx="2860138" cy="609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1" dirty="0"/>
              <a:t>What materials will the students need to complete the task?</a:t>
            </a:r>
          </a:p>
          <a:p>
            <a:r>
              <a:rPr lang="en-US" i="1" dirty="0"/>
              <a:t> </a:t>
            </a:r>
            <a:endParaRPr lang="en-GB" i="1" dirty="0"/>
          </a:p>
          <a:p>
            <a:r>
              <a:rPr lang="en-US" i="1" dirty="0"/>
              <a:t>Will both students use the material in the same way?</a:t>
            </a:r>
            <a:endParaRPr lang="en-GB" i="1" dirty="0"/>
          </a:p>
          <a:p>
            <a:r>
              <a:rPr lang="en-US" i="1" dirty="0"/>
              <a:t> </a:t>
            </a:r>
            <a:endParaRPr lang="en-GB" i="1" dirty="0"/>
          </a:p>
          <a:p>
            <a:r>
              <a:rPr lang="en-US" i="1" dirty="0"/>
              <a:t>What distance should the students be from each other? 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/>
              <a:t>Will the activity involve the students moving around?</a:t>
            </a:r>
            <a:endParaRPr lang="en-GB" i="1" dirty="0"/>
          </a:p>
          <a:p>
            <a:r>
              <a:rPr lang="en-US" i="1" dirty="0"/>
              <a:t> </a:t>
            </a:r>
            <a:endParaRPr lang="en-GB" i="1" dirty="0"/>
          </a:p>
          <a:p>
            <a:r>
              <a:rPr lang="en-US" i="1" dirty="0"/>
              <a:t>Will I get the students to mix and mingle</a:t>
            </a:r>
            <a:r>
              <a:rPr lang="en-US" i="1" dirty="0" smtClean="0"/>
              <a:t>?</a:t>
            </a:r>
          </a:p>
          <a:p>
            <a:endParaRPr lang="en-US" i="1" dirty="0"/>
          </a:p>
          <a:p>
            <a:r>
              <a:rPr lang="en-US" i="1" dirty="0" smtClean="0"/>
              <a:t>Will they have to write anything?</a:t>
            </a:r>
            <a:endParaRPr lang="en-GB" i="1" dirty="0"/>
          </a:p>
          <a:p>
            <a:endParaRPr lang="en-GB" dirty="0"/>
          </a:p>
          <a:p>
            <a:endParaRPr lang="en-US" i="1" dirty="0"/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1065" y="1906073"/>
            <a:ext cx="7160653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i="1" dirty="0"/>
              <a:t>This is what the teacher is doing when the students are engaged in an activity. Monitoring plays many key roles in the classroom, during this time the teacher should</a:t>
            </a:r>
            <a:r>
              <a:rPr lang="en-US" sz="2000" i="1" dirty="0" smtClean="0"/>
              <a:t>:</a:t>
            </a:r>
          </a:p>
          <a:p>
            <a:endParaRPr lang="en-GB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Encourage </a:t>
            </a:r>
            <a:r>
              <a:rPr lang="en-US" sz="2000" dirty="0"/>
              <a:t>students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Correct Students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Feed in </a:t>
            </a:r>
            <a:r>
              <a:rPr lang="en-US" sz="2000" dirty="0" smtClean="0"/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Record Student Output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Interact with the students. </a:t>
            </a:r>
            <a:endParaRPr lang="en-GB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5795" y="378630"/>
            <a:ext cx="24416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Monitoring</a:t>
            </a: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Výsledek obrázku pro teachers monito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6" y="1"/>
            <a:ext cx="2704563" cy="18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1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AutoShape 2" descr="Výsledek obrázku pro teachers monito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Výsledek obrázku pro teachers monitor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Výsledek obrázku pro teachers monitor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4" name="Picture 8" descr="Výsledek obrázku pro teachers monito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45" y="53975"/>
            <a:ext cx="2895877" cy="19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8626" y="1970468"/>
            <a:ext cx="805582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i="1" dirty="0" smtClean="0"/>
              <a:t>Good </a:t>
            </a:r>
            <a:r>
              <a:rPr lang="en-US" sz="2000" i="1" dirty="0"/>
              <a:t>monitoring is best done at the same eye-level as the students (i.e. crouching down when they are sitting</a:t>
            </a:r>
            <a:r>
              <a:rPr lang="en-US" sz="2000" i="1" dirty="0" smtClean="0"/>
              <a:t>)</a:t>
            </a:r>
          </a:p>
          <a:p>
            <a:endParaRPr lang="en-GB" sz="2000" i="1" dirty="0"/>
          </a:p>
          <a:p>
            <a:r>
              <a:rPr lang="en-US" sz="2000" i="1" dirty="0"/>
              <a:t>Try to be as accessible as you can (i.e. even when interacting with one group try to have an ear on the rest of the class</a:t>
            </a:r>
            <a:r>
              <a:rPr lang="en-US" sz="2000" i="1" dirty="0" smtClean="0"/>
              <a:t>)</a:t>
            </a:r>
          </a:p>
          <a:p>
            <a:endParaRPr lang="en-GB" sz="2000" i="1" dirty="0"/>
          </a:p>
          <a:p>
            <a:r>
              <a:rPr lang="en-US" sz="2000" i="1" dirty="0"/>
              <a:t>Be approachable, let the students know that if they are struggling or need help they can ask you for it</a:t>
            </a:r>
            <a:r>
              <a:rPr lang="en-US" sz="2000" i="1" dirty="0" smtClean="0"/>
              <a:t>.</a:t>
            </a:r>
          </a:p>
          <a:p>
            <a:endParaRPr lang="en-GB" sz="2000" i="1" dirty="0"/>
          </a:p>
          <a:p>
            <a:r>
              <a:rPr lang="en-US" sz="2000" i="1" dirty="0"/>
              <a:t>Don’t be too predictable by going round each pair in turn, make sure that you always monitor in a random way.</a:t>
            </a:r>
            <a:endParaRPr lang="en-GB" sz="2000" i="1" dirty="0"/>
          </a:p>
          <a:p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7278" y="465138"/>
            <a:ext cx="49068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i="1" dirty="0"/>
              <a:t>Tips for good monitoring:</a:t>
            </a:r>
            <a:endParaRPr lang="en-GB" sz="2800" b="1" i="1" dirty="0"/>
          </a:p>
          <a:p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7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AutoShape 2" descr="Výsledek obrázku pro teachers feedb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8" name="Picture 4" descr="Výsledek obrázku pro teachers feedb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97" y="0"/>
            <a:ext cx="3894046" cy="21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375" y="412124"/>
            <a:ext cx="46025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What could feedback include?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374" y="1403797"/>
            <a:ext cx="6210881" cy="4370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i="1" dirty="0"/>
              <a:t>Correcting errors.</a:t>
            </a:r>
            <a:endParaRPr lang="en-GB" sz="2000" i="1" dirty="0"/>
          </a:p>
          <a:p>
            <a:r>
              <a:rPr lang="en-US" sz="2000" i="1" dirty="0"/>
              <a:t>Giving praise.</a:t>
            </a:r>
            <a:endParaRPr lang="en-GB" sz="2000" i="1" dirty="0"/>
          </a:p>
          <a:p>
            <a:r>
              <a:rPr lang="en-US" sz="2000" i="1" dirty="0"/>
              <a:t>Further practice</a:t>
            </a:r>
            <a:r>
              <a:rPr lang="en-US" sz="2000" i="1" dirty="0" smtClean="0"/>
              <a:t>.</a:t>
            </a:r>
          </a:p>
          <a:p>
            <a:r>
              <a:rPr lang="en-US" sz="2000" i="1" dirty="0" smtClean="0"/>
              <a:t>Providing answers.</a:t>
            </a:r>
            <a:endParaRPr lang="en-GB" sz="2000" i="1" dirty="0"/>
          </a:p>
          <a:p>
            <a:r>
              <a:rPr lang="en-US" sz="2000" i="1" dirty="0"/>
              <a:t>Eliciting answers from students individually.</a:t>
            </a:r>
            <a:endParaRPr lang="en-GB" sz="2000" i="1" dirty="0"/>
          </a:p>
          <a:p>
            <a:r>
              <a:rPr lang="en-US" sz="2000" i="1" dirty="0"/>
              <a:t>Eliciting examples of student output</a:t>
            </a:r>
            <a:r>
              <a:rPr lang="en-US" sz="2000" i="1" dirty="0" smtClean="0"/>
              <a:t>.</a:t>
            </a:r>
          </a:p>
          <a:p>
            <a:r>
              <a:rPr lang="en-US" sz="2000" i="1" dirty="0"/>
              <a:t>Introducing language functions.</a:t>
            </a:r>
            <a:endParaRPr lang="en-GB" sz="2000" i="1" dirty="0"/>
          </a:p>
          <a:p>
            <a:r>
              <a:rPr lang="en-US" sz="2000" i="1" dirty="0"/>
              <a:t>Introducing new language</a:t>
            </a:r>
            <a:r>
              <a:rPr lang="en-US" sz="2000" i="1" dirty="0" smtClean="0"/>
              <a:t>.</a:t>
            </a:r>
          </a:p>
          <a:p>
            <a:r>
              <a:rPr lang="en-US" sz="2000" i="1" dirty="0" smtClean="0"/>
              <a:t>Focusing on pronunciation.</a:t>
            </a:r>
          </a:p>
          <a:p>
            <a:r>
              <a:rPr lang="en-US" sz="2000" i="1" dirty="0" smtClean="0"/>
              <a:t>Assessing students.</a:t>
            </a:r>
            <a:endParaRPr lang="en-GB" sz="2000" i="1" dirty="0"/>
          </a:p>
          <a:p>
            <a:r>
              <a:rPr lang="en-US" sz="2000" i="1" dirty="0"/>
              <a:t>Asking students the result of the activity.</a:t>
            </a:r>
            <a:endParaRPr lang="en-GB" sz="2000" i="1" dirty="0"/>
          </a:p>
          <a:p>
            <a:r>
              <a:rPr lang="en-US" sz="2000" i="1" dirty="0"/>
              <a:t>Eliciting task aims.</a:t>
            </a:r>
            <a:endParaRPr lang="en-GB" sz="2000" i="1" dirty="0"/>
          </a:p>
          <a:p>
            <a:r>
              <a:rPr lang="en-US" sz="2000" i="1" dirty="0"/>
              <a:t>Self-Assessment</a:t>
            </a:r>
            <a:endParaRPr lang="en-GB" sz="2000" dirty="0"/>
          </a:p>
          <a:p>
            <a:endParaRPr lang="en-GB" sz="1200" i="1" dirty="0"/>
          </a:p>
          <a:p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02652" y="-43554"/>
            <a:ext cx="5582992" cy="17901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b="0" i="0" kern="12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b="0" i="0" u="none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52425" indent="-17145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‒"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/>
          </a:p>
          <a:p>
            <a:r>
              <a:rPr lang="en-US" i="1" dirty="0" smtClean="0"/>
              <a:t>‘Okay that was great, now let’s move on to page 36.’</a:t>
            </a:r>
            <a:endParaRPr lang="en-GB" i="1" dirty="0" smtClean="0"/>
          </a:p>
          <a:p>
            <a:r>
              <a:rPr lang="en-GB" i="1" dirty="0" smtClean="0"/>
              <a:t>‘Well done!’</a:t>
            </a:r>
          </a:p>
          <a:p>
            <a:r>
              <a:rPr lang="en-GB" i="1" dirty="0" smtClean="0"/>
              <a:t>‘Good job, I liked that.’</a:t>
            </a:r>
          </a:p>
          <a:p>
            <a:r>
              <a:rPr lang="en-GB" i="1" dirty="0" smtClean="0"/>
              <a:t>‘Fantastic .’</a:t>
            </a:r>
          </a:p>
          <a:p>
            <a:r>
              <a:rPr lang="en-GB" i="1" dirty="0" smtClean="0"/>
              <a:t>‘That was good.’</a:t>
            </a:r>
          </a:p>
          <a:p>
            <a:r>
              <a:rPr lang="en-GB" i="1" dirty="0" smtClean="0"/>
              <a:t>‘Nice try.’</a:t>
            </a:r>
          </a:p>
          <a:p>
            <a:endParaRPr lang="en-GB" i="1" dirty="0" smtClean="0"/>
          </a:p>
          <a:p>
            <a:endParaRPr lang="en-GB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78828" y="605307"/>
            <a:ext cx="169277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i="1" dirty="0">
                <a:solidFill>
                  <a:srgbClr val="00B0F0"/>
                </a:solidFill>
              </a:rPr>
              <a:t>Giving praise.</a:t>
            </a:r>
            <a:endParaRPr lang="en-GB" sz="2000" b="1" i="1" dirty="0">
              <a:solidFill>
                <a:srgbClr val="00B0F0"/>
              </a:solidFill>
            </a:endParaRPr>
          </a:p>
          <a:p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8410" y="1649812"/>
            <a:ext cx="6780727" cy="12994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b="0" i="0" kern="12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b="0" i="0" u="none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52425" indent="-17145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‒"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‘Right, so what did you decide to do? How many people choose Pizza?’</a:t>
            </a:r>
          </a:p>
          <a:p>
            <a:r>
              <a:rPr lang="en-US" i="1" dirty="0" smtClean="0"/>
              <a:t>‘Who thought Tim was wrong?’</a:t>
            </a:r>
          </a:p>
          <a:p>
            <a:r>
              <a:rPr lang="en-US" i="1" dirty="0" smtClean="0"/>
              <a:t>‘Which group went to the cinema?’</a:t>
            </a:r>
          </a:p>
          <a:p>
            <a:r>
              <a:rPr lang="en-US" i="1" dirty="0" smtClean="0"/>
              <a:t>‘Did anyone choose Turkey?’</a:t>
            </a:r>
          </a:p>
          <a:p>
            <a:endParaRPr lang="en-US" i="1" dirty="0" smtClean="0"/>
          </a:p>
          <a:p>
            <a:endParaRPr lang="en-GB" i="1" dirty="0" smtClean="0"/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711780" y="2279561"/>
            <a:ext cx="3052293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1" dirty="0">
                <a:solidFill>
                  <a:srgbClr val="00B0F0"/>
                </a:solidFill>
              </a:rPr>
              <a:t>Asking students the result of the activity.</a:t>
            </a:r>
            <a:endParaRPr lang="en-GB" sz="2000" b="1" i="1" dirty="0">
              <a:solidFill>
                <a:srgbClr val="00B0F0"/>
              </a:solidFill>
            </a:endParaRPr>
          </a:p>
          <a:p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02651" y="2861231"/>
            <a:ext cx="8229600" cy="10029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b="0" i="0" kern="12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b="0" i="0" u="none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52425" indent="-17145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‒"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‘Well, that was good, but I heard these (writes sentences on board) can anyone tell me what’s wrong with number 1?’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GB" i="1" dirty="0" smtClean="0"/>
          </a:p>
          <a:p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64428" y="3362702"/>
            <a:ext cx="38121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1" dirty="0">
                <a:solidFill>
                  <a:srgbClr val="00B0F0"/>
                </a:solidFill>
              </a:rPr>
              <a:t>Correcting errors.</a:t>
            </a:r>
            <a:endParaRPr lang="en-GB" sz="2000" b="1" i="1" dirty="0">
              <a:solidFill>
                <a:srgbClr val="00B0F0"/>
              </a:solidFill>
            </a:endParaRPr>
          </a:p>
          <a:p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09092" y="3532828"/>
            <a:ext cx="8229600" cy="1623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b="0" i="0" kern="12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b="0" i="0" u="none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52425" indent="-17145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‒"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So, let’s look at the board (points to word on whiteboard), can anyone tell me what ‘perks’ means?’</a:t>
            </a:r>
            <a:endParaRPr lang="en-GB" i="1" dirty="0" smtClean="0"/>
          </a:p>
          <a:p>
            <a:r>
              <a:rPr lang="en-GB" i="1" dirty="0" smtClean="0"/>
              <a:t>Here are some more words and phrases connected to travel</a:t>
            </a:r>
          </a:p>
          <a:p>
            <a:r>
              <a:rPr lang="en-GB" i="1" dirty="0" smtClean="0"/>
              <a:t>These expressions are very good for agreeing and disagreeing</a:t>
            </a:r>
          </a:p>
          <a:p>
            <a:endParaRPr lang="en-GB" i="1" dirty="0" smtClean="0"/>
          </a:p>
          <a:p>
            <a:endParaRPr lang="en-GB" i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950039" y="3978255"/>
            <a:ext cx="31939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1" dirty="0">
                <a:solidFill>
                  <a:srgbClr val="00B0F0"/>
                </a:solidFill>
              </a:rPr>
              <a:t>Introducing new language</a:t>
            </a:r>
            <a:r>
              <a:rPr lang="en-US" sz="1200" b="1" i="1" dirty="0">
                <a:solidFill>
                  <a:srgbClr val="00B0F0"/>
                </a:solidFill>
              </a:rPr>
              <a:t>.</a:t>
            </a:r>
            <a:endParaRPr lang="en-GB" sz="1200" b="1" i="1" dirty="0">
              <a:solidFill>
                <a:srgbClr val="00B0F0"/>
              </a:solidFill>
            </a:endParaRPr>
          </a:p>
          <a:p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09092" y="4686900"/>
            <a:ext cx="8229600" cy="9669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b="0" i="0" kern="12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b="0" i="0" u="none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52425" indent="-17145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‒"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‘Now I want you to change partners and this time I want you to try and use some of the expressions on the board.’</a:t>
            </a:r>
            <a:endParaRPr lang="en-GB" i="1" dirty="0" smtClean="0"/>
          </a:p>
          <a:p>
            <a:r>
              <a:rPr lang="en-GB" i="1" dirty="0" smtClean="0"/>
              <a:t>‘Try that again but this time be polite.’</a:t>
            </a:r>
          </a:p>
          <a:p>
            <a:endParaRPr lang="en-GB" i="1" dirty="0" smtClean="0"/>
          </a:p>
          <a:p>
            <a:endParaRPr lang="en-GB" i="1" dirty="0" smtClean="0"/>
          </a:p>
          <a:p>
            <a:endParaRPr lang="en-GB" i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711780" y="5047595"/>
            <a:ext cx="22538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1" dirty="0">
                <a:solidFill>
                  <a:srgbClr val="00B0F0"/>
                </a:solidFill>
              </a:rPr>
              <a:t>Further practice.</a:t>
            </a:r>
            <a:endParaRPr lang="en-GB" sz="2000" b="1" i="1" dirty="0">
              <a:solidFill>
                <a:srgbClr val="00B0F0"/>
              </a:solidFill>
            </a:endParaRPr>
          </a:p>
          <a:p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99622" y="5540038"/>
            <a:ext cx="5512158" cy="10794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b="0" i="0" kern="12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b="0" i="0" u="none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52425" indent="-17145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‒"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‘Good, right can anyone tell me why we were doing that?’</a:t>
            </a:r>
            <a:endParaRPr lang="en-GB" i="1" dirty="0" smtClean="0"/>
          </a:p>
          <a:p>
            <a:r>
              <a:rPr lang="en-GB" i="1" dirty="0" smtClean="0"/>
              <a:t>‘Why did we do that?’</a:t>
            </a:r>
          </a:p>
          <a:p>
            <a:r>
              <a:rPr lang="en-GB" i="1" dirty="0" smtClean="0"/>
              <a:t>‘What language did we just use?’</a:t>
            </a:r>
          </a:p>
          <a:p>
            <a:endParaRPr lang="en-GB" i="1" dirty="0" smtClean="0"/>
          </a:p>
          <a:p>
            <a:endParaRPr lang="en-GB" b="1" i="1" dirty="0" smtClean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5947" y="5653825"/>
            <a:ext cx="26981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1" dirty="0">
                <a:solidFill>
                  <a:srgbClr val="00B0F0"/>
                </a:solidFill>
              </a:rPr>
              <a:t>Eliciting task aims.</a:t>
            </a:r>
            <a:endParaRPr lang="en-GB" sz="2000" b="1" i="1" dirty="0">
              <a:solidFill>
                <a:srgbClr val="00B0F0"/>
              </a:solidFill>
            </a:endParaRPr>
          </a:p>
          <a:p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8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build="p" autoUpdateAnimBg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 idx="4294967295"/>
          </p:nvPr>
        </p:nvSpPr>
        <p:spPr>
          <a:xfrm>
            <a:off x="1069975" y="501650"/>
            <a:ext cx="8074025" cy="563563"/>
          </a:xfrm>
        </p:spPr>
        <p:txBody>
          <a:bodyPr/>
          <a:lstStyle/>
          <a:p>
            <a:pPr algn="ctr">
              <a:defRPr/>
            </a:pP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</a:t>
            </a:r>
            <a:r>
              <a:rPr lang="en-GB" i="1" dirty="0" smtClean="0">
                <a:solidFill>
                  <a:schemeClr val="tx2"/>
                </a:solidFill>
                <a:latin typeface="Arial" charset="0"/>
              </a:rPr>
              <a:t>ask </a:t>
            </a:r>
            <a:r>
              <a:rPr lang="en-GB" i="1" dirty="0" smtClean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GB" i="1" dirty="0" smtClean="0">
                <a:solidFill>
                  <a:schemeClr val="tx2"/>
                </a:solidFill>
                <a:latin typeface="Arial" charset="0"/>
              </a:rPr>
              <a:t>ased </a:t>
            </a:r>
            <a:r>
              <a:rPr lang="en-GB" i="1" dirty="0" smtClean="0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GB" i="1" dirty="0" smtClean="0">
                <a:solidFill>
                  <a:schemeClr val="tx2"/>
                </a:solidFill>
                <a:latin typeface="Arial" charset="0"/>
              </a:rPr>
              <a:t>earning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2618580" y="1897532"/>
            <a:ext cx="3960813" cy="3476625"/>
          </a:xfrm>
          <a:prstGeom prst="rect">
            <a:avLst/>
          </a:prstGeom>
        </p:spPr>
        <p:txBody>
          <a:bodyPr/>
          <a:lstStyle/>
          <a:p>
            <a:r>
              <a:rPr lang="en-GB" sz="4000" dirty="0" smtClean="0"/>
              <a:t>SET UP</a:t>
            </a:r>
          </a:p>
          <a:p>
            <a:endParaRPr lang="en-GB" sz="4000" dirty="0"/>
          </a:p>
          <a:p>
            <a:r>
              <a:rPr lang="en-GB" sz="4000" dirty="0" smtClean="0">
                <a:solidFill>
                  <a:srgbClr val="FF0000"/>
                </a:solidFill>
              </a:rPr>
              <a:t>ON-TASK</a:t>
            </a:r>
          </a:p>
          <a:p>
            <a:endParaRPr lang="en-GB" sz="4000" dirty="0"/>
          </a:p>
          <a:p>
            <a:r>
              <a:rPr lang="en-GB" sz="4000" dirty="0" smtClean="0">
                <a:solidFill>
                  <a:srgbClr val="00B050"/>
                </a:solidFill>
              </a:rPr>
              <a:t>FEEDBACK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7168" y="3735453"/>
            <a:ext cx="8056664" cy="2169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altLang="zh-CN" sz="2000" b="1" dirty="0" smtClean="0"/>
              <a:t>Discuss</a:t>
            </a:r>
            <a:r>
              <a:rPr lang="en-US" altLang="zh-CN" sz="2000" b="1" dirty="0"/>
              <a:t>: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>
                <a:solidFill>
                  <a:schemeClr val="tx2"/>
                </a:solidFill>
              </a:rPr>
              <a:t>1. What does each of these stages in the classroom management model might mean?</a:t>
            </a:r>
            <a:br>
              <a:rPr lang="en-US" altLang="zh-CN" sz="2000" dirty="0">
                <a:solidFill>
                  <a:schemeClr val="tx2"/>
                </a:solidFill>
              </a:rPr>
            </a:br>
            <a:r>
              <a:rPr lang="en-US" altLang="zh-CN" sz="2000" dirty="0"/>
              <a:t>2. What does an effective teacher do during each stage?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tx2"/>
                </a:solidFill>
              </a:rPr>
              <a:t>3. What percentage of the activity should each stage take?</a:t>
            </a:r>
          </a:p>
        </p:txBody>
      </p:sp>
    </p:spTree>
    <p:extLst>
      <p:ext uri="{BB962C8B-B14F-4D97-AF65-F5344CB8AC3E}">
        <p14:creationId xmlns:p14="http://schemas.microsoft.com/office/powerpoint/2010/main" val="26929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 idx="4294967295"/>
          </p:nvPr>
        </p:nvSpPr>
        <p:spPr>
          <a:xfrm>
            <a:off x="1069975" y="501650"/>
            <a:ext cx="8074025" cy="563563"/>
          </a:xfrm>
        </p:spPr>
        <p:txBody>
          <a:bodyPr/>
          <a:lstStyle/>
          <a:p>
            <a:pPr algn="ctr">
              <a:defRPr/>
            </a:pP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SET UP </a:t>
            </a:r>
            <a:r>
              <a:rPr lang="en-GB" i="1" dirty="0" smtClean="0">
                <a:solidFill>
                  <a:schemeClr val="tx2"/>
                </a:solidFill>
                <a:latin typeface="Arial" charset="0"/>
              </a:rPr>
              <a:t>– </a:t>
            </a:r>
            <a:r>
              <a:rPr lang="en-GB" i="1" dirty="0" smtClean="0">
                <a:solidFill>
                  <a:srgbClr val="FF0000"/>
                </a:solidFill>
                <a:latin typeface="Arial" charset="0"/>
              </a:rPr>
              <a:t>ON-TASK</a:t>
            </a:r>
            <a:r>
              <a:rPr lang="en-GB" i="1" dirty="0" smtClean="0">
                <a:solidFill>
                  <a:schemeClr val="tx2"/>
                </a:solidFill>
                <a:latin typeface="Arial" charset="0"/>
              </a:rPr>
              <a:t> - </a:t>
            </a:r>
            <a:r>
              <a:rPr lang="en-GB" i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FEEDBACK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0" y="1341438"/>
            <a:ext cx="8143875" cy="4308475"/>
          </a:xfrm>
          <a:prstGeom prst="rect">
            <a:avLst/>
          </a:prstGeom>
        </p:spPr>
        <p:txBody>
          <a:bodyPr/>
          <a:lstStyle/>
          <a:p>
            <a:pPr marL="609600" indent="-609600" algn="ctr" eaLnBrk="1" hangingPunct="1">
              <a:lnSpc>
                <a:spcPct val="125000"/>
              </a:lnSpc>
            </a:pPr>
            <a:r>
              <a:rPr lang="en-US" altLang="zh-CN" sz="2400" dirty="0">
                <a:solidFill>
                  <a:schemeClr val="tx2"/>
                </a:solidFill>
              </a:rPr>
              <a:t>Give Instructions</a:t>
            </a:r>
          </a:p>
          <a:p>
            <a:pPr marL="609600" indent="-609600" algn="ctr" eaLnBrk="1" hangingPunct="1">
              <a:lnSpc>
                <a:spcPct val="125000"/>
              </a:lnSpc>
            </a:pPr>
            <a:r>
              <a:rPr lang="en-US" altLang="zh-CN" sz="2400" dirty="0">
                <a:solidFill>
                  <a:srgbClr val="00B050"/>
                </a:solidFill>
              </a:rPr>
              <a:t>Monitor</a:t>
            </a:r>
          </a:p>
          <a:p>
            <a:pPr marL="609600" indent="-609600" algn="ctr" eaLnBrk="1" hangingPunct="1">
              <a:lnSpc>
                <a:spcPct val="125000"/>
              </a:lnSpc>
            </a:pPr>
            <a:r>
              <a:rPr lang="en-US" altLang="zh-CN" sz="2400" dirty="0">
                <a:solidFill>
                  <a:schemeClr val="tx2"/>
                </a:solidFill>
              </a:rPr>
              <a:t>Give feedback</a:t>
            </a:r>
          </a:p>
          <a:p>
            <a:pPr marL="609600" indent="-609600" algn="ctr" eaLnBrk="1" hangingPunct="1">
              <a:lnSpc>
                <a:spcPct val="125000"/>
              </a:lnSpc>
            </a:pPr>
            <a:r>
              <a:rPr lang="en-US" altLang="zh-CN" sz="2400" dirty="0">
                <a:solidFill>
                  <a:srgbClr val="00B050"/>
                </a:solidFill>
              </a:rPr>
              <a:t>Make corrections</a:t>
            </a:r>
          </a:p>
          <a:p>
            <a:pPr marL="609600" indent="-609600" algn="ctr" eaLnBrk="1" hangingPunct="1">
              <a:lnSpc>
                <a:spcPct val="125000"/>
              </a:lnSpc>
            </a:pPr>
            <a:r>
              <a:rPr lang="en-US" altLang="zh-CN" sz="2400" dirty="0">
                <a:solidFill>
                  <a:schemeClr val="tx2"/>
                </a:solidFill>
              </a:rPr>
              <a:t>Use the whiteboard</a:t>
            </a:r>
          </a:p>
          <a:p>
            <a:pPr marL="609600" indent="-609600" algn="ctr" eaLnBrk="1" hangingPunct="1">
              <a:lnSpc>
                <a:spcPct val="125000"/>
              </a:lnSpc>
            </a:pPr>
            <a:r>
              <a:rPr lang="en-US" altLang="zh-CN" sz="2400" dirty="0">
                <a:solidFill>
                  <a:srgbClr val="00B050"/>
                </a:solidFill>
              </a:rPr>
              <a:t>Establish control</a:t>
            </a:r>
          </a:p>
          <a:p>
            <a:pPr marL="609600" indent="-609600" algn="ctr" eaLnBrk="1" hangingPunct="1">
              <a:lnSpc>
                <a:spcPct val="125000"/>
              </a:lnSpc>
            </a:pPr>
            <a:r>
              <a:rPr lang="en-US" altLang="zh-CN" sz="2400" dirty="0">
                <a:solidFill>
                  <a:schemeClr val="tx2"/>
                </a:solidFill>
              </a:rPr>
              <a:t>Motivate the students</a:t>
            </a:r>
          </a:p>
          <a:p>
            <a:pPr marL="609600" indent="-609600" algn="ctr" eaLnBrk="1" hangingPunct="1">
              <a:lnSpc>
                <a:spcPct val="125000"/>
              </a:lnSpc>
            </a:pPr>
            <a:r>
              <a:rPr lang="en-US" altLang="zh-CN" sz="2400" dirty="0">
                <a:solidFill>
                  <a:srgbClr val="00B050"/>
                </a:solidFill>
              </a:rPr>
              <a:t>Introduce language</a:t>
            </a:r>
          </a:p>
          <a:p>
            <a:pPr marL="609600" indent="-609600" algn="ctr" eaLnBrk="1" hangingPunct="1">
              <a:lnSpc>
                <a:spcPct val="125000"/>
              </a:lnSpc>
            </a:pPr>
            <a:r>
              <a:rPr lang="en-US" altLang="zh-CN" sz="2400" dirty="0">
                <a:solidFill>
                  <a:schemeClr val="tx2"/>
                </a:solidFill>
              </a:rPr>
              <a:t>Use teacher talk</a:t>
            </a:r>
          </a:p>
          <a:p>
            <a:endParaRPr lang="en-GB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9975" y="966788"/>
            <a:ext cx="8074025" cy="563562"/>
          </a:xfrm>
        </p:spPr>
        <p:txBody>
          <a:bodyPr/>
          <a:lstStyle/>
          <a:p>
            <a:pPr algn="ctr" eaLnBrk="1" hangingPunct="1"/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</a:t>
            </a:r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ask </a:t>
            </a:r>
            <a:r>
              <a:rPr lang="en-GB" sz="2400" i="1" dirty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ased </a:t>
            </a:r>
            <a:r>
              <a:rPr lang="en-GB" sz="2400" i="1" dirty="0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earning</a:t>
            </a:r>
            <a:endParaRPr lang="en-US" altLang="zh-CN" sz="2400" b="1" dirty="0" smtClean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038600" y="3124200"/>
            <a:ext cx="1798638" cy="5905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/>
              <a:t>Stage One: </a:t>
            </a:r>
          </a:p>
          <a:p>
            <a:pPr algn="ctr" eaLnBrk="1" hangingPunct="1"/>
            <a:r>
              <a:rPr lang="en-US" altLang="zh-CN" sz="1600" b="1"/>
              <a:t>Set Up Activities</a:t>
            </a:r>
            <a:endParaRPr lang="en-US" altLang="en-US" sz="1600" b="1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1524000" y="1447800"/>
            <a:ext cx="2438400" cy="1295400"/>
          </a:xfrm>
          <a:prstGeom prst="wedgeRectCallout">
            <a:avLst>
              <a:gd name="adj1" fmla="val 53319"/>
              <a:gd name="adj2" fmla="val 7904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Why?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Motivate students by describing the benefits of doing the activity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Focus the students on what they will learn.</a:t>
            </a:r>
          </a:p>
          <a:p>
            <a:pPr eaLnBrk="1" hangingPunct="1"/>
            <a:endParaRPr lang="en-US" altLang="en-US" sz="1200"/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5867400" y="1447800"/>
            <a:ext cx="2743200" cy="1371600"/>
          </a:xfrm>
          <a:prstGeom prst="wedgeRectCallout">
            <a:avLst>
              <a:gd name="adj1" fmla="val -50523"/>
              <a:gd name="adj2" fmla="val 7060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How / What?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Give clear instructions.</a:t>
            </a:r>
          </a:p>
          <a:p>
            <a:pPr eaLnBrk="1" hangingPunct="1">
              <a:buFontTx/>
              <a:buChar char="-"/>
            </a:pPr>
            <a:r>
              <a:rPr lang="en-US" altLang="en-US" sz="1200"/>
              <a:t>need to know basis</a:t>
            </a:r>
          </a:p>
          <a:p>
            <a:pPr eaLnBrk="1" hangingPunct="1">
              <a:buFontTx/>
              <a:buChar char="-"/>
            </a:pPr>
            <a:r>
              <a:rPr lang="en-US" altLang="en-US" sz="1200"/>
              <a:t>Clear / repeated</a:t>
            </a:r>
          </a:p>
          <a:p>
            <a:pPr eaLnBrk="1" hangingPunct="1">
              <a:buFontTx/>
              <a:buChar char="-"/>
            </a:pPr>
            <a:r>
              <a:rPr lang="en-US" altLang="en-US" sz="1200"/>
              <a:t>Concrete</a:t>
            </a:r>
          </a:p>
          <a:p>
            <a:pPr eaLnBrk="1" hangingPunct="1">
              <a:buFontTx/>
              <a:buChar char="-"/>
            </a:pPr>
            <a:r>
              <a:rPr lang="en-US" altLang="en-US" sz="1200"/>
              <a:t>Pause and check for comprehension</a:t>
            </a:r>
          </a:p>
          <a:p>
            <a:pPr eaLnBrk="1" hangingPunct="1">
              <a:buFontTx/>
              <a:buChar char="•"/>
            </a:pPr>
            <a:endParaRPr lang="en-US" altLang="en-US" sz="1200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1524000" y="4114800"/>
            <a:ext cx="2514600" cy="1219200"/>
          </a:xfrm>
          <a:prstGeom prst="wedgeRectCallout">
            <a:avLst>
              <a:gd name="adj1" fmla="val 49935"/>
              <a:gd name="adj2" fmla="val -804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Teacher Talk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Must be simple and clear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Repeat what you say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Useful source of input</a:t>
            </a: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5943600" y="4038600"/>
            <a:ext cx="2590800" cy="1371600"/>
          </a:xfrm>
          <a:prstGeom prst="wedgeRectCallout">
            <a:avLst>
              <a:gd name="adj1" fmla="val -54046"/>
              <a:gd name="adj2" fmla="val -71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Establish control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Make sure everyone is paying attention – no exceptions!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Use voice and authority to establish control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Pause to establish control</a:t>
            </a:r>
          </a:p>
        </p:txBody>
      </p:sp>
    </p:spTree>
    <p:extLst>
      <p:ext uri="{BB962C8B-B14F-4D97-AF65-F5344CB8AC3E}">
        <p14:creationId xmlns:p14="http://schemas.microsoft.com/office/powerpoint/2010/main" val="301391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5" grpId="0" animBg="1" autoUpdateAnimBg="0"/>
      <p:bldP spid="25608" grpId="0" animBg="1" autoUpdateAnimBg="0"/>
      <p:bldP spid="25610" grpId="0" animBg="1" autoUpdateAnimBg="0"/>
      <p:bldP spid="25611" grpId="0" animBg="1" autoUpdateAnimBg="0"/>
      <p:bldP spid="2561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>
              <a:defRPr/>
            </a:pP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WHY  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HOW/WHAT </a:t>
            </a:r>
            <a:r>
              <a:rPr lang="en-GB" i="1" dirty="0" smtClean="0">
                <a:solidFill>
                  <a:srgbClr val="00B050"/>
                </a:solidFill>
                <a:latin typeface="Arial" charset="0"/>
              </a:rPr>
              <a:t>ESTABLISH CONTROL  </a:t>
            </a:r>
            <a:r>
              <a:rPr lang="en-GB" i="1" dirty="0" smtClean="0">
                <a:solidFill>
                  <a:srgbClr val="7030A0"/>
                </a:solidFill>
                <a:latin typeface="Arial" charset="0"/>
              </a:rPr>
              <a:t>TEACHER TALK</a:t>
            </a:r>
            <a:endParaRPr lang="en-GB" i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0" y="1065213"/>
            <a:ext cx="8143875" cy="476250"/>
          </a:xfrm>
          <a:prstGeom prst="rect">
            <a:avLst/>
          </a:prstGeom>
        </p:spPr>
        <p:txBody>
          <a:bodyPr/>
          <a:lstStyle/>
          <a:p>
            <a:r>
              <a:rPr lang="en-US" altLang="en-US" sz="1800" dirty="0">
                <a:solidFill>
                  <a:schemeClr val="tx1"/>
                </a:solidFill>
              </a:rPr>
              <a:t>What are some common problems inexperienced teachers might have </a:t>
            </a:r>
            <a:r>
              <a:rPr lang="en-US" altLang="en-US" sz="1800" dirty="0" smtClean="0">
                <a:solidFill>
                  <a:schemeClr val="tx1"/>
                </a:solidFill>
              </a:rPr>
              <a:t>?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535" y="1765822"/>
            <a:ext cx="86729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WHY</a:t>
            </a:r>
          </a:p>
          <a:p>
            <a:r>
              <a:rPr lang="en-US" altLang="en-US" dirty="0" smtClean="0"/>
              <a:t>Inexperienced </a:t>
            </a:r>
            <a:r>
              <a:rPr lang="en-US" altLang="en-US" dirty="0"/>
              <a:t>teachers seldom motivate students by describing the benefits of the activity.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Inexperienced teachers don’t understand why the activity is beneficial and therefore can’t focus students on the benefits of the activity.</a:t>
            </a:r>
          </a:p>
          <a:p>
            <a:endParaRPr lang="en-GB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9364" y="1867559"/>
            <a:ext cx="7151806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HOW/WHAT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Inexperienced teachers include too much in instructions thereby confusing students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Inexperienced teachers speak too fast and use language that is too difficult for the students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Inexperienced teachers give instructions that are too conceptual – not concrete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Inexperienced teachers don’t pause and check comprehension</a:t>
            </a:r>
          </a:p>
          <a:p>
            <a:endParaRPr lang="en-GB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5612" y="870278"/>
            <a:ext cx="7093608" cy="18928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TEACHER TALK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Inexperienced </a:t>
            </a:r>
            <a:r>
              <a:rPr lang="en-US" altLang="en-US" dirty="0"/>
              <a:t>teachers don’t understand the importance of teacher talk as a form of comprehensible input.</a:t>
            </a:r>
          </a:p>
          <a:p>
            <a:endParaRPr lang="en-GB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529" y="2975555"/>
            <a:ext cx="849177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ESTABLISH CONTROL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Inexperienced teachers don’t realize the importance of establishing control and how it affects their credibility – </a:t>
            </a:r>
            <a:r>
              <a:rPr lang="en-US" altLang="en-US" dirty="0" smtClean="0"/>
              <a:t>they start off too friendly</a:t>
            </a:r>
            <a:endParaRPr lang="en-US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Inexperienced teachers allow students to speak while they are setting up an activity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Inexperienced teachers lack the confidence to take control during a set up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Inexperienced teachers often rush through set up because they feel </a:t>
            </a:r>
            <a:r>
              <a:rPr lang="en-US" altLang="en-US" dirty="0" smtClean="0"/>
              <a:t>nervous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8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127" y="360608"/>
            <a:ext cx="66454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A few acronyms to consider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58" y="791495"/>
            <a:ext cx="1223493" cy="58477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PPP</a:t>
            </a:r>
          </a:p>
          <a:p>
            <a:endParaRPr lang="en-GB" sz="2000" b="1" dirty="0">
              <a:solidFill>
                <a:schemeClr val="tx2"/>
              </a:solidFill>
            </a:endParaRPr>
          </a:p>
          <a:p>
            <a:r>
              <a:rPr lang="en-GB" sz="2000" b="1" dirty="0" smtClean="0">
                <a:solidFill>
                  <a:schemeClr val="tx2"/>
                </a:solidFill>
              </a:rPr>
              <a:t>TTT</a:t>
            </a:r>
          </a:p>
          <a:p>
            <a:endParaRPr lang="en-GB" sz="2000" b="1" dirty="0">
              <a:solidFill>
                <a:schemeClr val="tx2"/>
              </a:solidFill>
            </a:endParaRPr>
          </a:p>
          <a:p>
            <a:r>
              <a:rPr lang="en-GB" sz="2000" b="1" dirty="0" smtClean="0">
                <a:solidFill>
                  <a:schemeClr val="tx2"/>
                </a:solidFill>
              </a:rPr>
              <a:t>ESA</a:t>
            </a:r>
          </a:p>
          <a:p>
            <a:endParaRPr lang="en-GB" sz="2000" b="1" dirty="0">
              <a:solidFill>
                <a:schemeClr val="tx2"/>
              </a:solidFill>
            </a:endParaRPr>
          </a:p>
          <a:p>
            <a:r>
              <a:rPr lang="en-GB" sz="2000" b="1" dirty="0" smtClean="0">
                <a:solidFill>
                  <a:schemeClr val="tx2"/>
                </a:solidFill>
              </a:rPr>
              <a:t>TPR</a:t>
            </a:r>
          </a:p>
          <a:p>
            <a:endParaRPr lang="en-GB" sz="2000" b="1" dirty="0">
              <a:solidFill>
                <a:schemeClr val="tx2"/>
              </a:solidFill>
            </a:endParaRPr>
          </a:p>
          <a:p>
            <a:r>
              <a:rPr lang="en-GB" sz="2000" b="1" dirty="0" smtClean="0">
                <a:solidFill>
                  <a:schemeClr val="tx2"/>
                </a:solidFill>
              </a:rPr>
              <a:t>ESP</a:t>
            </a:r>
          </a:p>
          <a:p>
            <a:endParaRPr lang="en-GB" sz="2000" b="1" dirty="0">
              <a:solidFill>
                <a:schemeClr val="tx2"/>
              </a:solidFill>
            </a:endParaRPr>
          </a:p>
          <a:p>
            <a:r>
              <a:rPr lang="en-GB" sz="2000" b="1" dirty="0" smtClean="0">
                <a:solidFill>
                  <a:schemeClr val="tx2"/>
                </a:solidFill>
              </a:rPr>
              <a:t>EAP</a:t>
            </a:r>
          </a:p>
          <a:p>
            <a:endParaRPr lang="en-GB" sz="2000" b="1" dirty="0">
              <a:solidFill>
                <a:schemeClr val="tx2"/>
              </a:solidFill>
            </a:endParaRPr>
          </a:p>
          <a:p>
            <a:r>
              <a:rPr lang="en-GB" sz="2000" b="1" dirty="0" smtClean="0">
                <a:solidFill>
                  <a:schemeClr val="tx2"/>
                </a:solidFill>
              </a:rPr>
              <a:t>ARC</a:t>
            </a:r>
          </a:p>
          <a:p>
            <a:endParaRPr lang="en-GB" sz="2000" b="1" dirty="0" smtClean="0">
              <a:solidFill>
                <a:schemeClr val="tx2"/>
              </a:solidFill>
            </a:endParaRPr>
          </a:p>
          <a:p>
            <a:r>
              <a:rPr lang="en-GB" sz="2000" b="1" dirty="0" smtClean="0">
                <a:solidFill>
                  <a:schemeClr val="tx2"/>
                </a:solidFill>
              </a:rPr>
              <a:t>TBL</a:t>
            </a:r>
          </a:p>
          <a:p>
            <a:endParaRPr lang="en-GB" sz="2000" b="1" dirty="0">
              <a:solidFill>
                <a:schemeClr val="tx2"/>
              </a:solidFill>
            </a:endParaRPr>
          </a:p>
          <a:p>
            <a:r>
              <a:rPr lang="en-GB" sz="2000" b="1" dirty="0" smtClean="0">
                <a:solidFill>
                  <a:schemeClr val="tx2"/>
                </a:solidFill>
              </a:rPr>
              <a:t>PBL</a:t>
            </a:r>
          </a:p>
          <a:p>
            <a:endParaRPr lang="en-GB" sz="2000" b="1" dirty="0">
              <a:solidFill>
                <a:schemeClr val="tx2"/>
              </a:solidFill>
            </a:endParaRPr>
          </a:p>
          <a:p>
            <a:r>
              <a:rPr lang="en-GB" sz="2000" b="1" dirty="0" smtClean="0">
                <a:solidFill>
                  <a:schemeClr val="tx2"/>
                </a:solidFill>
              </a:rPr>
              <a:t>CCCC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6375" y="791495"/>
            <a:ext cx="6928835" cy="58477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b="1" u="sng" dirty="0" smtClean="0">
                <a:solidFill>
                  <a:schemeClr val="bg2"/>
                </a:solidFill>
              </a:rPr>
              <a:t>P</a:t>
            </a:r>
            <a:r>
              <a:rPr lang="en-GB" sz="2000" dirty="0" smtClean="0">
                <a:solidFill>
                  <a:schemeClr val="bg2"/>
                </a:solidFill>
              </a:rPr>
              <a:t>resent – </a:t>
            </a:r>
            <a:r>
              <a:rPr lang="en-GB" sz="2000" b="1" u="sng" dirty="0" smtClean="0">
                <a:solidFill>
                  <a:schemeClr val="bg2"/>
                </a:solidFill>
              </a:rPr>
              <a:t>P</a:t>
            </a:r>
            <a:r>
              <a:rPr lang="en-GB" sz="2000" dirty="0" smtClean="0">
                <a:solidFill>
                  <a:schemeClr val="bg2"/>
                </a:solidFill>
              </a:rPr>
              <a:t>ractise – </a:t>
            </a:r>
            <a:r>
              <a:rPr lang="en-GB" sz="2000" b="1" u="sng" dirty="0" smtClean="0">
                <a:solidFill>
                  <a:schemeClr val="bg2"/>
                </a:solidFill>
              </a:rPr>
              <a:t>P</a:t>
            </a:r>
            <a:r>
              <a:rPr lang="en-GB" sz="2000" dirty="0" smtClean="0">
                <a:solidFill>
                  <a:schemeClr val="bg2"/>
                </a:solidFill>
              </a:rPr>
              <a:t>roduce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000" b="1" u="sng" dirty="0" smtClean="0">
                <a:solidFill>
                  <a:schemeClr val="bg2"/>
                </a:solidFill>
              </a:rPr>
              <a:t>T</a:t>
            </a:r>
            <a:r>
              <a:rPr lang="en-GB" sz="2000" dirty="0" smtClean="0">
                <a:solidFill>
                  <a:schemeClr val="bg2"/>
                </a:solidFill>
              </a:rPr>
              <a:t>est – </a:t>
            </a:r>
            <a:r>
              <a:rPr lang="en-GB" sz="2000" b="1" u="sng" dirty="0" smtClean="0">
                <a:solidFill>
                  <a:schemeClr val="bg2"/>
                </a:solidFill>
              </a:rPr>
              <a:t>T</a:t>
            </a:r>
            <a:r>
              <a:rPr lang="en-GB" sz="2000" dirty="0" smtClean="0">
                <a:solidFill>
                  <a:schemeClr val="bg2"/>
                </a:solidFill>
              </a:rPr>
              <a:t>each – </a:t>
            </a:r>
            <a:r>
              <a:rPr lang="en-GB" sz="2000" b="1" u="sng" dirty="0" smtClean="0">
                <a:solidFill>
                  <a:schemeClr val="bg2"/>
                </a:solidFill>
              </a:rPr>
              <a:t>T</a:t>
            </a:r>
            <a:r>
              <a:rPr lang="en-GB" sz="2000" dirty="0" smtClean="0">
                <a:solidFill>
                  <a:schemeClr val="bg2"/>
                </a:solidFill>
              </a:rPr>
              <a:t>est (</a:t>
            </a:r>
            <a:r>
              <a:rPr lang="en-GB" sz="2000" b="1" u="sng" dirty="0" smtClean="0">
                <a:solidFill>
                  <a:schemeClr val="bg2"/>
                </a:solidFill>
              </a:rPr>
              <a:t>T</a:t>
            </a:r>
            <a:r>
              <a:rPr lang="en-GB" sz="2000" dirty="0" smtClean="0">
                <a:solidFill>
                  <a:schemeClr val="bg2"/>
                </a:solidFill>
              </a:rPr>
              <a:t>eacher </a:t>
            </a:r>
            <a:r>
              <a:rPr lang="en-GB" sz="2000" b="1" u="sng" dirty="0" smtClean="0">
                <a:solidFill>
                  <a:schemeClr val="bg2"/>
                </a:solidFill>
              </a:rPr>
              <a:t>T</a:t>
            </a:r>
            <a:r>
              <a:rPr lang="en-GB" sz="2000" dirty="0" smtClean="0">
                <a:solidFill>
                  <a:schemeClr val="bg2"/>
                </a:solidFill>
              </a:rPr>
              <a:t>alking </a:t>
            </a:r>
            <a:r>
              <a:rPr lang="en-GB" sz="2000" b="1" u="sng" dirty="0" smtClean="0">
                <a:solidFill>
                  <a:schemeClr val="bg2"/>
                </a:solidFill>
              </a:rPr>
              <a:t>T</a:t>
            </a:r>
            <a:r>
              <a:rPr lang="en-GB" sz="2000" dirty="0" smtClean="0">
                <a:solidFill>
                  <a:schemeClr val="bg2"/>
                </a:solidFill>
              </a:rPr>
              <a:t>ime)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000" b="1" u="sng" dirty="0" smtClean="0">
                <a:solidFill>
                  <a:schemeClr val="bg2"/>
                </a:solidFill>
              </a:rPr>
              <a:t>E</a:t>
            </a:r>
            <a:r>
              <a:rPr lang="en-GB" sz="2000" dirty="0" smtClean="0">
                <a:solidFill>
                  <a:schemeClr val="bg2"/>
                </a:solidFill>
              </a:rPr>
              <a:t>ngage – </a:t>
            </a:r>
            <a:r>
              <a:rPr lang="en-GB" sz="2000" b="1" u="sng" dirty="0" smtClean="0">
                <a:solidFill>
                  <a:schemeClr val="bg2"/>
                </a:solidFill>
              </a:rPr>
              <a:t>S</a:t>
            </a:r>
            <a:r>
              <a:rPr lang="en-GB" sz="2000" dirty="0" smtClean="0">
                <a:solidFill>
                  <a:schemeClr val="bg2"/>
                </a:solidFill>
              </a:rPr>
              <a:t>tudy – </a:t>
            </a:r>
            <a:r>
              <a:rPr lang="en-GB" sz="2000" b="1" u="sng" dirty="0" smtClean="0">
                <a:solidFill>
                  <a:schemeClr val="bg2"/>
                </a:solidFill>
              </a:rPr>
              <a:t>A</a:t>
            </a:r>
            <a:r>
              <a:rPr lang="en-GB" sz="2000" dirty="0" smtClean="0">
                <a:solidFill>
                  <a:schemeClr val="bg2"/>
                </a:solidFill>
              </a:rPr>
              <a:t>ctivate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000" b="1" u="sng" dirty="0" smtClean="0">
                <a:solidFill>
                  <a:schemeClr val="bg2"/>
                </a:solidFill>
              </a:rPr>
              <a:t>T</a:t>
            </a:r>
            <a:r>
              <a:rPr lang="en-GB" sz="2000" dirty="0" smtClean="0">
                <a:solidFill>
                  <a:schemeClr val="bg2"/>
                </a:solidFill>
              </a:rPr>
              <a:t>otal </a:t>
            </a:r>
            <a:r>
              <a:rPr lang="en-GB" sz="2000" b="1" u="sng" dirty="0" smtClean="0">
                <a:solidFill>
                  <a:schemeClr val="bg2"/>
                </a:solidFill>
              </a:rPr>
              <a:t>P</a:t>
            </a:r>
            <a:r>
              <a:rPr lang="en-GB" sz="2000" dirty="0" smtClean="0">
                <a:solidFill>
                  <a:schemeClr val="bg2"/>
                </a:solidFill>
              </a:rPr>
              <a:t>hysical </a:t>
            </a:r>
            <a:r>
              <a:rPr lang="en-GB" sz="2000" b="1" u="sng" dirty="0" smtClean="0">
                <a:solidFill>
                  <a:schemeClr val="bg2"/>
                </a:solidFill>
              </a:rPr>
              <a:t>R</a:t>
            </a:r>
            <a:r>
              <a:rPr lang="en-GB" sz="2000" dirty="0" smtClean="0">
                <a:solidFill>
                  <a:schemeClr val="bg2"/>
                </a:solidFill>
              </a:rPr>
              <a:t>esponse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000" b="1" u="sng" dirty="0" smtClean="0">
                <a:solidFill>
                  <a:schemeClr val="bg2"/>
                </a:solidFill>
              </a:rPr>
              <a:t>E</a:t>
            </a:r>
            <a:r>
              <a:rPr lang="en-GB" sz="2000" dirty="0" smtClean="0">
                <a:solidFill>
                  <a:schemeClr val="bg2"/>
                </a:solidFill>
              </a:rPr>
              <a:t>nglish for </a:t>
            </a:r>
            <a:r>
              <a:rPr lang="en-GB" sz="2000" b="1" u="sng" dirty="0" smtClean="0">
                <a:solidFill>
                  <a:schemeClr val="bg2"/>
                </a:solidFill>
              </a:rPr>
              <a:t>S</a:t>
            </a:r>
            <a:r>
              <a:rPr lang="en-GB" sz="2000" dirty="0" smtClean="0">
                <a:solidFill>
                  <a:schemeClr val="bg2"/>
                </a:solidFill>
              </a:rPr>
              <a:t>pecific </a:t>
            </a:r>
            <a:r>
              <a:rPr lang="en-GB" sz="2000" b="1" u="sng" dirty="0" smtClean="0">
                <a:solidFill>
                  <a:schemeClr val="bg2"/>
                </a:solidFill>
              </a:rPr>
              <a:t>P</a:t>
            </a:r>
            <a:r>
              <a:rPr lang="en-GB" sz="2000" dirty="0" smtClean="0">
                <a:solidFill>
                  <a:schemeClr val="bg2"/>
                </a:solidFill>
              </a:rPr>
              <a:t>urposes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000" b="1" u="sng" dirty="0" smtClean="0">
                <a:solidFill>
                  <a:schemeClr val="bg2"/>
                </a:solidFill>
              </a:rPr>
              <a:t>E</a:t>
            </a:r>
            <a:r>
              <a:rPr lang="en-GB" sz="2000" dirty="0" smtClean="0">
                <a:solidFill>
                  <a:schemeClr val="bg2"/>
                </a:solidFill>
              </a:rPr>
              <a:t>nglish for </a:t>
            </a:r>
            <a:r>
              <a:rPr lang="en-GB" sz="2000" b="1" u="sng" dirty="0" smtClean="0">
                <a:solidFill>
                  <a:schemeClr val="bg2"/>
                </a:solidFill>
              </a:rPr>
              <a:t>A</a:t>
            </a:r>
            <a:r>
              <a:rPr lang="en-GB" sz="2000" dirty="0" smtClean="0">
                <a:solidFill>
                  <a:schemeClr val="bg2"/>
                </a:solidFill>
              </a:rPr>
              <a:t>cademic </a:t>
            </a:r>
            <a:r>
              <a:rPr lang="en-GB" sz="2000" b="1" u="sng" dirty="0" smtClean="0">
                <a:solidFill>
                  <a:schemeClr val="bg2"/>
                </a:solidFill>
              </a:rPr>
              <a:t>P</a:t>
            </a:r>
            <a:r>
              <a:rPr lang="en-GB" sz="2000" dirty="0" smtClean="0">
                <a:solidFill>
                  <a:schemeClr val="bg2"/>
                </a:solidFill>
              </a:rPr>
              <a:t>urposes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000" b="1" u="sng" dirty="0" smtClean="0">
                <a:solidFill>
                  <a:schemeClr val="bg2"/>
                </a:solidFill>
              </a:rPr>
              <a:t>A</a:t>
            </a:r>
            <a:r>
              <a:rPr lang="en-GB" sz="2000" dirty="0" smtClean="0">
                <a:solidFill>
                  <a:schemeClr val="bg2"/>
                </a:solidFill>
              </a:rPr>
              <a:t>uthentic </a:t>
            </a:r>
            <a:r>
              <a:rPr lang="en-GB" sz="2000" b="1" u="sng" dirty="0" smtClean="0">
                <a:solidFill>
                  <a:schemeClr val="bg2"/>
                </a:solidFill>
              </a:rPr>
              <a:t>U</a:t>
            </a:r>
            <a:r>
              <a:rPr lang="en-GB" sz="2000" dirty="0" smtClean="0">
                <a:solidFill>
                  <a:schemeClr val="bg2"/>
                </a:solidFill>
              </a:rPr>
              <a:t>se – </a:t>
            </a:r>
            <a:r>
              <a:rPr lang="en-GB" sz="2000" b="1" u="sng" dirty="0" smtClean="0">
                <a:solidFill>
                  <a:schemeClr val="bg2"/>
                </a:solidFill>
              </a:rPr>
              <a:t>R</a:t>
            </a:r>
            <a:r>
              <a:rPr lang="en-GB" sz="2000" dirty="0" smtClean="0">
                <a:solidFill>
                  <a:schemeClr val="bg2"/>
                </a:solidFill>
              </a:rPr>
              <a:t>estricted Use – </a:t>
            </a:r>
            <a:r>
              <a:rPr lang="en-GB" sz="2000" b="1" u="sng" dirty="0" smtClean="0">
                <a:solidFill>
                  <a:schemeClr val="bg2"/>
                </a:solidFill>
              </a:rPr>
              <a:t>C</a:t>
            </a:r>
            <a:r>
              <a:rPr lang="en-GB" sz="2000" dirty="0" smtClean="0">
                <a:solidFill>
                  <a:schemeClr val="bg2"/>
                </a:solidFill>
              </a:rPr>
              <a:t>larification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000" b="1" u="sng" dirty="0" smtClean="0">
                <a:solidFill>
                  <a:schemeClr val="bg2"/>
                </a:solidFill>
              </a:rPr>
              <a:t>T</a:t>
            </a:r>
            <a:r>
              <a:rPr lang="en-GB" sz="2000" dirty="0" smtClean="0">
                <a:solidFill>
                  <a:schemeClr val="bg2"/>
                </a:solidFill>
              </a:rPr>
              <a:t>ask </a:t>
            </a:r>
            <a:r>
              <a:rPr lang="en-GB" sz="2000" b="1" u="sng" dirty="0" smtClean="0">
                <a:solidFill>
                  <a:schemeClr val="bg2"/>
                </a:solidFill>
              </a:rPr>
              <a:t>B</a:t>
            </a:r>
            <a:r>
              <a:rPr lang="en-GB" sz="2000" dirty="0" smtClean="0">
                <a:solidFill>
                  <a:schemeClr val="bg2"/>
                </a:solidFill>
              </a:rPr>
              <a:t>ased </a:t>
            </a:r>
            <a:r>
              <a:rPr lang="en-GB" sz="2000" b="1" u="sng" dirty="0" smtClean="0">
                <a:solidFill>
                  <a:schemeClr val="bg2"/>
                </a:solidFill>
              </a:rPr>
              <a:t>L</a:t>
            </a:r>
            <a:r>
              <a:rPr lang="en-GB" sz="2000" dirty="0" smtClean="0">
                <a:solidFill>
                  <a:schemeClr val="bg2"/>
                </a:solidFill>
              </a:rPr>
              <a:t>earning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000" b="1" u="sng" dirty="0" smtClean="0">
                <a:solidFill>
                  <a:schemeClr val="bg2"/>
                </a:solidFill>
              </a:rPr>
              <a:t>P</a:t>
            </a:r>
            <a:r>
              <a:rPr lang="en-GB" sz="2000" dirty="0" smtClean="0">
                <a:solidFill>
                  <a:schemeClr val="bg2"/>
                </a:solidFill>
              </a:rPr>
              <a:t>roject </a:t>
            </a:r>
            <a:r>
              <a:rPr lang="en-GB" sz="2000" b="1" u="sng" dirty="0" smtClean="0">
                <a:solidFill>
                  <a:schemeClr val="bg2"/>
                </a:solidFill>
              </a:rPr>
              <a:t>B</a:t>
            </a:r>
            <a:r>
              <a:rPr lang="en-GB" sz="2000" dirty="0" smtClean="0">
                <a:solidFill>
                  <a:schemeClr val="bg2"/>
                </a:solidFill>
              </a:rPr>
              <a:t>ased </a:t>
            </a:r>
            <a:r>
              <a:rPr lang="en-GB" sz="2000" b="1" u="sng" dirty="0" smtClean="0">
                <a:solidFill>
                  <a:schemeClr val="bg2"/>
                </a:solidFill>
              </a:rPr>
              <a:t>L</a:t>
            </a:r>
            <a:r>
              <a:rPr lang="en-GB" sz="2000" dirty="0" smtClean="0">
                <a:solidFill>
                  <a:schemeClr val="bg2"/>
                </a:solidFill>
              </a:rPr>
              <a:t>earning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000" b="1" u="sng" dirty="0" smtClean="0">
                <a:solidFill>
                  <a:schemeClr val="bg2"/>
                </a:solidFill>
              </a:rPr>
              <a:t>C</a:t>
            </a:r>
            <a:r>
              <a:rPr lang="en-GB" sz="2000" dirty="0" smtClean="0">
                <a:solidFill>
                  <a:schemeClr val="bg2"/>
                </a:solidFill>
              </a:rPr>
              <a:t>ritical Thinking/</a:t>
            </a:r>
            <a:r>
              <a:rPr lang="en-GB" sz="2000" b="1" u="sng" dirty="0" smtClean="0">
                <a:solidFill>
                  <a:schemeClr val="bg2"/>
                </a:solidFill>
              </a:rPr>
              <a:t>C</a:t>
            </a:r>
            <a:r>
              <a:rPr lang="en-GB" sz="2000" dirty="0" smtClean="0">
                <a:solidFill>
                  <a:schemeClr val="bg2"/>
                </a:solidFill>
              </a:rPr>
              <a:t>ommunication/</a:t>
            </a:r>
            <a:r>
              <a:rPr lang="en-GB" sz="2000" b="1" u="sng" dirty="0" smtClean="0">
                <a:solidFill>
                  <a:schemeClr val="bg2"/>
                </a:solidFill>
              </a:rPr>
              <a:t>C</a:t>
            </a:r>
            <a:r>
              <a:rPr lang="en-GB" sz="2000" dirty="0" smtClean="0">
                <a:solidFill>
                  <a:schemeClr val="bg2"/>
                </a:solidFill>
              </a:rPr>
              <a:t>ollaboration/</a:t>
            </a:r>
            <a:r>
              <a:rPr lang="en-GB" sz="2000" b="1" u="sng" dirty="0" smtClean="0">
                <a:solidFill>
                  <a:schemeClr val="bg2"/>
                </a:solidFill>
              </a:rPr>
              <a:t>C</a:t>
            </a:r>
            <a:r>
              <a:rPr lang="en-GB" sz="2000" dirty="0" smtClean="0">
                <a:solidFill>
                  <a:schemeClr val="bg2"/>
                </a:solidFill>
              </a:rPr>
              <a:t>reativity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9975" y="884238"/>
            <a:ext cx="8074025" cy="563562"/>
          </a:xfrm>
        </p:spPr>
        <p:txBody>
          <a:bodyPr/>
          <a:lstStyle/>
          <a:p>
            <a:pPr algn="ctr" eaLnBrk="1" hangingPunct="1"/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</a:t>
            </a:r>
            <a:r>
              <a:rPr lang="en-GB" sz="2000" i="1" dirty="0">
                <a:solidFill>
                  <a:schemeClr val="tx2"/>
                </a:solidFill>
                <a:latin typeface="Arial" charset="0"/>
              </a:rPr>
              <a:t>ask </a:t>
            </a:r>
            <a:r>
              <a:rPr lang="en-GB" sz="2000" i="1" dirty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GB" sz="2000" i="1" dirty="0">
                <a:solidFill>
                  <a:schemeClr val="tx2"/>
                </a:solidFill>
                <a:latin typeface="Arial" charset="0"/>
              </a:rPr>
              <a:t>ased </a:t>
            </a:r>
            <a:r>
              <a:rPr lang="en-GB" sz="2000" i="1" dirty="0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GB" sz="2000" i="1" dirty="0">
                <a:solidFill>
                  <a:schemeClr val="tx2"/>
                </a:solidFill>
                <a:latin typeface="Arial" charset="0"/>
              </a:rPr>
              <a:t>earning</a:t>
            </a:r>
            <a:endParaRPr lang="en-US" altLang="en-US" sz="2000" b="1" dirty="0" smtClean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270375" y="3124200"/>
            <a:ext cx="1335088" cy="5905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/>
              <a:t>Stage Two: </a:t>
            </a:r>
          </a:p>
          <a:p>
            <a:pPr algn="ctr" eaLnBrk="1" hangingPunct="1"/>
            <a:r>
              <a:rPr lang="en-US" altLang="zh-CN" sz="1600" b="1"/>
              <a:t>On Task</a:t>
            </a:r>
            <a:endParaRPr lang="en-US" altLang="en-US" sz="1600" b="1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676400" y="1447800"/>
            <a:ext cx="2590800" cy="1295400"/>
          </a:xfrm>
          <a:prstGeom prst="wedgeRectCallout">
            <a:avLst>
              <a:gd name="adj1" fmla="val 48713"/>
              <a:gd name="adj2" fmla="val 7512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dirty="0"/>
              <a:t>Provide Input</a:t>
            </a:r>
          </a:p>
          <a:p>
            <a:pPr eaLnBrk="1" hangingPunct="1">
              <a:buFontTx/>
              <a:buChar char="•"/>
            </a:pPr>
            <a:r>
              <a:rPr lang="en-US" altLang="en-US" sz="1200" dirty="0"/>
              <a:t>Comprehensible input in the form of meaningful, contextualized language</a:t>
            </a:r>
          </a:p>
          <a:p>
            <a:pPr eaLnBrk="1" hangingPunct="1">
              <a:buFontTx/>
              <a:buChar char="•"/>
            </a:pPr>
            <a:r>
              <a:rPr lang="en-US" altLang="en-US" sz="1200" dirty="0" smtClean="0"/>
              <a:t>Readings, listening texts, </a:t>
            </a:r>
            <a:r>
              <a:rPr lang="en-US" altLang="en-US" sz="1200" dirty="0"/>
              <a:t>stories, questionnaires, etc.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5486400" y="1447800"/>
            <a:ext cx="2438400" cy="1371600"/>
          </a:xfrm>
          <a:prstGeom prst="wedgeRectCallout">
            <a:avLst>
              <a:gd name="adj1" fmla="val -45639"/>
              <a:gd name="adj2" fmla="val 6909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Discovery Learning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Let the students work with the key language in context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Let the students discover how to use the language in meaningful contexts.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1676400" y="4114800"/>
            <a:ext cx="2590800" cy="1371600"/>
          </a:xfrm>
          <a:prstGeom prst="wedgeRectCallout">
            <a:avLst>
              <a:gd name="adj1" fmla="val 49694"/>
              <a:gd name="adj2" fmla="val -8090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Monitor - learning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Make sure they are learning to use the target language 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Evaluate their English strengths and weaknesses.</a:t>
            </a:r>
          </a:p>
          <a:p>
            <a:pPr eaLnBrk="1" hangingPunct="1"/>
            <a:endParaRPr lang="en-US" altLang="en-US" sz="1200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5562600" y="4038600"/>
            <a:ext cx="2743200" cy="1447800"/>
          </a:xfrm>
          <a:prstGeom prst="wedgeRectCallout">
            <a:avLst>
              <a:gd name="adj1" fmla="val -47509"/>
              <a:gd name="adj2" fmla="val -6962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Monitor - teaching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Correct grammar, vocabulary and pronunciation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Give feedback – smile encourage students [positive]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Build rapport with individual students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Get involved and focus the students</a:t>
            </a:r>
          </a:p>
        </p:txBody>
      </p:sp>
    </p:spTree>
    <p:extLst>
      <p:ext uri="{BB962C8B-B14F-4D97-AF65-F5344CB8AC3E}">
        <p14:creationId xmlns:p14="http://schemas.microsoft.com/office/powerpoint/2010/main" val="4254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/>
      <p:bldP spid="28675" grpId="0" animBg="1" autoUpdateAnimBg="0"/>
      <p:bldP spid="28676" grpId="0" animBg="1" autoUpdateAnimBg="0"/>
      <p:bldP spid="28677" grpId="0" animBg="1" autoUpdateAnimBg="0"/>
      <p:bldP spid="28678" grpId="0" animBg="1" autoUpdateAnimBg="0"/>
      <p:bldP spid="28679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 idx="4294967295"/>
          </p:nvPr>
        </p:nvSpPr>
        <p:spPr>
          <a:xfrm>
            <a:off x="1069975" y="501650"/>
            <a:ext cx="8074025" cy="563563"/>
          </a:xfrm>
        </p:spPr>
        <p:txBody>
          <a:bodyPr/>
          <a:lstStyle/>
          <a:p>
            <a:pPr algn="ctr">
              <a:defRPr/>
            </a:pPr>
            <a:r>
              <a:rPr lang="en-GB" i="1" dirty="0" smtClean="0">
                <a:solidFill>
                  <a:srgbClr val="FF0000"/>
                </a:solidFill>
                <a:latin typeface="Arial" charset="0"/>
              </a:rPr>
              <a:t>Inexperienced teachers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571500" y="998538"/>
            <a:ext cx="8572500" cy="4994275"/>
          </a:xfrm>
          <a:prstGeom prst="rect">
            <a:avLst/>
          </a:prstGeom>
        </p:spPr>
        <p:txBody>
          <a:bodyPr/>
          <a:lstStyle/>
          <a:p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Providing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</a:rPr>
              <a:t>Don’t understand the importance of providing good input as a means of highlighting target language.</a:t>
            </a:r>
          </a:p>
          <a:p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Discovery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B050"/>
                </a:solidFill>
              </a:rPr>
              <a:t>Don’t </a:t>
            </a:r>
            <a:r>
              <a:rPr lang="en-US" altLang="en-US" sz="1800" dirty="0">
                <a:solidFill>
                  <a:srgbClr val="00B050"/>
                </a:solidFill>
              </a:rPr>
              <a:t>focus the students clearly on the target language [language focus]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</a:rPr>
              <a:t>Don’t allow the students time enough to practice using the target language</a:t>
            </a:r>
          </a:p>
          <a:p>
            <a:r>
              <a:rPr lang="en-US" altLang="en-US" sz="1800" dirty="0" smtClean="0"/>
              <a:t>Monitor </a:t>
            </a:r>
            <a:r>
              <a:rPr lang="en-US" altLang="en-US" sz="1800" dirty="0"/>
              <a:t>- Learning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2"/>
                </a:solidFill>
              </a:rPr>
              <a:t>Often </a:t>
            </a:r>
            <a:r>
              <a:rPr lang="en-US" altLang="en-US" sz="1800" dirty="0">
                <a:solidFill>
                  <a:schemeClr val="tx2"/>
                </a:solidFill>
              </a:rPr>
              <a:t>don’t understand the importance of monitoring in understanding the students’ English strengths and weaknesses.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B050"/>
                </a:solidFill>
              </a:rPr>
              <a:t>Often </a:t>
            </a:r>
            <a:r>
              <a:rPr lang="en-US" altLang="en-US" sz="1800" dirty="0">
                <a:solidFill>
                  <a:srgbClr val="00B050"/>
                </a:solidFill>
              </a:rPr>
              <a:t>don’t monitor carefully. Instead they merely walk around focusing on themselves and what activity they are going to do next rather than focusing on the students’ needs</a:t>
            </a:r>
            <a:r>
              <a:rPr lang="en-US" altLang="en-US" sz="1800" dirty="0" smtClean="0">
                <a:solidFill>
                  <a:srgbClr val="00B050"/>
                </a:solidFill>
              </a:rPr>
              <a:t>.</a:t>
            </a: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altLang="en-US" sz="1800" dirty="0"/>
              <a:t>Monitoring </a:t>
            </a:r>
            <a:r>
              <a:rPr lang="en-US" altLang="en-US" sz="1800" dirty="0" smtClean="0"/>
              <a:t>– teaching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2"/>
                </a:solidFill>
              </a:rPr>
              <a:t>Don’t </a:t>
            </a:r>
            <a:r>
              <a:rPr lang="en-US" altLang="en-US" sz="1800" dirty="0">
                <a:solidFill>
                  <a:schemeClr val="tx2"/>
                </a:solidFill>
              </a:rPr>
              <a:t>teach students by making corrections 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B050"/>
                </a:solidFill>
              </a:rPr>
              <a:t>Don’t </a:t>
            </a:r>
            <a:r>
              <a:rPr lang="en-US" altLang="en-US" sz="1800" dirty="0">
                <a:solidFill>
                  <a:srgbClr val="00B050"/>
                </a:solidFill>
              </a:rPr>
              <a:t>interact to build rapport during monitoring</a:t>
            </a:r>
          </a:p>
          <a:p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69913"/>
            <a:ext cx="8074025" cy="563562"/>
          </a:xfrm>
        </p:spPr>
        <p:txBody>
          <a:bodyPr/>
          <a:lstStyle/>
          <a:p>
            <a:pPr algn="ctr" eaLnBrk="1" hangingPunct="1"/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</a:t>
            </a:r>
            <a:r>
              <a:rPr lang="en-GB" sz="2000" i="1" dirty="0">
                <a:solidFill>
                  <a:schemeClr val="tx2"/>
                </a:solidFill>
                <a:latin typeface="Arial" charset="0"/>
              </a:rPr>
              <a:t>ask </a:t>
            </a:r>
            <a:r>
              <a:rPr lang="en-GB" sz="2000" i="1" dirty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GB" sz="2000" i="1" dirty="0">
                <a:solidFill>
                  <a:schemeClr val="tx2"/>
                </a:solidFill>
                <a:latin typeface="Arial" charset="0"/>
              </a:rPr>
              <a:t>ased </a:t>
            </a:r>
            <a:r>
              <a:rPr lang="en-GB" sz="2000" i="1" dirty="0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GB" sz="2000" i="1" dirty="0">
                <a:solidFill>
                  <a:schemeClr val="tx2"/>
                </a:solidFill>
                <a:latin typeface="Arial" charset="0"/>
              </a:rPr>
              <a:t>earning</a:t>
            </a:r>
            <a:endParaRPr lang="en-US" altLang="en-US" sz="2000" b="1" dirty="0" smtClean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198938" y="3124200"/>
            <a:ext cx="1481137" cy="5905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/>
              <a:t>Stage Three: </a:t>
            </a:r>
          </a:p>
          <a:p>
            <a:pPr algn="ctr" eaLnBrk="1" hangingPunct="1"/>
            <a:r>
              <a:rPr lang="en-US" altLang="zh-CN" sz="1600" b="1"/>
              <a:t>Feedback</a:t>
            </a:r>
            <a:endParaRPr lang="en-US" altLang="en-US" sz="1600" b="1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1676400" y="1447800"/>
            <a:ext cx="2590800" cy="1295400"/>
          </a:xfrm>
          <a:prstGeom prst="wedgeRectCallout">
            <a:avLst>
              <a:gd name="adj1" fmla="val 48713"/>
              <a:gd name="adj2" fmla="val 7512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Use the Whiteboard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Organize the whiteboard to </a:t>
            </a:r>
          </a:p>
          <a:p>
            <a:pPr eaLnBrk="1" hangingPunct="1">
              <a:buFontTx/>
              <a:buChar char="-"/>
            </a:pPr>
            <a:r>
              <a:rPr lang="en-US" altLang="en-US" sz="1200"/>
              <a:t>To review vocabulary</a:t>
            </a:r>
          </a:p>
          <a:p>
            <a:pPr eaLnBrk="1" hangingPunct="1">
              <a:buFontTx/>
              <a:buChar char="-"/>
            </a:pPr>
            <a:r>
              <a:rPr lang="en-US" altLang="en-US" sz="1200"/>
              <a:t>To introduce new vocabulary</a:t>
            </a:r>
          </a:p>
          <a:p>
            <a:pPr eaLnBrk="1" hangingPunct="1">
              <a:buFontTx/>
              <a:buChar char="-"/>
            </a:pPr>
            <a:r>
              <a:rPr lang="en-US" altLang="en-US" sz="1200"/>
              <a:t>To correct mistakes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1447800" y="4343400"/>
            <a:ext cx="2971800" cy="1600200"/>
          </a:xfrm>
          <a:prstGeom prst="wedgeRectCallout">
            <a:avLst>
              <a:gd name="adj1" fmla="val 42042"/>
              <a:gd name="adj2" fmla="val -8998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Feedback on Performance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Comments on performance – praise or mild criticism about effort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Focused feedback on the task – especially at higher levels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Suggestions on how to improve – cultural input, speaking strategies [above C4].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5562600" y="1447800"/>
            <a:ext cx="2590800" cy="1295400"/>
          </a:xfrm>
          <a:prstGeom prst="wedgeRectCallout">
            <a:avLst>
              <a:gd name="adj1" fmla="val -45894"/>
              <a:gd name="adj2" fmla="val 7904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Make corrections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Focus on common mistakes students made while on task [grammar, vocabulary, pronunciation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Use the whiteboard</a:t>
            </a:r>
          </a:p>
          <a:p>
            <a:pPr eaLnBrk="1" hangingPunct="1"/>
            <a:endParaRPr lang="en-US" altLang="en-US" sz="1200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5791200" y="4343400"/>
            <a:ext cx="2819400" cy="1524000"/>
          </a:xfrm>
          <a:prstGeom prst="wedgeRectCallout">
            <a:avLst>
              <a:gd name="adj1" fmla="val -57940"/>
              <a:gd name="adj2" fmla="val -903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Feedback on Language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Motivate the students by pointing out the value of what they just learned.</a:t>
            </a:r>
          </a:p>
          <a:p>
            <a:pPr eaLnBrk="1" hangingPunct="1">
              <a:buFontTx/>
              <a:buChar char="•"/>
            </a:pPr>
            <a:r>
              <a:rPr lang="en-US" altLang="en-US" sz="1200"/>
              <a:t>Analyze the useful language and make sure the students know how to use it.</a:t>
            </a:r>
          </a:p>
        </p:txBody>
      </p:sp>
    </p:spTree>
    <p:extLst>
      <p:ext uri="{BB962C8B-B14F-4D97-AF65-F5344CB8AC3E}">
        <p14:creationId xmlns:p14="http://schemas.microsoft.com/office/powerpoint/2010/main" val="70491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animBg="1" autoUpdateAnimBg="0"/>
      <p:bldP spid="31748" grpId="0" animBg="1" autoUpdateAnimBg="0"/>
      <p:bldP spid="31749" grpId="0" animBg="1" autoUpdateAnimBg="0"/>
      <p:bldP spid="31750" grpId="0" animBg="1" autoUpdateAnimBg="0"/>
      <p:bldP spid="3175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 idx="4294967295"/>
          </p:nvPr>
        </p:nvSpPr>
        <p:spPr>
          <a:xfrm>
            <a:off x="1069975" y="501650"/>
            <a:ext cx="8074025" cy="563563"/>
          </a:xfrm>
        </p:spPr>
        <p:txBody>
          <a:bodyPr/>
          <a:lstStyle/>
          <a:p>
            <a:pPr algn="ctr">
              <a:defRPr/>
            </a:pPr>
            <a:r>
              <a:rPr lang="en-GB" i="1" dirty="0">
                <a:solidFill>
                  <a:srgbClr val="FF0000"/>
                </a:solidFill>
                <a:latin typeface="Arial" charset="0"/>
              </a:rPr>
              <a:t>Inexperienced teachers</a:t>
            </a:r>
            <a:endParaRPr lang="en-GB" i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382588" y="800100"/>
            <a:ext cx="8761412" cy="5111750"/>
          </a:xfrm>
          <a:prstGeom prst="rect">
            <a:avLst/>
          </a:prstGeom>
        </p:spPr>
        <p:txBody>
          <a:bodyPr/>
          <a:lstStyle/>
          <a:p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Whiteboard Use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2"/>
                </a:solidFill>
              </a:rPr>
              <a:t>Often don’t make effective use of the whiteboard by under using it or over using it with too much vocabulary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B050"/>
                </a:solidFill>
              </a:rPr>
              <a:t>Don’t </a:t>
            </a:r>
            <a:r>
              <a:rPr lang="en-US" altLang="en-US" sz="1800" dirty="0">
                <a:solidFill>
                  <a:srgbClr val="00B050"/>
                </a:solidFill>
              </a:rPr>
              <a:t>organize the information on the whiteboard [divided into distinct areas with different functions – don’t write phrases and </a:t>
            </a:r>
            <a:r>
              <a:rPr lang="en-US" altLang="en-US" sz="1800" dirty="0" smtClean="0">
                <a:solidFill>
                  <a:srgbClr val="00B050"/>
                </a:solidFill>
              </a:rPr>
              <a:t>collocations.</a:t>
            </a:r>
            <a:endParaRPr lang="en-US" altLang="en-US" sz="1800" dirty="0"/>
          </a:p>
          <a:p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Corrections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2"/>
                </a:solidFill>
              </a:rPr>
              <a:t>Often </a:t>
            </a:r>
            <a:r>
              <a:rPr lang="en-US" altLang="en-US" sz="1800" dirty="0">
                <a:solidFill>
                  <a:schemeClr val="tx2"/>
                </a:solidFill>
              </a:rPr>
              <a:t>don’t make corrections at the feedback stage.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B050"/>
                </a:solidFill>
              </a:rPr>
              <a:t>lack the confidence to clearly explain grammar in context.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</a:rPr>
              <a:t>Don’t </a:t>
            </a:r>
            <a:r>
              <a:rPr lang="en-GB" sz="1800" dirty="0">
                <a:solidFill>
                  <a:schemeClr val="tx2"/>
                </a:solidFill>
              </a:rPr>
              <a:t>allow the students time enough to practice using the target language</a:t>
            </a:r>
          </a:p>
          <a:p>
            <a:r>
              <a:rPr lang="en-US" altLang="en-US" sz="1800" dirty="0" smtClean="0"/>
              <a:t>Feedback on Performance</a:t>
            </a:r>
            <a:endParaRPr lang="en-US" altLang="en-US" sz="1800" dirty="0"/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2"/>
                </a:solidFill>
              </a:rPr>
              <a:t>Often </a:t>
            </a:r>
            <a:r>
              <a:rPr lang="en-US" altLang="en-US" sz="1800" dirty="0">
                <a:solidFill>
                  <a:schemeClr val="tx2"/>
                </a:solidFill>
              </a:rPr>
              <a:t>don’t give any form of feedback on the students’ performance.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B050"/>
                </a:solidFill>
              </a:rPr>
              <a:t>Don’t </a:t>
            </a:r>
            <a:r>
              <a:rPr lang="en-US" altLang="en-US" sz="1800" dirty="0">
                <a:solidFill>
                  <a:srgbClr val="00B050"/>
                </a:solidFill>
              </a:rPr>
              <a:t>provide good quality feedback [focusing on the wrong aspects of the language]</a:t>
            </a: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altLang="en-US" sz="1800" dirty="0" smtClean="0"/>
              <a:t>Feedback on Language</a:t>
            </a:r>
            <a:endParaRPr lang="en-US" altLang="en-US" sz="1800" dirty="0"/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2060"/>
                </a:solidFill>
              </a:rPr>
              <a:t>Often </a:t>
            </a:r>
            <a:r>
              <a:rPr lang="en-US" altLang="en-US" sz="1800" dirty="0">
                <a:solidFill>
                  <a:srgbClr val="002060"/>
                </a:solidFill>
              </a:rPr>
              <a:t>lack the ability to focus the students on the target language </a:t>
            </a:r>
            <a:endParaRPr lang="en-US" altLang="en-US" sz="1800" dirty="0" smtClean="0">
              <a:solidFill>
                <a:srgbClr val="002060"/>
              </a:solidFill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B050"/>
                </a:solidFill>
              </a:rPr>
              <a:t>Often </a:t>
            </a:r>
            <a:r>
              <a:rPr lang="en-US" altLang="en-US" sz="1800" dirty="0">
                <a:solidFill>
                  <a:srgbClr val="00B050"/>
                </a:solidFill>
              </a:rPr>
              <a:t>don’t take time to analyze and reinforce the language focus.</a:t>
            </a:r>
          </a:p>
          <a:p>
            <a:endParaRPr lang="en-GB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3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 idx="4294967295"/>
          </p:nvPr>
        </p:nvSpPr>
        <p:spPr>
          <a:xfrm>
            <a:off x="1069975" y="501650"/>
            <a:ext cx="8074025" cy="563563"/>
          </a:xfrm>
        </p:spPr>
        <p:txBody>
          <a:bodyPr/>
          <a:lstStyle/>
          <a:p>
            <a:pPr algn="ctr">
              <a:defRPr/>
            </a:pPr>
            <a:r>
              <a:rPr lang="en-GB" i="1" dirty="0" smtClean="0">
                <a:solidFill>
                  <a:schemeClr val="tx2"/>
                </a:solidFill>
                <a:latin typeface="Arial" charset="0"/>
              </a:rPr>
              <a:t>How Long?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0" y="1065213"/>
            <a:ext cx="8145463" cy="4310062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125000"/>
              </a:lnSpc>
              <a:buFontTx/>
              <a:buAutoNum type="arabicPeriod"/>
            </a:pPr>
            <a:r>
              <a:rPr lang="en-US" altLang="zh-CN" sz="2800" dirty="0">
                <a:solidFill>
                  <a:srgbClr val="00B050"/>
                </a:solidFill>
              </a:rPr>
              <a:t>Set up </a:t>
            </a:r>
            <a:r>
              <a:rPr lang="en-US" altLang="zh-CN" sz="2800" dirty="0"/>
              <a:t>– </a:t>
            </a:r>
            <a:r>
              <a:rPr lang="en-US" altLang="zh-CN" sz="2800" dirty="0">
                <a:solidFill>
                  <a:srgbClr val="00B050"/>
                </a:solidFill>
              </a:rPr>
              <a:t>10%</a:t>
            </a:r>
            <a:r>
              <a:rPr lang="en-US" altLang="zh-CN" sz="2800" dirty="0"/>
              <a:t> of the activity</a:t>
            </a:r>
          </a:p>
          <a:p>
            <a:pPr marL="609600" indent="-609600" eaLnBrk="1" hangingPunct="1">
              <a:lnSpc>
                <a:spcPct val="125000"/>
              </a:lnSpc>
              <a:buFontTx/>
              <a:buAutoNum type="arabicPeriod"/>
            </a:pPr>
            <a:r>
              <a:rPr lang="en-US" altLang="zh-CN" sz="2800" dirty="0">
                <a:solidFill>
                  <a:srgbClr val="FF0000"/>
                </a:solidFill>
              </a:rPr>
              <a:t>On task </a:t>
            </a:r>
            <a:r>
              <a:rPr lang="en-US" altLang="zh-CN" sz="2800" dirty="0"/>
              <a:t>– </a:t>
            </a:r>
            <a:r>
              <a:rPr lang="en-US" altLang="zh-CN" sz="2800" dirty="0">
                <a:solidFill>
                  <a:srgbClr val="FF0000"/>
                </a:solidFill>
              </a:rPr>
              <a:t>70%</a:t>
            </a:r>
            <a:r>
              <a:rPr lang="en-US" altLang="zh-CN" sz="2800" dirty="0"/>
              <a:t> of the activity</a:t>
            </a:r>
          </a:p>
          <a:p>
            <a:pPr marL="609600" indent="-609600" eaLnBrk="1" hangingPunct="1">
              <a:lnSpc>
                <a:spcPct val="125000"/>
              </a:lnSpc>
              <a:buFontTx/>
              <a:buAutoNum type="arabicPeriod"/>
            </a:pPr>
            <a:r>
              <a:rPr lang="en-US" altLang="zh-CN" sz="2800" dirty="0">
                <a:solidFill>
                  <a:srgbClr val="0070C0"/>
                </a:solidFill>
              </a:rPr>
              <a:t>Feedback</a:t>
            </a:r>
            <a:r>
              <a:rPr lang="en-US" altLang="zh-CN" sz="2800" dirty="0"/>
              <a:t> – </a:t>
            </a:r>
            <a:r>
              <a:rPr lang="en-US" altLang="zh-CN" sz="2800" dirty="0">
                <a:solidFill>
                  <a:srgbClr val="0070C0"/>
                </a:solidFill>
              </a:rPr>
              <a:t>20%</a:t>
            </a:r>
            <a:r>
              <a:rPr lang="en-US" altLang="zh-CN" sz="2800" dirty="0"/>
              <a:t> of the activity</a:t>
            </a:r>
          </a:p>
          <a:p>
            <a:pPr marL="609600" indent="-609600" eaLnBrk="1" hangingPunct="1">
              <a:spcBef>
                <a:spcPct val="50000"/>
              </a:spcBef>
            </a:pPr>
            <a:endParaRPr lang="en-US" altLang="en-US" sz="1800" dirty="0"/>
          </a:p>
          <a:p>
            <a:pPr marL="609600" indent="-609600" eaLnBrk="1" hangingPunct="1">
              <a:spcBef>
                <a:spcPct val="50000"/>
              </a:spcBef>
            </a:pPr>
            <a:r>
              <a:rPr lang="en-US" altLang="en-US" sz="1800" dirty="0"/>
              <a:t>Note: These percentages change depending on the class level. 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In a beginning class </a:t>
            </a:r>
            <a:r>
              <a:rPr lang="en-US" altLang="en-US" sz="1800" dirty="0" smtClean="0">
                <a:solidFill>
                  <a:schemeClr val="tx1"/>
                </a:solidFill>
              </a:rPr>
              <a:t>[1] </a:t>
            </a:r>
            <a:r>
              <a:rPr lang="en-US" altLang="en-US" sz="1800" dirty="0">
                <a:solidFill>
                  <a:schemeClr val="tx1"/>
                </a:solidFill>
              </a:rPr>
              <a:t>and an elementary class </a:t>
            </a:r>
            <a:r>
              <a:rPr lang="en-US" altLang="en-US" sz="1800" dirty="0" smtClean="0">
                <a:solidFill>
                  <a:schemeClr val="tx1"/>
                </a:solidFill>
              </a:rPr>
              <a:t>[2-3] </a:t>
            </a:r>
            <a:r>
              <a:rPr lang="en-US" altLang="en-US" sz="1800" dirty="0">
                <a:solidFill>
                  <a:schemeClr val="tx1"/>
                </a:solidFill>
              </a:rPr>
              <a:t>the on task stage is shorter because students can’t produce much language. Set up takes longer and feedback is longer.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From </a:t>
            </a:r>
            <a:r>
              <a:rPr lang="en-US" altLang="en-US" sz="1800" dirty="0" smtClean="0">
                <a:solidFill>
                  <a:srgbClr val="002060"/>
                </a:solidFill>
              </a:rPr>
              <a:t>intermediate to </a:t>
            </a:r>
            <a:r>
              <a:rPr lang="en-US" altLang="en-US" sz="1800" dirty="0">
                <a:solidFill>
                  <a:srgbClr val="002060"/>
                </a:solidFill>
              </a:rPr>
              <a:t>upper intermediate  </a:t>
            </a:r>
            <a:r>
              <a:rPr lang="en-US" altLang="en-US" sz="1800" dirty="0" smtClean="0">
                <a:solidFill>
                  <a:srgbClr val="002060"/>
                </a:solidFill>
              </a:rPr>
              <a:t>[3+] </a:t>
            </a:r>
            <a:r>
              <a:rPr lang="en-US" altLang="en-US" sz="1800" dirty="0">
                <a:solidFill>
                  <a:srgbClr val="002060"/>
                </a:solidFill>
              </a:rPr>
              <a:t>the above percentages are appropriate</a:t>
            </a:r>
            <a:r>
              <a:rPr lang="en-US" altLang="en-US" sz="1800" dirty="0" smtClean="0">
                <a:solidFill>
                  <a:srgbClr val="002060"/>
                </a:solidFill>
              </a:rPr>
              <a:t>.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08" y="1253143"/>
            <a:ext cx="4327083" cy="4030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9367" y="5283524"/>
            <a:ext cx="588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dirty="0" smtClean="0">
                <a:solidFill>
                  <a:srgbClr val="FF0000"/>
                </a:solidFill>
              </a:rPr>
              <a:t>3-2-1 approach</a:t>
            </a:r>
            <a:endParaRPr lang="en-GB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759991"/>
              </p:ext>
            </p:extLst>
          </p:nvPr>
        </p:nvGraphicFramePr>
        <p:xfrm>
          <a:off x="284168" y="2289715"/>
          <a:ext cx="8338242" cy="297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121"/>
                <a:gridCol w="4169121"/>
              </a:tblGrid>
              <a:tr h="2978591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Went</a:t>
                      </a:r>
                      <a:endParaRPr kumimoji="0" lang="en-GB" sz="2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Saw</a:t>
                      </a:r>
                      <a:endParaRPr kumimoji="0" lang="en-GB" sz="2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Bought</a:t>
                      </a:r>
                      <a:endParaRPr kumimoji="0" lang="en-GB" sz="2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Hit</a:t>
                      </a:r>
                      <a:endParaRPr kumimoji="0" lang="en-GB" sz="2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Stole</a:t>
                      </a:r>
                      <a:endParaRPr kumimoji="0" lang="en-GB" sz="2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6"/>
                      </a:pPr>
                      <a:endParaRPr kumimoji="0" 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 startAt="6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Chased after</a:t>
                      </a:r>
                      <a:endParaRPr kumimoji="0" lang="en-GB" sz="2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 startAt="6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Couldn’t catch</a:t>
                      </a:r>
                      <a:endParaRPr kumimoji="0" lang="en-GB" sz="2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 startAt="6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Dropped</a:t>
                      </a:r>
                      <a:endParaRPr kumimoji="0" lang="en-GB" sz="2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 startAt="6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Broke</a:t>
                      </a:r>
                    </a:p>
                    <a:p>
                      <a:pPr marL="342900" indent="-342900">
                        <a:buFont typeface="+mj-lt"/>
                        <a:buAutoNum type="arabicParenR" startAt="6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Cried</a:t>
                      </a:r>
                      <a:endParaRPr lang="en-GB" sz="28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1041149" y="1123306"/>
            <a:ext cx="3476530" cy="146666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Actually,  Luckily, Unfortunately,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 Suddenly, Well, Sadly,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aseline="0" dirty="0" smtClean="0"/>
              <a:t>Thankfully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823988" y="1123306"/>
            <a:ext cx="3476530" cy="146666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Then,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 Next, After that,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Eventually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042884" y="3054644"/>
            <a:ext cx="3660617" cy="16582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Oh no,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What a shame!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Really?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So what did you do?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LOWER LEVELS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10613" y="6489700"/>
            <a:ext cx="433387" cy="125413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1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152292" cy="1143000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latin typeface="Arial" charset="0"/>
              </a:rPr>
              <a:t>Language to complete the task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381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latin typeface="Arial" charset="0"/>
              </a:rPr>
              <a:t>Giving opinions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</a:rPr>
              <a:t>I think ……                      …must be good for you.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</a:rPr>
              <a:t>I’m sure that..                   …can’t be good for you.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</a:rPr>
              <a:t>I know……..                    …is bad for you.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latin typeface="Arial" charset="0"/>
              </a:rPr>
              <a:t>Agreeing/Disagreeing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</a:rPr>
              <a:t>Really?        Me too.      You must be joking!!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</a:rPr>
              <a:t>I don’t think so.             I agree.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000">
              <a:latin typeface="Arial" charset="0"/>
            </a:endParaRPr>
          </a:p>
        </p:txBody>
      </p:sp>
      <p:pic>
        <p:nvPicPr>
          <p:cNvPr id="205828" name="Picture 4" descr="HLivin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382" y="0"/>
            <a:ext cx="3254619" cy="4267200"/>
          </a:xfrm>
          <a:prstGeom prst="rect">
            <a:avLst/>
          </a:prstGeom>
          <a:noFill/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2180492" y="3429000"/>
            <a:ext cx="4712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286388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94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Rectangle 5"/>
          <p:cNvSpPr>
            <a:spLocks noGrp="1" noChangeArrowheads="1"/>
          </p:cNvSpPr>
          <p:nvPr>
            <p:ph type="title"/>
          </p:nvPr>
        </p:nvSpPr>
        <p:spPr>
          <a:xfrm>
            <a:off x="562708" y="0"/>
            <a:ext cx="3376246" cy="1143000"/>
          </a:xfrm>
        </p:spPr>
        <p:txBody>
          <a:bodyPr>
            <a:normAutofit/>
          </a:bodyPr>
          <a:lstStyle/>
          <a:p>
            <a:r>
              <a:rPr lang="en-US" sz="3600">
                <a:latin typeface="Arial" charset="0"/>
              </a:rPr>
              <a:t>Questions to Ask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81354" y="914400"/>
            <a:ext cx="3815862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Where did you have </a:t>
            </a:r>
            <a:r>
              <a:rPr lang="en-US" i="1" dirty="0">
                <a:solidFill>
                  <a:schemeClr val="bg1"/>
                </a:solidFill>
              </a:rPr>
              <a:t>breakfast/lunch/dinner </a:t>
            </a:r>
            <a:r>
              <a:rPr lang="en-US" dirty="0"/>
              <a:t>yesterday?</a:t>
            </a:r>
          </a:p>
          <a:p>
            <a:pPr>
              <a:lnSpc>
                <a:spcPct val="90000"/>
              </a:lnSpc>
            </a:pPr>
            <a:r>
              <a:rPr lang="en-US" dirty="0"/>
              <a:t>What did you have for </a:t>
            </a:r>
            <a:r>
              <a:rPr lang="en-US" i="1" dirty="0">
                <a:solidFill>
                  <a:schemeClr val="bg1"/>
                </a:solidFill>
              </a:rPr>
              <a:t>breakfast/lunch/dinner </a:t>
            </a:r>
            <a:r>
              <a:rPr lang="en-US" dirty="0"/>
              <a:t>yesterday?</a:t>
            </a:r>
          </a:p>
          <a:p>
            <a:pPr>
              <a:lnSpc>
                <a:spcPct val="90000"/>
              </a:lnSpc>
            </a:pPr>
            <a:r>
              <a:rPr lang="en-US" dirty="0"/>
              <a:t>Was it </a:t>
            </a:r>
            <a:r>
              <a:rPr lang="en-US" i="1" dirty="0">
                <a:solidFill>
                  <a:srgbClr val="FFCCCC"/>
                </a:solidFill>
              </a:rPr>
              <a:t>good/tasty/all right</a:t>
            </a:r>
            <a:r>
              <a:rPr lang="en-US" dirty="0"/>
              <a:t>?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22031" y="4267200"/>
            <a:ext cx="8247185" cy="1828800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Sample Answer:</a:t>
            </a:r>
          </a:p>
          <a:p>
            <a:pPr>
              <a:lnSpc>
                <a:spcPct val="90000"/>
              </a:lnSpc>
            </a:pPr>
            <a:r>
              <a:rPr lang="en-US" dirty="0"/>
              <a:t>I had </a:t>
            </a:r>
            <a:r>
              <a:rPr lang="en-US" i="1" dirty="0">
                <a:solidFill>
                  <a:schemeClr val="bg1"/>
                </a:solidFill>
              </a:rPr>
              <a:t>lunch</a:t>
            </a:r>
            <a:r>
              <a:rPr lang="en-US" dirty="0"/>
              <a:t> </a:t>
            </a:r>
            <a:r>
              <a:rPr lang="en-US" i="1" dirty="0">
                <a:solidFill>
                  <a:schemeClr val="bg1"/>
                </a:solidFill>
              </a:rPr>
              <a:t>at home</a:t>
            </a:r>
            <a:r>
              <a:rPr lang="en-US" dirty="0"/>
              <a:t> yesterday, </a:t>
            </a:r>
            <a:r>
              <a:rPr lang="en-US" i="1" dirty="0">
                <a:solidFill>
                  <a:schemeClr val="bg1"/>
                </a:solidFill>
              </a:rPr>
              <a:t>beef and dumplings in a goulash sauce</a:t>
            </a:r>
            <a:r>
              <a:rPr lang="en-US" dirty="0"/>
              <a:t> and </a:t>
            </a:r>
            <a:r>
              <a:rPr lang="en-US" i="1" dirty="0">
                <a:solidFill>
                  <a:schemeClr val="bg1"/>
                </a:solidFill>
              </a:rPr>
              <a:t>an apple</a:t>
            </a:r>
            <a:r>
              <a:rPr lang="en-US" dirty="0"/>
              <a:t> to finish , it was okay. What      about you?</a:t>
            </a:r>
          </a:p>
        </p:txBody>
      </p:sp>
      <p:pic>
        <p:nvPicPr>
          <p:cNvPr id="207876" name="Picture 4" descr="HLivin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0307" y="0"/>
            <a:ext cx="4501662" cy="3810000"/>
          </a:xfrm>
          <a:prstGeom prst="rect">
            <a:avLst/>
          </a:prstGeom>
          <a:noFill/>
        </p:spPr>
      </p:pic>
      <p:sp>
        <p:nvSpPr>
          <p:cNvPr id="207880" name="Line 8"/>
          <p:cNvSpPr>
            <a:spLocks noChangeShapeType="1"/>
          </p:cNvSpPr>
          <p:nvPr/>
        </p:nvSpPr>
        <p:spPr bwMode="auto">
          <a:xfrm>
            <a:off x="3868615" y="685800"/>
            <a:ext cx="633046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7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78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7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7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8" grpId="0" build="p"/>
      <p:bldP spid="20787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Picture 2" descr="Výsledek obrázku pro classro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7030" cy="234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classro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8045"/>
            <a:ext cx="4167030" cy="27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classroo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14046"/>
            <a:ext cx="4167030" cy="23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classroo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118" y="-1"/>
            <a:ext cx="2884018" cy="22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classroo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51" y="4575554"/>
            <a:ext cx="3937550" cy="22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classroom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04" y="2228044"/>
            <a:ext cx="3130013" cy="23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4" descr="Výsledek obrázku pro classrooms in af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Výsledek obrázku pro classrooms in afri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34" y="4556834"/>
            <a:ext cx="3129566" cy="234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ýsledek obrázku pro hi-tech classroom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091" y="7937"/>
            <a:ext cx="2816909" cy="222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0" descr="Výsledek obrázku pro crowded classroo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2" descr="Výsledek obrázku pro crowded classroom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4" descr="Výsledek obrázku pro crowded classroom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0" name="Picture 26" descr="Výsledek obrázku pro crowded classroom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24" y="2150122"/>
            <a:ext cx="3635295" cy="24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 smtClean="0"/>
              <a:t>HIGHER LEVELS</a:t>
            </a:r>
            <a:endParaRPr lang="en-GB" sz="6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 with the task – then provide language</a:t>
            </a:r>
          </a:p>
          <a:p>
            <a:endParaRPr lang="en-US" dirty="0"/>
          </a:p>
          <a:p>
            <a:r>
              <a:rPr lang="en-US" dirty="0"/>
              <a:t>Give them feedback – on pronunciation, </a:t>
            </a:r>
            <a:r>
              <a:rPr lang="en-US" dirty="0" err="1"/>
              <a:t>appropriacy</a:t>
            </a:r>
            <a:r>
              <a:rPr lang="en-US" dirty="0"/>
              <a:t>, lexical range, interaction</a:t>
            </a:r>
          </a:p>
          <a:p>
            <a:endParaRPr lang="en-US" dirty="0"/>
          </a:p>
          <a:p>
            <a:r>
              <a:rPr lang="en-US" dirty="0"/>
              <a:t>Get them to repeat the task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10613" y="6489700"/>
            <a:ext cx="433387" cy="125413"/>
          </a:xfrm>
        </p:spPr>
        <p:txBody>
          <a:bodyPr/>
          <a:lstStyle/>
          <a:p>
            <a:fld id="{74BE829C-4B79-4042-A06C-B240DBD08B57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1828800" y="609600"/>
            <a:ext cx="23915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Meet</a:t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Simon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296214" y="1416676"/>
            <a:ext cx="5950039" cy="467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chemeClr val="bg2"/>
                </a:solidFill>
              </a:rPr>
              <a:t>What does he look like</a:t>
            </a:r>
            <a:r>
              <a:rPr lang="en-US" sz="2800" dirty="0" smtClean="0">
                <a:solidFill>
                  <a:schemeClr val="bg2"/>
                </a:solidFill>
              </a:rPr>
              <a:t>?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chemeClr val="bg2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chemeClr val="bg2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chemeClr val="bg2"/>
                </a:solidFill>
              </a:rPr>
              <a:t>What do you think he’s like</a:t>
            </a:r>
            <a:r>
              <a:rPr lang="en-US" sz="2800" dirty="0" smtClean="0">
                <a:solidFill>
                  <a:schemeClr val="bg2"/>
                </a:solidFill>
              </a:rPr>
              <a:t>?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chemeClr val="bg2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chemeClr val="bg2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chemeClr val="bg2"/>
                </a:solidFill>
              </a:rPr>
              <a:t>What do you think he’ll be like to work with?</a:t>
            </a:r>
          </a:p>
        </p:txBody>
      </p:sp>
      <p:pic>
        <p:nvPicPr>
          <p:cNvPr id="210950" name="Picture 6" descr="Teac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021" y="0"/>
            <a:ext cx="3036277" cy="7315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2124" y="334851"/>
            <a:ext cx="476518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Your new teacher………..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609600"/>
            <a:ext cx="211015" cy="609600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88923" y="5715000"/>
            <a:ext cx="369277" cy="381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cs-CZ" sz="2000"/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1055077" y="4384675"/>
            <a:ext cx="7526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>
              <a:latin typeface="Arial" charset="0"/>
            </a:endParaRPr>
          </a:p>
        </p:txBody>
      </p:sp>
      <p:pic>
        <p:nvPicPr>
          <p:cNvPr id="211973" name="Picture 5" descr="Teach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9816" y="609600"/>
            <a:ext cx="5556738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0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Other considerations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10613" y="6489700"/>
            <a:ext cx="433387" cy="125413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4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Set a personal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endParaRPr lang="en-GB" dirty="0" smtClean="0"/>
          </a:p>
          <a:p>
            <a:r>
              <a:rPr lang="en-GB" sz="3200" dirty="0" smtClean="0"/>
              <a:t>Be punctual</a:t>
            </a:r>
          </a:p>
          <a:p>
            <a:endParaRPr lang="en-GB" sz="3200" dirty="0" smtClean="0"/>
          </a:p>
          <a:p>
            <a:r>
              <a:rPr lang="en-GB" sz="3200" dirty="0" smtClean="0"/>
              <a:t>Be prepared</a:t>
            </a:r>
          </a:p>
          <a:p>
            <a:endParaRPr lang="en-GB" sz="3200" dirty="0" smtClean="0"/>
          </a:p>
          <a:p>
            <a:r>
              <a:rPr lang="en-GB" sz="3200" dirty="0" smtClean="0"/>
              <a:t>Be enthusiastic</a:t>
            </a:r>
          </a:p>
          <a:p>
            <a:endParaRPr lang="en-GB" sz="3200" dirty="0" smtClean="0"/>
          </a:p>
          <a:p>
            <a:r>
              <a:rPr lang="en-GB" sz="3200" dirty="0" smtClean="0"/>
              <a:t>Be excited </a:t>
            </a:r>
          </a:p>
          <a:p>
            <a:endParaRPr lang="en-GB" sz="3200" dirty="0" smtClean="0"/>
          </a:p>
          <a:p>
            <a:r>
              <a:rPr lang="en-GB" sz="3200" dirty="0" smtClean="0"/>
              <a:t>Be colourful</a:t>
            </a:r>
          </a:p>
          <a:p>
            <a:endParaRPr lang="en-GB" dirty="0"/>
          </a:p>
        </p:txBody>
      </p:sp>
      <p:pic>
        <p:nvPicPr>
          <p:cNvPr id="2050" name="Picture 2" descr="C:\Users\Phil\AppData\Local\Microsoft\Windows\Temporary Internet Files\Content.IE5\1KSPIV0L\MPj043946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0688" y="1285860"/>
            <a:ext cx="4468325" cy="5572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4155803"/>
      </p:ext>
    </p:extLst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7289017" cy="1096875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Create realistic learner beliefs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99769" y="1819141"/>
            <a:ext cx="8153400" cy="482919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dirty="0" smtClean="0">
                <a:solidFill>
                  <a:srgbClr val="FFC000"/>
                </a:solidFill>
              </a:rPr>
              <a:t>‘</a:t>
            </a:r>
            <a:r>
              <a:rPr lang="en-GB" sz="3600" dirty="0" smtClean="0"/>
              <a:t>Students need to be aware of the fact</a:t>
            </a:r>
          </a:p>
          <a:p>
            <a:pPr>
              <a:buNone/>
            </a:pPr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 that mastery of a foreign language can</a:t>
            </a:r>
          </a:p>
          <a:p>
            <a:pPr>
              <a:buNone/>
            </a:pPr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 be achieved in a number of different</a:t>
            </a:r>
          </a:p>
          <a:p>
            <a:pPr>
              <a:buNone/>
            </a:pPr>
            <a:r>
              <a:rPr lang="en-GB" sz="3600" dirty="0" smtClean="0"/>
              <a:t> </a:t>
            </a:r>
          </a:p>
          <a:p>
            <a:pPr>
              <a:buNone/>
            </a:pPr>
            <a:r>
              <a:rPr lang="en-GB" sz="3600" dirty="0" smtClean="0"/>
              <a:t>ways, using diverse strategies, and </a:t>
            </a:r>
          </a:p>
          <a:p>
            <a:pPr>
              <a:buNone/>
            </a:pPr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therefore a key factor leading to </a:t>
            </a:r>
          </a:p>
          <a:p>
            <a:pPr>
              <a:buNone/>
            </a:pPr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success is for learners to discover for</a:t>
            </a:r>
          </a:p>
          <a:p>
            <a:pPr>
              <a:buNone/>
            </a:pPr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 themselves the methods and </a:t>
            </a:r>
          </a:p>
          <a:p>
            <a:pPr>
              <a:buNone/>
            </a:pPr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techniques by which they learn best.’</a:t>
            </a:r>
          </a:p>
          <a:p>
            <a:pPr algn="r">
              <a:buNone/>
            </a:pPr>
            <a:r>
              <a:rPr lang="en-GB" dirty="0" smtClean="0"/>
              <a:t>(</a:t>
            </a:r>
            <a:r>
              <a:rPr lang="en-GB" dirty="0" err="1" smtClean="0"/>
              <a:t>Dornyei</a:t>
            </a:r>
            <a:r>
              <a:rPr lang="en-GB" dirty="0" smtClean="0"/>
              <a:t> 2001)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Think about the textbook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353614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2000" dirty="0" smtClean="0"/>
              <a:t>Make sure that students</a:t>
            </a:r>
          </a:p>
          <a:p>
            <a:r>
              <a:rPr lang="en-GB" sz="2000" dirty="0" smtClean="0"/>
              <a:t> are aware of the layout.</a:t>
            </a:r>
          </a:p>
          <a:p>
            <a:r>
              <a:rPr lang="en-GB" sz="2000" dirty="0" smtClean="0"/>
              <a:t>Use activities that make the students comfortable using the book.</a:t>
            </a:r>
          </a:p>
          <a:p>
            <a:r>
              <a:rPr lang="en-GB" sz="2000" dirty="0" smtClean="0"/>
              <a:t>Try to promote learner autonomy through book use.</a:t>
            </a:r>
          </a:p>
          <a:p>
            <a:r>
              <a:rPr lang="en-GB" sz="2000" dirty="0" smtClean="0"/>
              <a:t>Use the book in a non-linear way.</a:t>
            </a:r>
            <a:endParaRPr lang="en-GB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16" y="1596981"/>
            <a:ext cx="3272826" cy="3530410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64918" y="4047186"/>
            <a:ext cx="8153400" cy="21346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b="0" i="0" kern="1200">
                <a:solidFill>
                  <a:schemeClr val="bg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b="0" i="0" u="none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52425" indent="-17145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‒"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/>
          </a:p>
          <a:p>
            <a:r>
              <a:rPr lang="en-GB" sz="2000" dirty="0" smtClean="0"/>
              <a:t>Don’t teach the textbook, teach the students</a:t>
            </a:r>
          </a:p>
          <a:p>
            <a:r>
              <a:rPr lang="en-GB" sz="2000" dirty="0" smtClean="0"/>
              <a:t>Use the students as a resource.</a:t>
            </a:r>
          </a:p>
          <a:p>
            <a:r>
              <a:rPr lang="en-GB" sz="2000" dirty="0" smtClean="0"/>
              <a:t>Use contexts that need little explanation.</a:t>
            </a:r>
          </a:p>
          <a:p>
            <a:r>
              <a:rPr lang="en-GB" sz="2000" dirty="0" smtClean="0"/>
              <a:t>Use cultural references.</a:t>
            </a:r>
          </a:p>
          <a:p>
            <a:r>
              <a:rPr lang="en-GB" sz="2000" dirty="0" smtClean="0"/>
              <a:t> Use personal anecdotes.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50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6760983" cy="1096875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Introduce reward strategies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2000" dirty="0" smtClean="0"/>
              <a:t>Competition</a:t>
            </a:r>
          </a:p>
          <a:p>
            <a:r>
              <a:rPr lang="en-GB" sz="2000" dirty="0" smtClean="0"/>
              <a:t>Input</a:t>
            </a:r>
          </a:p>
          <a:p>
            <a:r>
              <a:rPr lang="en-GB" sz="2000" dirty="0" smtClean="0"/>
              <a:t>Assessment</a:t>
            </a:r>
          </a:p>
          <a:p>
            <a:r>
              <a:rPr lang="en-GB" sz="2000" dirty="0" smtClean="0"/>
              <a:t>Achievement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4098" name="Picture 2" descr="C:\Users\Phil\AppData\Local\Microsoft\Windows\Temporary Internet Files\Content.IE5\5AFCH9EX\MCBD05528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85925"/>
            <a:ext cx="2747873" cy="4520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3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7559473" cy="1096875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Promote learner autonomy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05071" y="2178423"/>
            <a:ext cx="8153400" cy="4495800"/>
          </a:xfrm>
          <a:prstGeom prst="rect">
            <a:avLst/>
          </a:prstGeom>
        </p:spPr>
        <p:txBody>
          <a:bodyPr/>
          <a:lstStyle/>
          <a:p>
            <a:endParaRPr lang="en-GB" dirty="0" smtClean="0"/>
          </a:p>
          <a:p>
            <a:r>
              <a:rPr lang="en-GB" sz="2000" dirty="0" smtClean="0"/>
              <a:t>Self-Assessment</a:t>
            </a:r>
          </a:p>
          <a:p>
            <a:r>
              <a:rPr lang="en-GB" sz="2000" dirty="0" smtClean="0"/>
              <a:t>ELP</a:t>
            </a:r>
          </a:p>
          <a:p>
            <a:r>
              <a:rPr lang="en-GB" sz="2000" dirty="0" smtClean="0"/>
              <a:t>Self-access</a:t>
            </a:r>
          </a:p>
          <a:p>
            <a:r>
              <a:rPr lang="en-GB" sz="2000" dirty="0" smtClean="0"/>
              <a:t>Negotiated Syllabus</a:t>
            </a:r>
          </a:p>
          <a:p>
            <a:r>
              <a:rPr lang="en-GB" sz="2000" dirty="0" smtClean="0"/>
              <a:t>Homework</a:t>
            </a:r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2290" name="Picture 2" descr="Výsledek obrázku pro learner aut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15" y="2290511"/>
            <a:ext cx="4988209" cy="307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6580679" cy="1096875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Include lots of variety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580"/>
              </a:spcBef>
              <a:defRPr/>
            </a:pPr>
            <a:endParaRPr lang="en-GB" dirty="0" smtClean="0"/>
          </a:p>
          <a:p>
            <a:pPr marL="274320" indent="-274320">
              <a:spcBef>
                <a:spcPts val="580"/>
              </a:spcBef>
              <a:defRPr/>
            </a:pPr>
            <a:r>
              <a:rPr lang="en-GB" sz="2000" dirty="0" smtClean="0"/>
              <a:t>Variety of interaction patterns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n-GB" sz="2000" dirty="0" smtClean="0"/>
              <a:t>Variety of activities to suit different learning styles and intelligences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n-GB" sz="2000" dirty="0" smtClean="0"/>
              <a:t>Variety of length of activities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n-GB" sz="2000" dirty="0" smtClean="0"/>
              <a:t>Variety of skills focus – receptive and productive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613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91684" y="592428"/>
            <a:ext cx="35803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MEANS ANAYLSIS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4" name="AutoShape 2" descr="Výsledek obrázku pro ANALY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Výsledek obrázku pro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51" y="57150"/>
            <a:ext cx="2536333" cy="25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344" y="1223494"/>
            <a:ext cx="5914667" cy="5355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Static or shared classroom?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Equipment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Flexibility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Same students or different?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Flooring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Furniture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6696589" cy="1096875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Make lessons fun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endParaRPr lang="en-GB" dirty="0" smtClean="0"/>
          </a:p>
          <a:p>
            <a:r>
              <a:rPr lang="en-GB" sz="2000" dirty="0" smtClean="0"/>
              <a:t>Use English to teach/do other things.</a:t>
            </a:r>
          </a:p>
          <a:p>
            <a:r>
              <a:rPr lang="en-GB" sz="2000" dirty="0" smtClean="0"/>
              <a:t>Include Warmers.</a:t>
            </a:r>
          </a:p>
          <a:p>
            <a:r>
              <a:rPr lang="en-GB" sz="2000" dirty="0" smtClean="0"/>
              <a:t>Arouse curiosity.</a:t>
            </a:r>
          </a:p>
          <a:p>
            <a:r>
              <a:rPr lang="en-GB" sz="2000" dirty="0" smtClean="0"/>
              <a:t>Surprise students.</a:t>
            </a:r>
          </a:p>
          <a:p>
            <a:endParaRPr lang="en-GB" sz="2000" dirty="0"/>
          </a:p>
        </p:txBody>
      </p:sp>
      <p:pic>
        <p:nvPicPr>
          <p:cNvPr id="7170" name="Picture 2" descr="C:\Users\Phil\AppData\Local\Microsoft\Windows\Temporary Internet Files\Content.IE5\3A9EF08H\MPj043941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9199" y="2262858"/>
            <a:ext cx="4030676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18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408890" cy="9906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Demotivation</a:t>
            </a:r>
            <a:r>
              <a:rPr lang="en-GB" b="1" dirty="0" smtClean="0"/>
              <a:t> – What not to do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1. </a:t>
            </a:r>
            <a:r>
              <a:rPr lang="en-US" dirty="0" smtClean="0">
                <a:solidFill>
                  <a:srgbClr val="FFC000"/>
                </a:solidFill>
              </a:rPr>
              <a:t>The teacher's personal relationship </a:t>
            </a:r>
            <a:r>
              <a:rPr lang="en-US" dirty="0" smtClean="0"/>
              <a:t>with the students, including hypercriticism, belligerence, a lack of caring, and </a:t>
            </a:r>
            <a:r>
              <a:rPr lang="en-US" dirty="0" err="1" smtClean="0"/>
              <a:t>favouritism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smtClean="0">
                <a:solidFill>
                  <a:srgbClr val="FFC000"/>
                </a:solidFill>
              </a:rPr>
              <a:t>The teacher's attitude towards the course </a:t>
            </a:r>
            <a:r>
              <a:rPr lang="en-US" dirty="0" smtClean="0"/>
              <a:t>or the material, including lack of enthusiasm, sloppy management and close-mindedness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3. </a:t>
            </a:r>
            <a:r>
              <a:rPr lang="en-US" dirty="0">
                <a:solidFill>
                  <a:srgbClr val="FFC000"/>
                </a:solidFill>
              </a:rPr>
              <a:t>Style conflicts between teachers and students</a:t>
            </a:r>
            <a:r>
              <a:rPr lang="en-US" dirty="0"/>
              <a:t>, including multiple style conflicts, conflicts about the amount of structure or detail, and conflicts about the degree of closure or 'seriousness' of the class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4. </a:t>
            </a:r>
            <a:r>
              <a:rPr lang="en-US" dirty="0">
                <a:solidFill>
                  <a:srgbClr val="FFC000"/>
                </a:solidFill>
              </a:rPr>
              <a:t>The nature of the classroom activities</a:t>
            </a:r>
            <a:r>
              <a:rPr lang="en-US" dirty="0"/>
              <a:t>, including overload, repetitiveness, and irrelevance.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GB" dirty="0" smtClean="0"/>
          </a:p>
          <a:p>
            <a:pPr algn="r">
              <a:buNone/>
            </a:pPr>
            <a:r>
              <a:rPr lang="cs-CZ" sz="1600" dirty="0" smtClean="0"/>
              <a:t> </a:t>
            </a:r>
            <a:r>
              <a:rPr lang="en-GB" sz="1600" dirty="0" err="1" smtClean="0"/>
              <a:t>R.Oxford</a:t>
            </a:r>
            <a:r>
              <a:rPr lang="en-GB" sz="1600" dirty="0" smtClean="0"/>
              <a:t>(1998)</a:t>
            </a:r>
          </a:p>
          <a:p>
            <a:endParaRPr lang="en-GB" dirty="0"/>
          </a:p>
        </p:txBody>
      </p:sp>
      <p:pic>
        <p:nvPicPr>
          <p:cNvPr id="3076" name="Picture 4" descr="C:\Users\Phil\AppData\Local\Microsoft\Windows\Temporary Internet Files\Content.IE5\1KSPIV0L\MPj0439553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3564" y="886191"/>
            <a:ext cx="3433923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3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hair1"/>
          <p:cNvSpPr>
            <a:spLocks noEditPoints="1" noChangeArrowheads="1"/>
          </p:cNvSpPr>
          <p:nvPr/>
        </p:nvSpPr>
        <p:spPr bwMode="auto">
          <a:xfrm>
            <a:off x="1473200" y="1749425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43" name="chair1"/>
          <p:cNvSpPr>
            <a:spLocks noEditPoints="1" noChangeArrowheads="1"/>
          </p:cNvSpPr>
          <p:nvPr/>
        </p:nvSpPr>
        <p:spPr bwMode="auto">
          <a:xfrm>
            <a:off x="5170488" y="1857375"/>
            <a:ext cx="338137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44" name="chair1"/>
          <p:cNvSpPr>
            <a:spLocks noEditPoints="1" noChangeArrowheads="1"/>
          </p:cNvSpPr>
          <p:nvPr/>
        </p:nvSpPr>
        <p:spPr bwMode="auto">
          <a:xfrm>
            <a:off x="2241550" y="1801813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45" name="chair1"/>
          <p:cNvSpPr>
            <a:spLocks noEditPoints="1" noChangeArrowheads="1"/>
          </p:cNvSpPr>
          <p:nvPr/>
        </p:nvSpPr>
        <p:spPr bwMode="auto">
          <a:xfrm>
            <a:off x="3117850" y="1724025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46" name="chair1"/>
          <p:cNvSpPr>
            <a:spLocks noEditPoints="1" noChangeArrowheads="1"/>
          </p:cNvSpPr>
          <p:nvPr/>
        </p:nvSpPr>
        <p:spPr bwMode="auto">
          <a:xfrm flipV="1">
            <a:off x="1473200" y="6175375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47" name="chair1"/>
          <p:cNvSpPr>
            <a:spLocks noEditPoints="1" noChangeArrowheads="1"/>
          </p:cNvSpPr>
          <p:nvPr/>
        </p:nvSpPr>
        <p:spPr bwMode="auto">
          <a:xfrm>
            <a:off x="4095750" y="1814513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48" name="chair1"/>
          <p:cNvSpPr>
            <a:spLocks noEditPoints="1" noChangeArrowheads="1"/>
          </p:cNvSpPr>
          <p:nvPr/>
        </p:nvSpPr>
        <p:spPr bwMode="auto">
          <a:xfrm flipV="1">
            <a:off x="2562225" y="6175375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49" name="chair1"/>
          <p:cNvSpPr>
            <a:spLocks noEditPoints="1" noChangeArrowheads="1"/>
          </p:cNvSpPr>
          <p:nvPr/>
        </p:nvSpPr>
        <p:spPr bwMode="auto">
          <a:xfrm flipV="1">
            <a:off x="3419475" y="6337300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50" name="chair1"/>
          <p:cNvSpPr>
            <a:spLocks noEditPoints="1" noChangeArrowheads="1"/>
          </p:cNvSpPr>
          <p:nvPr/>
        </p:nvSpPr>
        <p:spPr bwMode="auto">
          <a:xfrm flipV="1">
            <a:off x="6242050" y="6337300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51" name="chair1"/>
          <p:cNvSpPr>
            <a:spLocks noEditPoints="1" noChangeArrowheads="1"/>
          </p:cNvSpPr>
          <p:nvPr/>
        </p:nvSpPr>
        <p:spPr bwMode="auto">
          <a:xfrm flipV="1">
            <a:off x="5162550" y="6337300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52" name="chair1"/>
          <p:cNvSpPr>
            <a:spLocks noEditPoints="1" noChangeArrowheads="1"/>
          </p:cNvSpPr>
          <p:nvPr/>
        </p:nvSpPr>
        <p:spPr bwMode="auto">
          <a:xfrm rot="-5400000">
            <a:off x="1033463" y="5478463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53" name="chair1"/>
          <p:cNvSpPr>
            <a:spLocks noEditPoints="1" noChangeArrowheads="1"/>
          </p:cNvSpPr>
          <p:nvPr/>
        </p:nvSpPr>
        <p:spPr bwMode="auto">
          <a:xfrm rot="-5400000">
            <a:off x="1077913" y="4691063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54" name="chair1"/>
          <p:cNvSpPr>
            <a:spLocks noEditPoints="1" noChangeArrowheads="1"/>
          </p:cNvSpPr>
          <p:nvPr/>
        </p:nvSpPr>
        <p:spPr bwMode="auto">
          <a:xfrm rot="-5400000">
            <a:off x="1077913" y="3883025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55" name="chair1"/>
          <p:cNvSpPr>
            <a:spLocks noEditPoints="1" noChangeArrowheads="1"/>
          </p:cNvSpPr>
          <p:nvPr/>
        </p:nvSpPr>
        <p:spPr bwMode="auto">
          <a:xfrm rot="-5400000">
            <a:off x="1087438" y="2955925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56" name="chair1"/>
          <p:cNvSpPr>
            <a:spLocks noEditPoints="1" noChangeArrowheads="1"/>
          </p:cNvSpPr>
          <p:nvPr/>
        </p:nvSpPr>
        <p:spPr bwMode="auto">
          <a:xfrm>
            <a:off x="6580188" y="1868488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57" name="chair1"/>
          <p:cNvSpPr>
            <a:spLocks noEditPoints="1" noChangeArrowheads="1"/>
          </p:cNvSpPr>
          <p:nvPr/>
        </p:nvSpPr>
        <p:spPr bwMode="auto">
          <a:xfrm>
            <a:off x="5945188" y="1892300"/>
            <a:ext cx="338137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58" name="chair1"/>
          <p:cNvSpPr>
            <a:spLocks noEditPoints="1" noChangeArrowheads="1"/>
          </p:cNvSpPr>
          <p:nvPr/>
        </p:nvSpPr>
        <p:spPr bwMode="auto">
          <a:xfrm flipV="1">
            <a:off x="4310063" y="6337300"/>
            <a:ext cx="338137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59" name="desk1"/>
          <p:cNvSpPr>
            <a:spLocks noEditPoints="1" noChangeArrowheads="1"/>
          </p:cNvSpPr>
          <p:nvPr/>
        </p:nvSpPr>
        <p:spPr bwMode="auto">
          <a:xfrm>
            <a:off x="5840413" y="2349500"/>
            <a:ext cx="909637" cy="719138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60" name="desk1"/>
          <p:cNvSpPr>
            <a:spLocks noEditPoints="1" noChangeArrowheads="1"/>
          </p:cNvSpPr>
          <p:nvPr/>
        </p:nvSpPr>
        <p:spPr bwMode="auto">
          <a:xfrm>
            <a:off x="6008688" y="5287963"/>
            <a:ext cx="909637" cy="719137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61" name="desk1"/>
          <p:cNvSpPr>
            <a:spLocks noEditPoints="1" noChangeArrowheads="1"/>
          </p:cNvSpPr>
          <p:nvPr/>
        </p:nvSpPr>
        <p:spPr bwMode="auto">
          <a:xfrm>
            <a:off x="4516438" y="5199063"/>
            <a:ext cx="909637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62" name="desk1"/>
          <p:cNvSpPr>
            <a:spLocks noEditPoints="1" noChangeArrowheads="1"/>
          </p:cNvSpPr>
          <p:nvPr/>
        </p:nvSpPr>
        <p:spPr bwMode="auto">
          <a:xfrm>
            <a:off x="3124200" y="5287963"/>
            <a:ext cx="908050" cy="719137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63" name="desk1"/>
          <p:cNvSpPr>
            <a:spLocks noEditPoints="1" noChangeArrowheads="1"/>
          </p:cNvSpPr>
          <p:nvPr/>
        </p:nvSpPr>
        <p:spPr bwMode="auto">
          <a:xfrm>
            <a:off x="1760538" y="5199063"/>
            <a:ext cx="908050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64" name="desk1"/>
          <p:cNvSpPr>
            <a:spLocks noEditPoints="1" noChangeArrowheads="1"/>
          </p:cNvSpPr>
          <p:nvPr/>
        </p:nvSpPr>
        <p:spPr bwMode="auto">
          <a:xfrm>
            <a:off x="1704975" y="4332288"/>
            <a:ext cx="909638" cy="719137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65" name="desk1"/>
          <p:cNvSpPr>
            <a:spLocks noEditPoints="1" noChangeArrowheads="1"/>
          </p:cNvSpPr>
          <p:nvPr/>
        </p:nvSpPr>
        <p:spPr bwMode="auto">
          <a:xfrm>
            <a:off x="1704975" y="3332163"/>
            <a:ext cx="908050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66" name="desk1"/>
          <p:cNvSpPr>
            <a:spLocks noEditPoints="1" noChangeArrowheads="1"/>
          </p:cNvSpPr>
          <p:nvPr/>
        </p:nvSpPr>
        <p:spPr bwMode="auto">
          <a:xfrm>
            <a:off x="1670050" y="2349500"/>
            <a:ext cx="909638" cy="719138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67" name="desk1"/>
          <p:cNvSpPr>
            <a:spLocks noEditPoints="1" noChangeArrowheads="1"/>
          </p:cNvSpPr>
          <p:nvPr/>
        </p:nvSpPr>
        <p:spPr bwMode="auto">
          <a:xfrm>
            <a:off x="3236913" y="2349500"/>
            <a:ext cx="909637" cy="719138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268" name="desk1"/>
          <p:cNvSpPr>
            <a:spLocks noEditPoints="1" noChangeArrowheads="1"/>
          </p:cNvSpPr>
          <p:nvPr/>
        </p:nvSpPr>
        <p:spPr bwMode="auto">
          <a:xfrm>
            <a:off x="4430713" y="2349500"/>
            <a:ext cx="909637" cy="719138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7380288" y="3294063"/>
            <a:ext cx="431800" cy="3984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0270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Illia University 2016</a:t>
            </a:r>
          </a:p>
        </p:txBody>
      </p:sp>
      <p:sp>
        <p:nvSpPr>
          <p:cNvPr id="1027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0813" y="6545263"/>
            <a:ext cx="331787" cy="179387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B58CB499-AA1E-4C17-BB72-F41653E163D7}" type="slidenum">
              <a:rPr lang="en-US" altLang="en-US" sz="900">
                <a:solidFill>
                  <a:schemeClr val="bg1"/>
                </a:solidFill>
              </a:rPr>
              <a:pPr/>
              <a:t>5</a:t>
            </a:fld>
            <a:endParaRPr lang="en-US" alt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hair1"/>
          <p:cNvSpPr>
            <a:spLocks noEditPoints="1" noChangeArrowheads="1"/>
          </p:cNvSpPr>
          <p:nvPr/>
        </p:nvSpPr>
        <p:spPr bwMode="auto">
          <a:xfrm rot="-5400000">
            <a:off x="3911600" y="2322513"/>
            <a:ext cx="338137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67" name="chair1"/>
          <p:cNvSpPr>
            <a:spLocks noEditPoints="1" noChangeArrowheads="1"/>
          </p:cNvSpPr>
          <p:nvPr/>
        </p:nvSpPr>
        <p:spPr bwMode="auto">
          <a:xfrm rot="-5400000">
            <a:off x="6465888" y="2955925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68" name="chair1"/>
          <p:cNvSpPr>
            <a:spLocks noEditPoints="1" noChangeArrowheads="1"/>
          </p:cNvSpPr>
          <p:nvPr/>
        </p:nvSpPr>
        <p:spPr bwMode="auto">
          <a:xfrm rot="-5400000">
            <a:off x="3911600" y="1646238"/>
            <a:ext cx="338137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69" name="chair1"/>
          <p:cNvSpPr>
            <a:spLocks noEditPoints="1" noChangeArrowheads="1"/>
          </p:cNvSpPr>
          <p:nvPr/>
        </p:nvSpPr>
        <p:spPr bwMode="auto">
          <a:xfrm rot="5400000">
            <a:off x="8316913" y="2925763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70" name="chair1"/>
          <p:cNvSpPr>
            <a:spLocks noEditPoints="1" noChangeArrowheads="1"/>
          </p:cNvSpPr>
          <p:nvPr/>
        </p:nvSpPr>
        <p:spPr bwMode="auto">
          <a:xfrm flipV="1">
            <a:off x="1938338" y="4608513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71" name="chair1"/>
          <p:cNvSpPr>
            <a:spLocks noEditPoints="1" noChangeArrowheads="1"/>
          </p:cNvSpPr>
          <p:nvPr/>
        </p:nvSpPr>
        <p:spPr bwMode="auto">
          <a:xfrm rot="5400000" flipH="1">
            <a:off x="8316913" y="2152650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72" name="chair1"/>
          <p:cNvSpPr>
            <a:spLocks noEditPoints="1" noChangeArrowheads="1"/>
          </p:cNvSpPr>
          <p:nvPr/>
        </p:nvSpPr>
        <p:spPr bwMode="auto">
          <a:xfrm rot="16200000" flipV="1">
            <a:off x="2730500" y="3060700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73" name="chair1"/>
          <p:cNvSpPr>
            <a:spLocks noEditPoints="1" noChangeArrowheads="1"/>
          </p:cNvSpPr>
          <p:nvPr/>
        </p:nvSpPr>
        <p:spPr bwMode="auto">
          <a:xfrm rot="16200000" flipV="1">
            <a:off x="2687638" y="3881438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74" name="chair1"/>
          <p:cNvSpPr>
            <a:spLocks noEditPoints="1" noChangeArrowheads="1"/>
          </p:cNvSpPr>
          <p:nvPr/>
        </p:nvSpPr>
        <p:spPr bwMode="auto">
          <a:xfrm rot="16200000" flipV="1">
            <a:off x="6242050" y="4922838"/>
            <a:ext cx="338137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75" name="chair1"/>
          <p:cNvSpPr>
            <a:spLocks noEditPoints="1" noChangeArrowheads="1"/>
          </p:cNvSpPr>
          <p:nvPr/>
        </p:nvSpPr>
        <p:spPr bwMode="auto">
          <a:xfrm rot="5400000" flipV="1">
            <a:off x="4479925" y="4959350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76" name="chair1"/>
          <p:cNvSpPr>
            <a:spLocks noEditPoints="1" noChangeArrowheads="1"/>
          </p:cNvSpPr>
          <p:nvPr/>
        </p:nvSpPr>
        <p:spPr bwMode="auto">
          <a:xfrm rot="-5400000">
            <a:off x="1135063" y="2989263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77" name="chair1"/>
          <p:cNvSpPr>
            <a:spLocks noEditPoints="1" noChangeArrowheads="1"/>
          </p:cNvSpPr>
          <p:nvPr/>
        </p:nvSpPr>
        <p:spPr bwMode="auto">
          <a:xfrm rot="-5400000">
            <a:off x="1117600" y="3971925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78" name="chair1"/>
          <p:cNvSpPr>
            <a:spLocks noEditPoints="1" noChangeArrowheads="1"/>
          </p:cNvSpPr>
          <p:nvPr/>
        </p:nvSpPr>
        <p:spPr bwMode="auto">
          <a:xfrm rot="5400000" flipH="1">
            <a:off x="5770563" y="2336800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79" name="chair1"/>
          <p:cNvSpPr>
            <a:spLocks noEditPoints="1" noChangeArrowheads="1"/>
          </p:cNvSpPr>
          <p:nvPr/>
        </p:nvSpPr>
        <p:spPr bwMode="auto">
          <a:xfrm rot="5400000" flipH="1">
            <a:off x="5770563" y="1570038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80" name="chair1"/>
          <p:cNvSpPr>
            <a:spLocks noEditPoints="1" noChangeArrowheads="1"/>
          </p:cNvSpPr>
          <p:nvPr/>
        </p:nvSpPr>
        <p:spPr bwMode="auto">
          <a:xfrm rot="5400000">
            <a:off x="6240463" y="4162425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81" name="chair1"/>
          <p:cNvSpPr>
            <a:spLocks noEditPoints="1" noChangeArrowheads="1"/>
          </p:cNvSpPr>
          <p:nvPr/>
        </p:nvSpPr>
        <p:spPr bwMode="auto">
          <a:xfrm rot="-5400000">
            <a:off x="6465888" y="2195513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82" name="chair1"/>
          <p:cNvSpPr>
            <a:spLocks noEditPoints="1" noChangeArrowheads="1"/>
          </p:cNvSpPr>
          <p:nvPr/>
        </p:nvSpPr>
        <p:spPr bwMode="auto">
          <a:xfrm rot="5400000" flipV="1">
            <a:off x="4479925" y="4162425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83" name="desk1"/>
          <p:cNvSpPr>
            <a:spLocks noEditPoints="1" noChangeArrowheads="1"/>
          </p:cNvSpPr>
          <p:nvPr/>
        </p:nvSpPr>
        <p:spPr bwMode="auto">
          <a:xfrm>
            <a:off x="7142163" y="1984375"/>
            <a:ext cx="908050" cy="719138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84" name="desk1"/>
          <p:cNvSpPr>
            <a:spLocks noEditPoints="1" noChangeArrowheads="1"/>
          </p:cNvSpPr>
          <p:nvPr/>
        </p:nvSpPr>
        <p:spPr bwMode="auto">
          <a:xfrm>
            <a:off x="7142163" y="2779713"/>
            <a:ext cx="908050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85" name="desk1"/>
          <p:cNvSpPr>
            <a:spLocks noEditPoints="1" noChangeArrowheads="1"/>
          </p:cNvSpPr>
          <p:nvPr/>
        </p:nvSpPr>
        <p:spPr bwMode="auto">
          <a:xfrm>
            <a:off x="5030788" y="4705350"/>
            <a:ext cx="909637" cy="719138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86" name="desk1"/>
          <p:cNvSpPr>
            <a:spLocks noEditPoints="1" noChangeArrowheads="1"/>
          </p:cNvSpPr>
          <p:nvPr/>
        </p:nvSpPr>
        <p:spPr bwMode="auto">
          <a:xfrm>
            <a:off x="1641475" y="3633788"/>
            <a:ext cx="909638" cy="719137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87" name="desk1"/>
          <p:cNvSpPr>
            <a:spLocks noEditPoints="1" noChangeArrowheads="1"/>
          </p:cNvSpPr>
          <p:nvPr/>
        </p:nvSpPr>
        <p:spPr bwMode="auto">
          <a:xfrm>
            <a:off x="1652588" y="2798763"/>
            <a:ext cx="909637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88" name="desk1"/>
          <p:cNvSpPr>
            <a:spLocks noEditPoints="1" noChangeArrowheads="1"/>
          </p:cNvSpPr>
          <p:nvPr/>
        </p:nvSpPr>
        <p:spPr bwMode="auto">
          <a:xfrm>
            <a:off x="4591050" y="1379538"/>
            <a:ext cx="909638" cy="719137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89" name="desk1"/>
          <p:cNvSpPr>
            <a:spLocks noEditPoints="1" noChangeArrowheads="1"/>
          </p:cNvSpPr>
          <p:nvPr/>
        </p:nvSpPr>
        <p:spPr bwMode="auto">
          <a:xfrm>
            <a:off x="4591050" y="2144713"/>
            <a:ext cx="909638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290" name="desk1"/>
          <p:cNvSpPr>
            <a:spLocks noEditPoints="1" noChangeArrowheads="1"/>
          </p:cNvSpPr>
          <p:nvPr/>
        </p:nvSpPr>
        <p:spPr bwMode="auto">
          <a:xfrm>
            <a:off x="5045075" y="3971925"/>
            <a:ext cx="909638" cy="719138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002088" y="3095625"/>
            <a:ext cx="431800" cy="3984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129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Illia University 2016</a:t>
            </a:r>
          </a:p>
        </p:txBody>
      </p:sp>
      <p:sp>
        <p:nvSpPr>
          <p:cNvPr id="1129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0813" y="6545263"/>
            <a:ext cx="331787" cy="179387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99613BBE-03B4-433C-940B-019A86299588}" type="slidenum">
              <a:rPr lang="en-US" altLang="en-US" sz="900">
                <a:solidFill>
                  <a:schemeClr val="bg1"/>
                </a:solidFill>
              </a:rPr>
              <a:pPr/>
              <a:t>6</a:t>
            </a:fld>
            <a:endParaRPr lang="en-US" alt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hair1"/>
          <p:cNvSpPr>
            <a:spLocks noEditPoints="1" noChangeArrowheads="1"/>
          </p:cNvSpPr>
          <p:nvPr/>
        </p:nvSpPr>
        <p:spPr bwMode="auto">
          <a:xfrm>
            <a:off x="5048250" y="3549650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291" name="chair1"/>
          <p:cNvSpPr>
            <a:spLocks noEditPoints="1" noChangeArrowheads="1"/>
          </p:cNvSpPr>
          <p:nvPr/>
        </p:nvSpPr>
        <p:spPr bwMode="auto">
          <a:xfrm>
            <a:off x="3240088" y="3544888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292" name="chair1"/>
          <p:cNvSpPr>
            <a:spLocks noEditPoints="1" noChangeArrowheads="1"/>
          </p:cNvSpPr>
          <p:nvPr/>
        </p:nvSpPr>
        <p:spPr bwMode="auto">
          <a:xfrm>
            <a:off x="3813175" y="3554413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293" name="chair1"/>
          <p:cNvSpPr>
            <a:spLocks noEditPoints="1" noChangeArrowheads="1"/>
          </p:cNvSpPr>
          <p:nvPr/>
        </p:nvSpPr>
        <p:spPr bwMode="auto">
          <a:xfrm flipV="1">
            <a:off x="3240088" y="2876550"/>
            <a:ext cx="338137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294" name="chair1"/>
          <p:cNvSpPr>
            <a:spLocks noEditPoints="1" noChangeArrowheads="1"/>
          </p:cNvSpPr>
          <p:nvPr/>
        </p:nvSpPr>
        <p:spPr bwMode="auto">
          <a:xfrm>
            <a:off x="4383088" y="3554413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295" name="chair1"/>
          <p:cNvSpPr>
            <a:spLocks noEditPoints="1" noChangeArrowheads="1"/>
          </p:cNvSpPr>
          <p:nvPr/>
        </p:nvSpPr>
        <p:spPr bwMode="auto">
          <a:xfrm flipV="1">
            <a:off x="3844925" y="2876550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296" name="chair1"/>
          <p:cNvSpPr>
            <a:spLocks noEditPoints="1" noChangeArrowheads="1"/>
          </p:cNvSpPr>
          <p:nvPr/>
        </p:nvSpPr>
        <p:spPr bwMode="auto">
          <a:xfrm flipV="1">
            <a:off x="4383088" y="2898775"/>
            <a:ext cx="338137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297" name="chair1"/>
          <p:cNvSpPr>
            <a:spLocks noEditPoints="1" noChangeArrowheads="1"/>
          </p:cNvSpPr>
          <p:nvPr/>
        </p:nvSpPr>
        <p:spPr bwMode="auto">
          <a:xfrm flipV="1">
            <a:off x="6251575" y="2898775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298" name="chair1"/>
          <p:cNvSpPr>
            <a:spLocks noEditPoints="1" noChangeArrowheads="1"/>
          </p:cNvSpPr>
          <p:nvPr/>
        </p:nvSpPr>
        <p:spPr bwMode="auto">
          <a:xfrm flipV="1">
            <a:off x="5622925" y="2898775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299" name="chair1"/>
          <p:cNvSpPr>
            <a:spLocks noEditPoints="1" noChangeArrowheads="1"/>
          </p:cNvSpPr>
          <p:nvPr/>
        </p:nvSpPr>
        <p:spPr bwMode="auto">
          <a:xfrm>
            <a:off x="1990725" y="3554413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300" name="chair1"/>
          <p:cNvSpPr>
            <a:spLocks noEditPoints="1" noChangeArrowheads="1"/>
          </p:cNvSpPr>
          <p:nvPr/>
        </p:nvSpPr>
        <p:spPr bwMode="auto">
          <a:xfrm>
            <a:off x="2652713" y="3554413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301" name="chair1"/>
          <p:cNvSpPr>
            <a:spLocks noEditPoints="1" noChangeArrowheads="1"/>
          </p:cNvSpPr>
          <p:nvPr/>
        </p:nvSpPr>
        <p:spPr bwMode="auto">
          <a:xfrm rot="10800000">
            <a:off x="2614613" y="2846388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302" name="chair1"/>
          <p:cNvSpPr>
            <a:spLocks noEditPoints="1" noChangeArrowheads="1"/>
          </p:cNvSpPr>
          <p:nvPr/>
        </p:nvSpPr>
        <p:spPr bwMode="auto">
          <a:xfrm rot="10800000">
            <a:off x="2014538" y="2840038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303" name="chair1"/>
          <p:cNvSpPr>
            <a:spLocks noEditPoints="1" noChangeArrowheads="1"/>
          </p:cNvSpPr>
          <p:nvPr/>
        </p:nvSpPr>
        <p:spPr bwMode="auto">
          <a:xfrm>
            <a:off x="6242050" y="3544888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304" name="chair1"/>
          <p:cNvSpPr>
            <a:spLocks noEditPoints="1" noChangeArrowheads="1"/>
          </p:cNvSpPr>
          <p:nvPr/>
        </p:nvSpPr>
        <p:spPr bwMode="auto">
          <a:xfrm>
            <a:off x="5651500" y="3544888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305" name="chair1"/>
          <p:cNvSpPr>
            <a:spLocks noEditPoints="1" noChangeArrowheads="1"/>
          </p:cNvSpPr>
          <p:nvPr/>
        </p:nvSpPr>
        <p:spPr bwMode="auto">
          <a:xfrm flipV="1">
            <a:off x="5062538" y="2919413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306" name="desk1"/>
          <p:cNvSpPr>
            <a:spLocks noEditPoints="1" noChangeArrowheads="1"/>
          </p:cNvSpPr>
          <p:nvPr/>
        </p:nvSpPr>
        <p:spPr bwMode="auto">
          <a:xfrm>
            <a:off x="6115050" y="844550"/>
            <a:ext cx="909638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307" name="desk1"/>
          <p:cNvSpPr>
            <a:spLocks noEditPoints="1" noChangeArrowheads="1"/>
          </p:cNvSpPr>
          <p:nvPr/>
        </p:nvSpPr>
        <p:spPr bwMode="auto">
          <a:xfrm>
            <a:off x="5838825" y="5287963"/>
            <a:ext cx="909638" cy="719137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308" name="desk1"/>
          <p:cNvSpPr>
            <a:spLocks noEditPoints="1" noChangeArrowheads="1"/>
          </p:cNvSpPr>
          <p:nvPr/>
        </p:nvSpPr>
        <p:spPr bwMode="auto">
          <a:xfrm>
            <a:off x="4516438" y="5199063"/>
            <a:ext cx="909637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309" name="desk1"/>
          <p:cNvSpPr>
            <a:spLocks noEditPoints="1" noChangeArrowheads="1"/>
          </p:cNvSpPr>
          <p:nvPr/>
        </p:nvSpPr>
        <p:spPr bwMode="auto">
          <a:xfrm>
            <a:off x="3124200" y="5287963"/>
            <a:ext cx="908050" cy="719137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310" name="desk1"/>
          <p:cNvSpPr>
            <a:spLocks noEditPoints="1" noChangeArrowheads="1"/>
          </p:cNvSpPr>
          <p:nvPr/>
        </p:nvSpPr>
        <p:spPr bwMode="auto">
          <a:xfrm>
            <a:off x="1760538" y="5199063"/>
            <a:ext cx="908050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311" name="desk1"/>
          <p:cNvSpPr>
            <a:spLocks noEditPoints="1" noChangeArrowheads="1"/>
          </p:cNvSpPr>
          <p:nvPr/>
        </p:nvSpPr>
        <p:spPr bwMode="auto">
          <a:xfrm>
            <a:off x="7024688" y="5287963"/>
            <a:ext cx="909637" cy="719137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312" name="desk1"/>
          <p:cNvSpPr>
            <a:spLocks noEditPoints="1" noChangeArrowheads="1"/>
          </p:cNvSpPr>
          <p:nvPr/>
        </p:nvSpPr>
        <p:spPr bwMode="auto">
          <a:xfrm>
            <a:off x="1955800" y="844550"/>
            <a:ext cx="909638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313" name="desk1"/>
          <p:cNvSpPr>
            <a:spLocks noEditPoints="1" noChangeArrowheads="1"/>
          </p:cNvSpPr>
          <p:nvPr/>
        </p:nvSpPr>
        <p:spPr bwMode="auto">
          <a:xfrm>
            <a:off x="733425" y="930275"/>
            <a:ext cx="908050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314" name="desk1"/>
          <p:cNvSpPr>
            <a:spLocks noEditPoints="1" noChangeArrowheads="1"/>
          </p:cNvSpPr>
          <p:nvPr/>
        </p:nvSpPr>
        <p:spPr bwMode="auto">
          <a:xfrm>
            <a:off x="3306763" y="825500"/>
            <a:ext cx="909637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315" name="desk1"/>
          <p:cNvSpPr>
            <a:spLocks noEditPoints="1" noChangeArrowheads="1"/>
          </p:cNvSpPr>
          <p:nvPr/>
        </p:nvSpPr>
        <p:spPr bwMode="auto">
          <a:xfrm>
            <a:off x="4532313" y="930275"/>
            <a:ext cx="909637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581525" y="2279650"/>
            <a:ext cx="431800" cy="3984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317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Illia University 2016</a:t>
            </a:r>
          </a:p>
        </p:txBody>
      </p:sp>
      <p:sp>
        <p:nvSpPr>
          <p:cNvPr id="1231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0813" y="6545263"/>
            <a:ext cx="331787" cy="179387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70DAD392-5D58-4A64-B7D1-D6674BC4B065}" type="slidenum">
              <a:rPr lang="en-US" altLang="en-US" sz="900">
                <a:solidFill>
                  <a:schemeClr val="bg1"/>
                </a:solidFill>
              </a:rPr>
              <a:pPr/>
              <a:t>7</a:t>
            </a:fld>
            <a:endParaRPr lang="en-US" alt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hair1"/>
          <p:cNvSpPr>
            <a:spLocks noEditPoints="1" noChangeArrowheads="1"/>
          </p:cNvSpPr>
          <p:nvPr/>
        </p:nvSpPr>
        <p:spPr bwMode="auto">
          <a:xfrm rot="-5400000">
            <a:off x="5397500" y="3470275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15" name="chair1"/>
          <p:cNvSpPr>
            <a:spLocks noEditPoints="1" noChangeArrowheads="1"/>
          </p:cNvSpPr>
          <p:nvPr/>
        </p:nvSpPr>
        <p:spPr bwMode="auto">
          <a:xfrm rot="5400000">
            <a:off x="7212013" y="2333625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16" name="chair1"/>
          <p:cNvSpPr>
            <a:spLocks noEditPoints="1" noChangeArrowheads="1"/>
          </p:cNvSpPr>
          <p:nvPr/>
        </p:nvSpPr>
        <p:spPr bwMode="auto">
          <a:xfrm rot="5400000">
            <a:off x="7212013" y="3503613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17" name="chair1"/>
          <p:cNvSpPr>
            <a:spLocks noEditPoints="1" noChangeArrowheads="1"/>
          </p:cNvSpPr>
          <p:nvPr/>
        </p:nvSpPr>
        <p:spPr bwMode="auto">
          <a:xfrm rot="16200000" flipV="1">
            <a:off x="7212013" y="4332288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18" name="chair1"/>
          <p:cNvSpPr>
            <a:spLocks noEditPoints="1" noChangeArrowheads="1"/>
          </p:cNvSpPr>
          <p:nvPr/>
        </p:nvSpPr>
        <p:spPr bwMode="auto">
          <a:xfrm rot="-5400000">
            <a:off x="5324475" y="2370138"/>
            <a:ext cx="338137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19" name="chair1"/>
          <p:cNvSpPr>
            <a:spLocks noEditPoints="1" noChangeArrowheads="1"/>
          </p:cNvSpPr>
          <p:nvPr/>
        </p:nvSpPr>
        <p:spPr bwMode="auto">
          <a:xfrm rot="16200000" flipV="1">
            <a:off x="2949575" y="5421313"/>
            <a:ext cx="338137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20" name="chair1"/>
          <p:cNvSpPr>
            <a:spLocks noEditPoints="1" noChangeArrowheads="1"/>
          </p:cNvSpPr>
          <p:nvPr/>
        </p:nvSpPr>
        <p:spPr bwMode="auto">
          <a:xfrm rot="16200000" flipV="1">
            <a:off x="2949575" y="4581525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21" name="chair1"/>
          <p:cNvSpPr>
            <a:spLocks noEditPoints="1" noChangeArrowheads="1"/>
          </p:cNvSpPr>
          <p:nvPr/>
        </p:nvSpPr>
        <p:spPr bwMode="auto">
          <a:xfrm rot="16200000" flipV="1">
            <a:off x="7212013" y="5421313"/>
            <a:ext cx="338137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22" name="chair1"/>
          <p:cNvSpPr>
            <a:spLocks noEditPoints="1" noChangeArrowheads="1"/>
          </p:cNvSpPr>
          <p:nvPr/>
        </p:nvSpPr>
        <p:spPr bwMode="auto">
          <a:xfrm rot="16200000" flipV="1">
            <a:off x="2949575" y="2540000"/>
            <a:ext cx="338138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23" name="chair1"/>
          <p:cNvSpPr>
            <a:spLocks noEditPoints="1" noChangeArrowheads="1"/>
          </p:cNvSpPr>
          <p:nvPr/>
        </p:nvSpPr>
        <p:spPr bwMode="auto">
          <a:xfrm rot="-5400000">
            <a:off x="1033463" y="5308600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24" name="chair1"/>
          <p:cNvSpPr>
            <a:spLocks noEditPoints="1" noChangeArrowheads="1"/>
          </p:cNvSpPr>
          <p:nvPr/>
        </p:nvSpPr>
        <p:spPr bwMode="auto">
          <a:xfrm rot="-5400000">
            <a:off x="1077913" y="4413250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25" name="chair1"/>
          <p:cNvSpPr>
            <a:spLocks noEditPoints="1" noChangeArrowheads="1"/>
          </p:cNvSpPr>
          <p:nvPr/>
        </p:nvSpPr>
        <p:spPr bwMode="auto">
          <a:xfrm rot="-5400000">
            <a:off x="1046163" y="3441700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26" name="chair1"/>
          <p:cNvSpPr>
            <a:spLocks noEditPoints="1" noChangeArrowheads="1"/>
          </p:cNvSpPr>
          <p:nvPr/>
        </p:nvSpPr>
        <p:spPr bwMode="auto">
          <a:xfrm rot="-5400000">
            <a:off x="1087438" y="2540000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27" name="chair1"/>
          <p:cNvSpPr>
            <a:spLocks noEditPoints="1" noChangeArrowheads="1"/>
          </p:cNvSpPr>
          <p:nvPr/>
        </p:nvSpPr>
        <p:spPr bwMode="auto">
          <a:xfrm rot="-5400000">
            <a:off x="5340350" y="5421313"/>
            <a:ext cx="338137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28" name="chair1"/>
          <p:cNvSpPr>
            <a:spLocks noEditPoints="1" noChangeArrowheads="1"/>
          </p:cNvSpPr>
          <p:nvPr/>
        </p:nvSpPr>
        <p:spPr bwMode="auto">
          <a:xfrm rot="-5400000">
            <a:off x="5351463" y="4413250"/>
            <a:ext cx="338138" cy="338137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29" name="chair1"/>
          <p:cNvSpPr>
            <a:spLocks noEditPoints="1" noChangeArrowheads="1"/>
          </p:cNvSpPr>
          <p:nvPr/>
        </p:nvSpPr>
        <p:spPr bwMode="auto">
          <a:xfrm rot="16200000" flipV="1">
            <a:off x="2949575" y="3554413"/>
            <a:ext cx="338137" cy="338138"/>
          </a:xfrm>
          <a:custGeom>
            <a:avLst/>
            <a:gdLst>
              <a:gd name="T0" fmla="*/ 169069 w 21600"/>
              <a:gd name="T1" fmla="*/ 0 h 21600"/>
              <a:gd name="T2" fmla="*/ 338137 w 21600"/>
              <a:gd name="T3" fmla="*/ 169069 h 21600"/>
              <a:gd name="T4" fmla="*/ 169069 w 21600"/>
              <a:gd name="T5" fmla="*/ 338137 h 21600"/>
              <a:gd name="T6" fmla="*/ 0 w 21600"/>
              <a:gd name="T7" fmla="*/ 169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30" name="desk1"/>
          <p:cNvSpPr>
            <a:spLocks noEditPoints="1" noChangeArrowheads="1"/>
          </p:cNvSpPr>
          <p:nvPr/>
        </p:nvSpPr>
        <p:spPr bwMode="auto">
          <a:xfrm>
            <a:off x="6008688" y="2349500"/>
            <a:ext cx="909637" cy="719138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31" name="desk1"/>
          <p:cNvSpPr>
            <a:spLocks noEditPoints="1" noChangeArrowheads="1"/>
          </p:cNvSpPr>
          <p:nvPr/>
        </p:nvSpPr>
        <p:spPr bwMode="auto">
          <a:xfrm>
            <a:off x="6008688" y="4221163"/>
            <a:ext cx="909637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32" name="desk1"/>
          <p:cNvSpPr>
            <a:spLocks noEditPoints="1" noChangeArrowheads="1"/>
          </p:cNvSpPr>
          <p:nvPr/>
        </p:nvSpPr>
        <p:spPr bwMode="auto">
          <a:xfrm>
            <a:off x="5956300" y="5199063"/>
            <a:ext cx="909638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33" name="desk1"/>
          <p:cNvSpPr>
            <a:spLocks noEditPoints="1" noChangeArrowheads="1"/>
          </p:cNvSpPr>
          <p:nvPr/>
        </p:nvSpPr>
        <p:spPr bwMode="auto">
          <a:xfrm>
            <a:off x="6002338" y="3332163"/>
            <a:ext cx="908050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34" name="desk1"/>
          <p:cNvSpPr>
            <a:spLocks noEditPoints="1" noChangeArrowheads="1"/>
          </p:cNvSpPr>
          <p:nvPr/>
        </p:nvSpPr>
        <p:spPr bwMode="auto">
          <a:xfrm>
            <a:off x="1760538" y="5199063"/>
            <a:ext cx="908050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35" name="desk1"/>
          <p:cNvSpPr>
            <a:spLocks noEditPoints="1" noChangeArrowheads="1"/>
          </p:cNvSpPr>
          <p:nvPr/>
        </p:nvSpPr>
        <p:spPr bwMode="auto">
          <a:xfrm>
            <a:off x="1704975" y="4332288"/>
            <a:ext cx="909638" cy="719137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36" name="desk1"/>
          <p:cNvSpPr>
            <a:spLocks noEditPoints="1" noChangeArrowheads="1"/>
          </p:cNvSpPr>
          <p:nvPr/>
        </p:nvSpPr>
        <p:spPr bwMode="auto">
          <a:xfrm>
            <a:off x="1704975" y="3332163"/>
            <a:ext cx="908050" cy="720725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37" name="desk1"/>
          <p:cNvSpPr>
            <a:spLocks noEditPoints="1" noChangeArrowheads="1"/>
          </p:cNvSpPr>
          <p:nvPr/>
        </p:nvSpPr>
        <p:spPr bwMode="auto">
          <a:xfrm>
            <a:off x="1670050" y="2349500"/>
            <a:ext cx="909638" cy="719138"/>
          </a:xfrm>
          <a:custGeom>
            <a:avLst/>
            <a:gdLst>
              <a:gd name="T0" fmla="*/ 0 w 21600"/>
              <a:gd name="T1" fmla="*/ 0 h 21600"/>
              <a:gd name="T2" fmla="*/ 909328 w 21600"/>
              <a:gd name="T3" fmla="*/ 0 h 21600"/>
              <a:gd name="T4" fmla="*/ 909328 w 21600"/>
              <a:gd name="T5" fmla="*/ 720080 h 21600"/>
              <a:gd name="T6" fmla="*/ 0 w 21600"/>
              <a:gd name="T7" fmla="*/ 720080 h 21600"/>
              <a:gd name="T8" fmla="*/ 454664 w 21600"/>
              <a:gd name="T9" fmla="*/ 0 h 21600"/>
              <a:gd name="T10" fmla="*/ 909328 w 21600"/>
              <a:gd name="T11" fmla="*/ 360040 h 21600"/>
              <a:gd name="T12" fmla="*/ 454664 w 21600"/>
              <a:gd name="T13" fmla="*/ 720080 h 21600"/>
              <a:gd name="T14" fmla="*/ 0 w 21600"/>
              <a:gd name="T15" fmla="*/ 3600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265613" y="3470275"/>
            <a:ext cx="431800" cy="3984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3339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Illia University 2016</a:t>
            </a:r>
          </a:p>
        </p:txBody>
      </p:sp>
      <p:sp>
        <p:nvSpPr>
          <p:cNvPr id="1334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0813" y="6545263"/>
            <a:ext cx="331787" cy="179387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D7F7F15-CE10-4FEB-8FD1-7995F8E46179}" type="slidenum">
              <a:rPr lang="en-US" altLang="en-US" sz="900">
                <a:solidFill>
                  <a:schemeClr val="bg1"/>
                </a:solidFill>
              </a:rPr>
              <a:pPr/>
              <a:t>8</a:t>
            </a:fld>
            <a:endParaRPr lang="en-US" alt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2050" name="Picture 2" descr="Výsledek obrázku pro teacher instru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90" y="0"/>
            <a:ext cx="2859110" cy="202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670" y="360608"/>
            <a:ext cx="53962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b="1" dirty="0" smtClean="0">
                <a:solidFill>
                  <a:schemeClr val="tx2"/>
                </a:solidFill>
              </a:rPr>
              <a:t>Give Instructions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880" y="1010547"/>
            <a:ext cx="5847009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i="1" dirty="0"/>
              <a:t>As  teachers,  we need to tell students </a:t>
            </a:r>
            <a:r>
              <a:rPr lang="en-US" sz="4800" b="1" i="1" dirty="0">
                <a:solidFill>
                  <a:srgbClr val="FF0000"/>
                </a:solidFill>
              </a:rPr>
              <a:t>what</a:t>
            </a:r>
            <a:r>
              <a:rPr lang="en-US" sz="3600" i="1" dirty="0"/>
              <a:t> they should do, </a:t>
            </a:r>
            <a:r>
              <a:rPr lang="en-US" sz="4800" b="1" i="1" dirty="0">
                <a:solidFill>
                  <a:srgbClr val="FF0000"/>
                </a:solidFill>
              </a:rPr>
              <a:t>how</a:t>
            </a:r>
            <a:r>
              <a:rPr lang="en-US" sz="3600" i="1" dirty="0"/>
              <a:t> they should do it and </a:t>
            </a:r>
            <a:r>
              <a:rPr lang="en-US" sz="4800" b="1" i="1" dirty="0">
                <a:solidFill>
                  <a:srgbClr val="FF0000"/>
                </a:solidFill>
              </a:rPr>
              <a:t>why</a:t>
            </a:r>
            <a:r>
              <a:rPr lang="en-US" sz="3600" i="1" dirty="0"/>
              <a:t> they should do it. </a:t>
            </a:r>
          </a:p>
          <a:p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309" y="4519200"/>
            <a:ext cx="753414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i="1" dirty="0"/>
              <a:t> </a:t>
            </a:r>
            <a:r>
              <a:rPr lang="en-US" sz="3600" b="1" i="1" dirty="0">
                <a:solidFill>
                  <a:srgbClr val="FF0000"/>
                </a:solidFill>
              </a:rPr>
              <a:t>‘What’</a:t>
            </a:r>
            <a:r>
              <a:rPr lang="en-US" sz="3600" i="1" dirty="0"/>
              <a:t>- defines the task.</a:t>
            </a:r>
          </a:p>
          <a:p>
            <a:r>
              <a:rPr lang="en-US" sz="3600" i="1" dirty="0"/>
              <a:t> </a:t>
            </a:r>
            <a:r>
              <a:rPr lang="en-US" sz="3600" b="1" i="1" dirty="0">
                <a:solidFill>
                  <a:srgbClr val="FF0000"/>
                </a:solidFill>
              </a:rPr>
              <a:t>‘How’ </a:t>
            </a:r>
            <a:r>
              <a:rPr lang="en-US" sz="3600" i="1" dirty="0"/>
              <a:t>– organizes it.</a:t>
            </a:r>
          </a:p>
          <a:p>
            <a:r>
              <a:rPr lang="en-US" sz="3600" i="1" dirty="0"/>
              <a:t> </a:t>
            </a:r>
            <a:r>
              <a:rPr lang="en-US" sz="3600" b="1" i="1" dirty="0">
                <a:solidFill>
                  <a:srgbClr val="FF0000"/>
                </a:solidFill>
              </a:rPr>
              <a:t>‘Why’ </a:t>
            </a:r>
            <a:r>
              <a:rPr lang="en-US" sz="3600" i="1" dirty="0"/>
              <a:t>– justifies it. </a:t>
            </a:r>
            <a:endParaRPr lang="en-GB" sz="3600" dirty="0"/>
          </a:p>
          <a:p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9&quot;&gt;&lt;object type=&quot;3&quot; unique_id=&quot;10010&quot;&gt;&lt;property id=&quot;20148&quot; value=&quot;5&quot;/&gt;&lt;property id=&quot;20300&quot; value=&quot;Slide 1 - &amp;quot;Classroom Management&amp;quot;&quot;/&gt;&lt;property id=&quot;20307&quot; value=&quot;345&quot;/&gt;&lt;/object&gt;&lt;object type=&quot;3&quot; unique_id=&quot;36220&quot;&gt;&lt;property id=&quot;20148&quot; value=&quot;5&quot;/&gt;&lt;property id=&quot;20300&quot; value=&quot;Slide 2&quot;/&gt;&lt;property id=&quot;20307&quot; value=&quot;346&quot;/&gt;&lt;/object&gt;&lt;object type=&quot;3&quot; unique_id=&quot;36221&quot;&gt;&lt;property id=&quot;20148&quot; value=&quot;5&quot;/&gt;&lt;property id=&quot;20300&quot; value=&quot;Slide 3&quot;/&gt;&lt;property id=&quot;20307&quot; value=&quot;347&quot;/&gt;&lt;/object&gt;&lt;object type=&quot;3&quot; unique_id=&quot;36222&quot;&gt;&lt;property id=&quot;20148&quot; value=&quot;5&quot;/&gt;&lt;property id=&quot;20300&quot; value=&quot;Slide 4&quot;/&gt;&lt;property id=&quot;20307&quot; value=&quot;356&quot;/&gt;&lt;/object&gt;&lt;object type=&quot;3&quot; unique_id=&quot;36223&quot;&gt;&lt;property id=&quot;20148&quot; value=&quot;5&quot;/&gt;&lt;property id=&quot;20300&quot; value=&quot;Slide 5&quot;/&gt;&lt;property id=&quot;20307&quot; value=&quot;352&quot;/&gt;&lt;/object&gt;&lt;object type=&quot;3&quot; unique_id=&quot;36224&quot;&gt;&lt;property id=&quot;20148&quot; value=&quot;5&quot;/&gt;&lt;property id=&quot;20300&quot; value=&quot;Slide 6&quot;/&gt;&lt;property id=&quot;20307&quot; value=&quot;353&quot;/&gt;&lt;/object&gt;&lt;object type=&quot;3&quot; unique_id=&quot;36225&quot;&gt;&lt;property id=&quot;20148&quot; value=&quot;5&quot;/&gt;&lt;property id=&quot;20300&quot; value=&quot;Slide 7&quot;/&gt;&lt;property id=&quot;20307&quot; value=&quot;354&quot;/&gt;&lt;/object&gt;&lt;object type=&quot;3&quot; unique_id=&quot;36226&quot;&gt;&lt;property id=&quot;20148&quot; value=&quot;5&quot;/&gt;&lt;property id=&quot;20300&quot; value=&quot;Slide 8&quot;/&gt;&lt;property id=&quot;20307&quot; value=&quot;355&quot;/&gt;&lt;/object&gt;&lt;object type=&quot;3&quot; unique_id=&quot;36227&quot;&gt;&lt;property id=&quot;20148&quot; value=&quot;5&quot;/&gt;&lt;property id=&quot;20300&quot; value=&quot;Slide 9&quot;/&gt;&lt;property id=&quot;20307&quot; value=&quot;348&quot;/&gt;&lt;/object&gt;&lt;object type=&quot;3&quot; unique_id=&quot;36228&quot;&gt;&lt;property id=&quot;20148&quot; value=&quot;5&quot;/&gt;&lt;property id=&quot;20300&quot; value=&quot;Slide 10&quot;/&gt;&lt;property id=&quot;20307&quot; value=&quot;349&quot;/&gt;&lt;/object&gt;&lt;object type=&quot;3&quot; unique_id=&quot;36229&quot;&gt;&lt;property id=&quot;20148&quot; value=&quot;5&quot;/&gt;&lt;property id=&quot;20300&quot; value=&quot;Slide 11&quot;/&gt;&lt;property id=&quot;20307&quot; value=&quot;350&quot;/&gt;&lt;/object&gt;&lt;object type=&quot;3&quot; unique_id=&quot;36230&quot;&gt;&lt;property id=&quot;20148&quot; value=&quot;5&quot;/&gt;&lt;property id=&quot;20300&quot; value=&quot;Slide 12&quot;/&gt;&lt;property id=&quot;20307&quot; value=&quot;358&quot;/&gt;&lt;/object&gt;&lt;object type=&quot;3&quot; unique_id=&quot;36231&quot;&gt;&lt;property id=&quot;20148&quot; value=&quot;5&quot;/&gt;&lt;property id=&quot;20300&quot; value=&quot;Slide 13&quot;/&gt;&lt;property id=&quot;20307&quot; value=&quot;351&quot;/&gt;&lt;/object&gt;&lt;object type=&quot;3&quot; unique_id=&quot;36232&quot;&gt;&lt;property id=&quot;20148&quot; value=&quot;5&quot;/&gt;&lt;property id=&quot;20300&quot; value=&quot;Slide 14&quot;/&gt;&lt;property id=&quot;20307&quot; value=&quot;357&quot;/&gt;&lt;/object&gt;&lt;object type=&quot;3&quot; unique_id=&quot;36233&quot;&gt;&lt;property id=&quot;20148&quot; value=&quot;5&quot;/&gt;&lt;property id=&quot;20300&quot; value=&quot;Slide 15&quot;/&gt;&lt;property id=&quot;20307&quot; value=&quot;359&quot;/&gt;&lt;/object&gt;&lt;object type=&quot;3&quot; unique_id=&quot;36234&quot;&gt;&lt;property id=&quot;20148&quot; value=&quot;5&quot;/&gt;&lt;property id=&quot;20300&quot; value=&quot;Slide 16 - &amp;quot;Task Based Learning&amp;quot;&quot;/&gt;&lt;property id=&quot;20307&quot; value=&quot;361&quot;/&gt;&lt;/object&gt;&lt;object type=&quot;3&quot; unique_id=&quot;36235&quot;&gt;&lt;property id=&quot;20148&quot; value=&quot;5&quot;/&gt;&lt;property id=&quot;20300&quot; value=&quot;Slide 17 - &amp;quot;SET UP – ON-TASK - FEEDBACK&amp;quot;&quot;/&gt;&lt;property id=&quot;20307&quot; value=&quot;362&quot;/&gt;&lt;/object&gt;&lt;object type=&quot;3&quot; unique_id=&quot;36236&quot;&gt;&lt;property id=&quot;20148&quot; value=&quot;5&quot;/&gt;&lt;property id=&quot;20300&quot; value=&quot;Slide 18 - &amp;quot;Task Based Learning&amp;quot;&quot;/&gt;&lt;property id=&quot;20307&quot; value=&quot;363&quot;/&gt;&lt;/object&gt;&lt;object type=&quot;3&quot; unique_id=&quot;36237&quot;&gt;&lt;property id=&quot;20148&quot; value=&quot;5&quot;/&gt;&lt;property id=&quot;20300&quot; value=&quot;Slide 19 - &amp;quot;WHY  HOW/WHAT ESTABLISH CONTROL  TEACHER TALK&amp;quot;&quot;/&gt;&lt;property id=&quot;20307&quot; value=&quot;364&quot;/&gt;&lt;/object&gt;&lt;object type=&quot;3&quot; unique_id=&quot;36238&quot;&gt;&lt;property id=&quot;20148&quot; value=&quot;5&quot;/&gt;&lt;property id=&quot;20300&quot; value=&quot;Slide 20 - &amp;quot;Task Based Learning&amp;quot;&quot;/&gt;&lt;property id=&quot;20307&quot; value=&quot;365&quot;/&gt;&lt;/object&gt;&lt;object type=&quot;3&quot; unique_id=&quot;36239&quot;&gt;&lt;property id=&quot;20148&quot; value=&quot;5&quot;/&gt;&lt;property id=&quot;20300&quot; value=&quot;Slide 21 - &amp;quot;Inexperienced teachers&amp;quot;&quot;/&gt;&lt;property id=&quot;20307&quot; value=&quot;366&quot;/&gt;&lt;/object&gt;&lt;object type=&quot;3&quot; unique_id=&quot;36240&quot;&gt;&lt;property id=&quot;20148&quot; value=&quot;5&quot;/&gt;&lt;property id=&quot;20300&quot; value=&quot;Slide 22 - &amp;quot;Task Based Learning&amp;quot;&quot;/&gt;&lt;property id=&quot;20307&quot; value=&quot;367&quot;/&gt;&lt;/object&gt;&lt;object type=&quot;3&quot; unique_id=&quot;36241&quot;&gt;&lt;property id=&quot;20148&quot; value=&quot;5&quot;/&gt;&lt;property id=&quot;20300&quot; value=&quot;Slide 23 - &amp;quot;Inexperienced teachers&amp;quot;&quot;/&gt;&lt;property id=&quot;20307&quot; value=&quot;368&quot;/&gt;&lt;/object&gt;&lt;object type=&quot;3&quot; unique_id=&quot;36242&quot;&gt;&lt;property id=&quot;20148&quot; value=&quot;5&quot;/&gt;&lt;property id=&quot;20300&quot; value=&quot;Slide 24 - &amp;quot;How Long?&amp;quot;&quot;/&gt;&lt;property id=&quot;20307&quot; value=&quot;369&quot;/&gt;&lt;/object&gt;&lt;object type=&quot;3&quot; unique_id=&quot;36243&quot;&gt;&lt;property id=&quot;20148&quot; value=&quot;5&quot;/&gt;&lt;property id=&quot;20300&quot; value=&quot;Slide 25&quot;/&gt;&lt;property id=&quot;20307&quot; value=&quot;370&quot;/&gt;&lt;/object&gt;&lt;object type=&quot;3&quot; unique_id=&quot;36244&quot;&gt;&lt;property id=&quot;20148&quot; value=&quot;5&quot;/&gt;&lt;property id=&quot;20300&quot; value=&quot;Slide 26&quot;/&gt;&lt;property id=&quot;20307&quot; value=&quot;371&quot;/&gt;&lt;/object&gt;&lt;object type=&quot;3&quot; unique_id=&quot;36245&quot;&gt;&lt;property id=&quot;20148&quot; value=&quot;5&quot;/&gt;&lt;property id=&quot;20300&quot; value=&quot;Slide 27 - &amp;quot;LOWER LEVELS&amp;quot;&quot;/&gt;&lt;property id=&quot;20307&quot; value=&quot;387&quot;/&gt;&lt;/object&gt;&lt;object type=&quot;3&quot; unique_id=&quot;36246&quot;&gt;&lt;property id=&quot;20148&quot; value=&quot;5&quot;/&gt;&lt;property id=&quot;20300&quot; value=&quot;Slide 28 - &amp;quot;Language to complete the task&amp;quot;&quot;/&gt;&lt;property id=&quot;20307&quot; value=&quot;372&quot;/&gt;&lt;/object&gt;&lt;object type=&quot;3&quot; unique_id=&quot;36247&quot;&gt;&lt;property id=&quot;20148&quot; value=&quot;5&quot;/&gt;&lt;property id=&quot;20300&quot; value=&quot;Slide 29 - &amp;quot;Questions to Ask&amp;quot;&quot;/&gt;&lt;property id=&quot;20307&quot; value=&quot;373&quot;/&gt;&lt;/object&gt;&lt;object type=&quot;3&quot; unique_id=&quot;36248&quot;&gt;&lt;property id=&quot;20148&quot; value=&quot;5&quot;/&gt;&lt;property id=&quot;20300&quot; value=&quot;Slide 30 - &amp;quot;HIGHER LEVELS&amp;quot;&quot;/&gt;&lt;property id=&quot;20307&quot; value=&quot;388&quot;/&gt;&lt;/object&gt;&lt;object type=&quot;3&quot; unique_id=&quot;36249&quot;&gt;&lt;property id=&quot;20148&quot; value=&quot;5&quot;/&gt;&lt;property id=&quot;20300&quot; value=&quot;Slide 31&quot;/&gt;&lt;property id=&quot;20307&quot; value=&quot;375&quot;/&gt;&lt;/object&gt;&lt;object type=&quot;3&quot; unique_id=&quot;36250&quot;&gt;&lt;property id=&quot;20148&quot; value=&quot;5&quot;/&gt;&lt;property id=&quot;20300&quot; value=&quot;Slide 32&quot;/&gt;&lt;property id=&quot;20307&quot; value=&quot;376&quot;/&gt;&lt;/object&gt;&lt;object type=&quot;3&quot; unique_id=&quot;36251&quot;&gt;&lt;property id=&quot;20148&quot; value=&quot;5&quot;/&gt;&lt;property id=&quot;20300&quot; value=&quot;Slide 33 - &amp;quot;Other considerations&amp;quot;&quot;/&gt;&lt;property id=&quot;20307&quot; value=&quot;448&quot;/&gt;&lt;/object&gt;&lt;object type=&quot;3&quot; unique_id=&quot;36252&quot;&gt;&lt;property id=&quot;20148&quot; value=&quot;5&quot;/&gt;&lt;property id=&quot;20300&quot; value=&quot;Slide 34 - &amp;quot;Set a personal example&amp;quot;&quot;/&gt;&lt;property id=&quot;20307&quot; value=&quot;389&quot;/&gt;&lt;/object&gt;&lt;object type=&quot;3&quot; unique_id=&quot;36253&quot;&gt;&lt;property id=&quot;20148&quot; value=&quot;5&quot;/&gt;&lt;property id=&quot;20300&quot; value=&quot;Slide 35 - &amp;quot;Create realistic learner beliefs&amp;quot;&quot;/&gt;&lt;property id=&quot;20307&quot; value=&quot;396&quot;/&gt;&lt;/object&gt;&lt;object type=&quot;3&quot; unique_id=&quot;36254&quot;&gt;&lt;property id=&quot;20148&quot; value=&quot;5&quot;/&gt;&lt;property id=&quot;20300&quot; value=&quot;Slide 36 - &amp;quot;Think about the textbook&amp;quot;&quot;/&gt;&lt;property id=&quot;20307&quot; value=&quot;401&quot;/&gt;&lt;/object&gt;&lt;object type=&quot;3&quot; unique_id=&quot;36255&quot;&gt;&lt;property id=&quot;20148&quot; value=&quot;5&quot;/&gt;&lt;property id=&quot;20300&quot; value=&quot;Slide 37 - &amp;quot;Introduce reward strategies&amp;quot;&quot;/&gt;&lt;property id=&quot;20307&quot; value=&quot;412&quot;/&gt;&lt;/object&gt;&lt;object type=&quot;3&quot; unique_id=&quot;36256&quot;&gt;&lt;property id=&quot;20148&quot; value=&quot;5&quot;/&gt;&lt;property id=&quot;20300&quot; value=&quot;Slide 38 - &amp;quot;Promote learner autonomy&amp;quot;&quot;/&gt;&lt;property id=&quot;20307&quot; value=&quot;413&quot;/&gt;&lt;/object&gt;&lt;object type=&quot;3&quot; unique_id=&quot;36257&quot;&gt;&lt;property id=&quot;20148&quot; value=&quot;5&quot;/&gt;&lt;property id=&quot;20300&quot; value=&quot;Slide 39 - &amp;quot;Include lots of variety&amp;quot;&quot;/&gt;&lt;property id=&quot;20307&quot; value=&quot;414&quot;/&gt;&lt;/object&gt;&lt;object type=&quot;3&quot; unique_id=&quot;36258&quot;&gt;&lt;property id=&quot;20148&quot; value=&quot;5&quot;/&gt;&lt;property id=&quot;20300&quot; value=&quot;Slide 40 - &amp;quot;Make lessons fun&amp;quot;&quot;/&gt;&lt;property id=&quot;20307&quot; value=&quot;421&quot;/&gt;&lt;/object&gt;&lt;object type=&quot;3&quot; unique_id=&quot;36259&quot;&gt;&lt;property id=&quot;20148&quot; value=&quot;5&quot;/&gt;&lt;property id=&quot;20300&quot; value=&quot;Slide 41 - &amp;quot;Demotivation – What not to do&amp;quot;&quot;/&gt;&lt;property id=&quot;20307&quot; value=&quot;438&quot;/&gt;&lt;/object&gt;&lt;/object&gt;&lt;object type=&quot;8&quot; unique_id=&quot;1008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</TotalTime>
  <Words>2168</Words>
  <Application>Microsoft Office PowerPoint</Application>
  <PresentationFormat>On-screen Show (4:3)</PresentationFormat>
  <Paragraphs>457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Pearson</vt:lpstr>
      <vt:lpstr>Classroom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Based Learning</vt:lpstr>
      <vt:lpstr>SET UP – ON-TASK - FEEDBACK</vt:lpstr>
      <vt:lpstr>Task Based Learning</vt:lpstr>
      <vt:lpstr>WHY  HOW/WHAT ESTABLISH CONTROL  TEACHER TALK</vt:lpstr>
      <vt:lpstr>Task Based Learning</vt:lpstr>
      <vt:lpstr>Inexperienced teachers</vt:lpstr>
      <vt:lpstr>Task Based Learning</vt:lpstr>
      <vt:lpstr>Inexperienced teachers</vt:lpstr>
      <vt:lpstr>How Long?</vt:lpstr>
      <vt:lpstr>PowerPoint Presentation</vt:lpstr>
      <vt:lpstr>PowerPoint Presentation</vt:lpstr>
      <vt:lpstr>LOWER LEVELS</vt:lpstr>
      <vt:lpstr>Language to complete the task</vt:lpstr>
      <vt:lpstr>Questions to Ask</vt:lpstr>
      <vt:lpstr>HIGHER LEVELS</vt:lpstr>
      <vt:lpstr>PowerPoint Presentation</vt:lpstr>
      <vt:lpstr>PowerPoint Presentation</vt:lpstr>
      <vt:lpstr>Other considerations</vt:lpstr>
      <vt:lpstr>Set a personal example</vt:lpstr>
      <vt:lpstr>Create realistic learner beliefs</vt:lpstr>
      <vt:lpstr>Think about the textbook</vt:lpstr>
      <vt:lpstr>Introduce reward strategies</vt:lpstr>
      <vt:lpstr>Promote learner autonomy</vt:lpstr>
      <vt:lpstr>Include lots of variety</vt:lpstr>
      <vt:lpstr>Make lessons fun</vt:lpstr>
      <vt:lpstr>Demotivation – What not to do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Phil Warwick</cp:lastModifiedBy>
  <cp:revision>248</cp:revision>
  <dcterms:created xsi:type="dcterms:W3CDTF">2015-06-15T13:50:26Z</dcterms:created>
  <dcterms:modified xsi:type="dcterms:W3CDTF">2016-11-23T05:47:15Z</dcterms:modified>
</cp:coreProperties>
</file>