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2" r:id="rId5"/>
    <p:sldId id="263" r:id="rId6"/>
    <p:sldId id="261" r:id="rId7"/>
    <p:sldId id="264" r:id="rId8"/>
    <p:sldId id="266" r:id="rId9"/>
    <p:sldId id="265" r:id="rId10"/>
    <p:sldId id="267" r:id="rId11"/>
    <p:sldId id="271" r:id="rId12"/>
    <p:sldId id="268" r:id="rId13"/>
    <p:sldId id="269" r:id="rId14"/>
    <p:sldId id="272" r:id="rId15"/>
    <p:sldId id="273" r:id="rId16"/>
    <p:sldId id="274" r:id="rId17"/>
    <p:sldId id="276" r:id="rId18"/>
    <p:sldId id="259" r:id="rId19"/>
    <p:sldId id="270" r:id="rId20"/>
    <p:sldId id="275" r:id="rId21"/>
    <p:sldId id="277" r:id="rId22"/>
    <p:sldId id="278" r:id="rId23"/>
    <p:sldId id="279" r:id="rId24"/>
    <p:sldId id="281" r:id="rId25"/>
    <p:sldId id="2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86" y="-67"/>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00" d="100"/>
          <a:sy n="100" d="100"/>
        </p:scale>
        <p:origin x="-274" y="3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D3BEC-CF8A-4854-A955-DA945C9F5839}" type="datetimeFigureOut">
              <a:rPr lang="tr-TR" smtClean="0"/>
              <a:t>06.07.2014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01919-0EA6-489D-A35B-9088D521C8FE}" type="slidenum">
              <a:rPr lang="tr-TR" smtClean="0"/>
              <a:t>‹#›</a:t>
            </a:fld>
            <a:endParaRPr lang="tr-TR"/>
          </a:p>
        </p:txBody>
      </p:sp>
    </p:spTree>
    <p:extLst>
      <p:ext uri="{BB962C8B-B14F-4D97-AF65-F5344CB8AC3E}">
        <p14:creationId xmlns:p14="http://schemas.microsoft.com/office/powerpoint/2010/main" val="2159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Ask Ts if they</a:t>
            </a:r>
            <a:r>
              <a:rPr lang="tr-TR" baseline="0" dirty="0" smtClean="0"/>
              <a:t> can decode what the title of the session is:</a:t>
            </a:r>
          </a:p>
          <a:p>
            <a:r>
              <a:rPr lang="tr-TR" baseline="0" dirty="0" smtClean="0"/>
              <a:t>Answer: Teaching Pronunciation.</a:t>
            </a:r>
          </a:p>
          <a:p>
            <a:r>
              <a:rPr lang="tr-TR" baseline="0" dirty="0" smtClean="0"/>
              <a:t>If you have a Phonetic Chart poster, stick it up on the wall.</a:t>
            </a:r>
          </a:p>
          <a:p>
            <a:r>
              <a:rPr lang="tr-TR" baseline="0" dirty="0" smtClean="0"/>
              <a:t>Very briefly discuss Pros/Cons of Phonemic Script: do Ts use it? Why? Why not? Problems? Advantages?</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a:t>
            </a:fld>
            <a:endParaRPr lang="tr-TR"/>
          </a:p>
        </p:txBody>
      </p:sp>
    </p:spTree>
    <p:extLst>
      <p:ext uri="{BB962C8B-B14F-4D97-AF65-F5344CB8AC3E}">
        <p14:creationId xmlns:p14="http://schemas.microsoft.com/office/powerpoint/2010/main" val="153961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Ask CPs: Which do you find clearest? Any of these is possible and useful for Ss to note in their notebooks when recording new vocabulary. </a:t>
            </a:r>
          </a:p>
          <a:p>
            <a:r>
              <a:rPr lang="tr-TR" dirty="0" smtClean="0"/>
              <a:t>Ts should include these stress markings whenever they write up a new word on the board. (Check in the dictionary first!)</a:t>
            </a:r>
          </a:p>
          <a:p>
            <a:r>
              <a:rPr lang="tr-TR" dirty="0" smtClean="0"/>
              <a:t>Most dictionaries use the </a:t>
            </a:r>
            <a:r>
              <a:rPr lang="tr-TR" b="1" dirty="0" smtClean="0"/>
              <a:t>‘</a:t>
            </a:r>
            <a:r>
              <a:rPr lang="tr-TR" dirty="0" smtClean="0"/>
              <a:t> mark, directly preceding the stressed primary , secondary, tertiary syllable etc. (</a:t>
            </a:r>
            <a:r>
              <a:rPr lang="tr-TR" i="1" dirty="0" smtClean="0"/>
              <a:t>see 2 above</a:t>
            </a:r>
            <a:r>
              <a:rPr lang="tr-TR" dirty="0" smtClean="0"/>
              <a:t>).</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10</a:t>
            </a:fld>
            <a:endParaRPr lang="tr-TR"/>
          </a:p>
        </p:txBody>
      </p:sp>
    </p:spTree>
    <p:extLst>
      <p:ext uri="{BB962C8B-B14F-4D97-AF65-F5344CB8AC3E}">
        <p14:creationId xmlns:p14="http://schemas.microsoft.com/office/powerpoint/2010/main" val="267355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Do it and  afterwards mention that this could be done at the beginning of a new school year to get to know names and thereafter while taking the register sometimes.</a:t>
            </a:r>
          </a:p>
          <a:p>
            <a:r>
              <a:rPr lang="tr-TR" dirty="0" smtClean="0"/>
              <a:t>It’s also another alternative way of grouping  students.</a:t>
            </a:r>
          </a:p>
          <a:p>
            <a:endParaRPr lang="tr-TR" dirty="0" smtClean="0"/>
          </a:p>
          <a:p>
            <a:r>
              <a:rPr lang="tr-TR" dirty="0" smtClean="0"/>
              <a:t>Ask CPs to stay in their ‘stress groups’ (but they can break up into 3s) to do the activity on the next slide together.</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11</a:t>
            </a:fld>
            <a:endParaRPr lang="tr-TR"/>
          </a:p>
        </p:txBody>
      </p:sp>
    </p:spTree>
    <p:extLst>
      <p:ext uri="{BB962C8B-B14F-4D97-AF65-F5344CB8AC3E}">
        <p14:creationId xmlns:p14="http://schemas.microsoft.com/office/powerpoint/2010/main" val="88938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Get CPs to try these first.</a:t>
            </a:r>
          </a:p>
          <a:p>
            <a:r>
              <a:rPr lang="tr-TR" dirty="0" smtClean="0"/>
              <a:t>Tell them or demonstrate that this activity can also be done kinesthetically by Ss physically  sitting (for unstressed syllabules) &amp; standing up (for stressed syllables) at the board.</a:t>
            </a:r>
          </a:p>
          <a:p>
            <a:r>
              <a:rPr lang="tr-TR" dirty="0" smtClean="0"/>
              <a:t>Can be done with any new words learned.</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12</a:t>
            </a:fld>
            <a:endParaRPr lang="tr-TR"/>
          </a:p>
        </p:txBody>
      </p:sp>
    </p:spTree>
    <p:extLst>
      <p:ext uri="{BB962C8B-B14F-4D97-AF65-F5344CB8AC3E}">
        <p14:creationId xmlns:p14="http://schemas.microsoft.com/office/powerpoint/2010/main" val="235316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Effects of changing sentence stress on meaning...</a:t>
            </a:r>
          </a:p>
          <a:p>
            <a:r>
              <a:rPr lang="tr-TR" dirty="0" smtClean="0"/>
              <a:t>Ask CPs to read out the sentence in black stressing different  words according to the changes in meaning indicated in blue above-first in pairs-then feedback with whole group.</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13</a:t>
            </a:fld>
            <a:endParaRPr lang="tr-TR"/>
          </a:p>
        </p:txBody>
      </p:sp>
    </p:spTree>
    <p:extLst>
      <p:ext uri="{BB962C8B-B14F-4D97-AF65-F5344CB8AC3E}">
        <p14:creationId xmlns:p14="http://schemas.microsoft.com/office/powerpoint/2010/main" val="203876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839544" cy="4114800"/>
          </a:xfrm>
        </p:spPr>
        <p:txBody>
          <a:bodyPr/>
          <a:lstStyle/>
          <a:p>
            <a:r>
              <a:rPr lang="tr-TR" dirty="0" smtClean="0"/>
              <a:t>Pat-a-cake style-Ts might have fun (as all YLs will) doing the pat-a-cake to this popular children’s chant. </a:t>
            </a:r>
          </a:p>
          <a:p>
            <a:r>
              <a:rPr lang="tr-TR" dirty="0" smtClean="0"/>
              <a:t>You could ask them afterwards which words were stressed and why (</a:t>
            </a:r>
            <a:r>
              <a:rPr lang="tr-TR" b="1" dirty="0" smtClean="0"/>
              <a:t>Answer:nouns, verbs, adjectives</a:t>
            </a:r>
            <a:r>
              <a:rPr lang="tr-TR" dirty="0" smtClean="0"/>
              <a:t> which carry the main meaning-not </a:t>
            </a:r>
            <a:r>
              <a:rPr lang="tr-TR" i="1" dirty="0" smtClean="0"/>
              <a:t>to, a, but,the,of, could </a:t>
            </a:r>
            <a:r>
              <a:rPr lang="tr-TR" dirty="0" smtClean="0"/>
              <a:t>i.e prepositions, articles, conjunctions, modals etc .which are syntactic essentials but do not carry as much meaning.</a:t>
            </a:r>
          </a:p>
          <a:p>
            <a:endParaRPr lang="tr-TR" dirty="0" smtClean="0"/>
          </a:p>
          <a:p>
            <a:r>
              <a:rPr lang="tr-TR" dirty="0" smtClean="0"/>
              <a:t>Can also be done with:</a:t>
            </a:r>
          </a:p>
          <a:p>
            <a:r>
              <a:rPr lang="tr-TR" b="1" dirty="0" smtClean="0">
                <a:solidFill>
                  <a:srgbClr val="7030A0"/>
                </a:solidFill>
              </a:rPr>
              <a:t>I never saw a purple cow, I never hope to see one.</a:t>
            </a:r>
          </a:p>
          <a:p>
            <a:r>
              <a:rPr lang="tr-TR" b="1" dirty="0" smtClean="0">
                <a:solidFill>
                  <a:srgbClr val="7030A0"/>
                </a:solidFill>
              </a:rPr>
              <a:t>But I can tell you anyhow, I’d rather see than be one.</a:t>
            </a:r>
          </a:p>
          <a:p>
            <a:endParaRPr lang="tr-TR" b="1" dirty="0" smtClean="0"/>
          </a:p>
          <a:p>
            <a:r>
              <a:rPr lang="tr-TR" dirty="0"/>
              <a:t>t</a:t>
            </a:r>
            <a:r>
              <a:rPr lang="tr-TR" dirty="0" smtClean="0"/>
              <a:t>o a slightly different rhythm.</a:t>
            </a:r>
          </a:p>
          <a:p>
            <a:endParaRPr lang="tr-TR" dirty="0" smtClean="0"/>
          </a:p>
          <a:p>
            <a:r>
              <a:rPr lang="tr-TR" i="1" dirty="0" smtClean="0"/>
              <a:t>From: Pronunciation Clement Laroy OUP</a:t>
            </a:r>
            <a:endParaRPr lang="tr-TR" i="1" dirty="0"/>
          </a:p>
        </p:txBody>
      </p:sp>
      <p:sp>
        <p:nvSpPr>
          <p:cNvPr id="4" name="Slide Number Placeholder 3"/>
          <p:cNvSpPr>
            <a:spLocks noGrp="1"/>
          </p:cNvSpPr>
          <p:nvPr>
            <p:ph type="sldNum" sz="quarter" idx="10"/>
          </p:nvPr>
        </p:nvSpPr>
        <p:spPr/>
        <p:txBody>
          <a:bodyPr/>
          <a:lstStyle/>
          <a:p>
            <a:fld id="{0B401919-0EA6-489D-A35B-9088D521C8FE}" type="slidenum">
              <a:rPr lang="tr-TR" smtClean="0"/>
              <a:t>14</a:t>
            </a:fld>
            <a:endParaRPr lang="tr-TR"/>
          </a:p>
        </p:txBody>
      </p:sp>
    </p:spTree>
    <p:extLst>
      <p:ext uri="{BB962C8B-B14F-4D97-AF65-F5344CB8AC3E}">
        <p14:creationId xmlns:p14="http://schemas.microsoft.com/office/powerpoint/2010/main" val="301852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Excellent for the polyphonic Georgians.</a:t>
            </a:r>
          </a:p>
          <a:p>
            <a:r>
              <a:rPr lang="tr-TR" dirty="0" smtClean="0"/>
              <a:t>Teachers and Ss can also create their own verses to familiar tunes. All helps with the rhythmic feel of English.</a:t>
            </a:r>
          </a:p>
          <a:p>
            <a:r>
              <a:rPr lang="tr-TR" dirty="0" smtClean="0"/>
              <a:t>Can also be done spoken. See next slide. </a:t>
            </a:r>
          </a:p>
          <a:p>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15</a:t>
            </a:fld>
            <a:endParaRPr lang="tr-TR"/>
          </a:p>
        </p:txBody>
      </p:sp>
    </p:spTree>
    <p:extLst>
      <p:ext uri="{BB962C8B-B14F-4D97-AF65-F5344CB8AC3E}">
        <p14:creationId xmlns:p14="http://schemas.microsoft.com/office/powerpoint/2010/main" val="146238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Singing or saying rounds raises the energy level in the class, an important</a:t>
            </a:r>
            <a:r>
              <a:rPr lang="tr-TR" baseline="0" dirty="0" smtClean="0"/>
              <a:t> benefit on cold,wet,hot,sleepy,boring days, and helps internalize rhythm.</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16</a:t>
            </a:fld>
            <a:endParaRPr lang="tr-TR"/>
          </a:p>
        </p:txBody>
      </p:sp>
    </p:spTree>
    <p:extLst>
      <p:ext uri="{BB962C8B-B14F-4D97-AF65-F5344CB8AC3E}">
        <p14:creationId xmlns:p14="http://schemas.microsoft.com/office/powerpoint/2010/main" val="30027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This activity is to highlight and h</a:t>
            </a:r>
            <a:r>
              <a:rPr lang="tr-TR" dirty="0" smtClean="0"/>
              <a:t>elp ss to see that sound and spelling don’t always match! One sound, many spellings-often confused by speakers of other languages!</a:t>
            </a:r>
          </a:p>
          <a:p>
            <a:r>
              <a:rPr lang="tr-TR" dirty="0" smtClean="0"/>
              <a:t>One notorious example is </a:t>
            </a:r>
            <a:r>
              <a:rPr lang="tr-TR" i="1" dirty="0" smtClean="0"/>
              <a:t>Bear </a:t>
            </a:r>
            <a:r>
              <a:rPr lang="tr-TR" dirty="0" smtClean="0"/>
              <a:t>and </a:t>
            </a:r>
            <a:r>
              <a:rPr lang="tr-TR" i="1" dirty="0" smtClean="0"/>
              <a:t>beer</a:t>
            </a:r>
            <a:r>
              <a:rPr lang="tr-TR" dirty="0" smtClean="0"/>
              <a:t>!</a:t>
            </a:r>
            <a:endParaRPr lang="tr-TR" dirty="0" smtClean="0"/>
          </a:p>
          <a:p>
            <a:endParaRPr lang="tr-TR" dirty="0" smtClean="0"/>
          </a:p>
          <a:p>
            <a:r>
              <a:rPr lang="tr-TR" dirty="0" smtClean="0"/>
              <a:t>Get teachers/Ss to create and recite some more of their own. </a:t>
            </a:r>
          </a:p>
          <a:p>
            <a:r>
              <a:rPr lang="tr-TR" dirty="0" smtClean="0"/>
              <a:t>Choice of tune is optional-whatever works!</a:t>
            </a:r>
          </a:p>
          <a:p>
            <a:endParaRPr lang="tr-TR" dirty="0"/>
          </a:p>
          <a:p>
            <a:r>
              <a:rPr lang="tr-TR" dirty="0" smtClean="0"/>
              <a:t>In rounds is even more challenging! I</a:t>
            </a:r>
            <a:r>
              <a:rPr lang="tr-TR" dirty="0" smtClean="0"/>
              <a:t>t can also be done as a polyphonic round (the Georgians are the experts in this area).</a:t>
            </a:r>
          </a:p>
        </p:txBody>
      </p:sp>
      <p:sp>
        <p:nvSpPr>
          <p:cNvPr id="4" name="Slide Number Placeholder 3"/>
          <p:cNvSpPr>
            <a:spLocks noGrp="1"/>
          </p:cNvSpPr>
          <p:nvPr>
            <p:ph type="sldNum" sz="quarter" idx="10"/>
          </p:nvPr>
        </p:nvSpPr>
        <p:spPr/>
        <p:txBody>
          <a:bodyPr/>
          <a:lstStyle/>
          <a:p>
            <a:fld id="{0B401919-0EA6-489D-A35B-9088D521C8FE}" type="slidenum">
              <a:rPr lang="tr-TR" smtClean="0"/>
              <a:t>17</a:t>
            </a:fld>
            <a:endParaRPr lang="tr-TR"/>
          </a:p>
        </p:txBody>
      </p:sp>
    </p:spTree>
    <p:extLst>
      <p:ext uri="{BB962C8B-B14F-4D97-AF65-F5344CB8AC3E}">
        <p14:creationId xmlns:p14="http://schemas.microsoft.com/office/powerpoint/2010/main" val="337497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u="sng" dirty="0" smtClean="0"/>
              <a:t>12 Ways with Chants to help sentence rhythm: </a:t>
            </a:r>
          </a:p>
          <a:p>
            <a:r>
              <a:rPr lang="tr-TR" dirty="0" smtClean="0"/>
              <a:t>Get CPs to suggest a few alternative ways first and you can then run through some more of the ways below:</a:t>
            </a:r>
          </a:p>
          <a:p>
            <a:r>
              <a:rPr lang="tr-TR" b="1" dirty="0" smtClean="0"/>
              <a:t>Key:</a:t>
            </a:r>
          </a:p>
          <a:p>
            <a:pPr marL="228600" indent="-228600">
              <a:buFont typeface="+mj-lt"/>
              <a:buAutoNum type="arabicPeriod"/>
            </a:pPr>
            <a:r>
              <a:rPr lang="tr-TR" dirty="0" smtClean="0"/>
              <a:t>2 sides of the room take the 2 different parts</a:t>
            </a:r>
          </a:p>
          <a:p>
            <a:pPr marL="228600" indent="-228600">
              <a:buFont typeface="+mj-lt"/>
              <a:buAutoNum type="arabicPeriod"/>
            </a:pPr>
            <a:r>
              <a:rPr lang="tr-TR" dirty="0" smtClean="0"/>
              <a:t>Boys &amp; girls take the appropriate part (after they have agreed on who says what)</a:t>
            </a:r>
          </a:p>
          <a:p>
            <a:pPr marL="228600" indent="-228600">
              <a:buFont typeface="+mj-lt"/>
              <a:buAutoNum type="arabicPeriod"/>
            </a:pPr>
            <a:r>
              <a:rPr lang="tr-TR" dirty="0" smtClean="0"/>
              <a:t>AB pairs </a:t>
            </a:r>
          </a:p>
          <a:p>
            <a:pPr marL="228600" indent="-228600">
              <a:buFont typeface="+mj-lt"/>
              <a:buAutoNum type="arabicPeriod"/>
            </a:pPr>
            <a:r>
              <a:rPr lang="tr-TR" dirty="0" smtClean="0"/>
              <a:t>Say it in different voices/moods/situations</a:t>
            </a:r>
          </a:p>
          <a:p>
            <a:pPr marL="228600" indent="-228600">
              <a:buFont typeface="+mj-lt"/>
              <a:buAutoNum type="arabicPeriod"/>
            </a:pPr>
            <a:r>
              <a:rPr lang="tr-TR" dirty="0" smtClean="0"/>
              <a:t>Say it while walking/marching on the spot </a:t>
            </a:r>
            <a:r>
              <a:rPr lang="tr-TR" i="1" dirty="0" smtClean="0"/>
              <a:t>(Very effective apparently)</a:t>
            </a:r>
          </a:p>
          <a:p>
            <a:pPr marL="228600" indent="-228600">
              <a:buFont typeface="+mj-lt"/>
              <a:buAutoNum type="arabicPeriod"/>
            </a:pPr>
            <a:r>
              <a:rPr lang="tr-TR" dirty="0" smtClean="0"/>
              <a:t>Stand up on the stressed words</a:t>
            </a:r>
          </a:p>
          <a:p>
            <a:pPr marL="228600" indent="-228600">
              <a:buFont typeface="+mj-lt"/>
              <a:buAutoNum type="arabicPeriod"/>
            </a:pPr>
            <a:r>
              <a:rPr lang="tr-TR" dirty="0" smtClean="0"/>
              <a:t>Clap/ stamp/ row/ nod on the stressed words. </a:t>
            </a:r>
            <a:r>
              <a:rPr lang="tr-TR" i="1" dirty="0" smtClean="0"/>
              <a:t>Any other suggestions now?</a:t>
            </a:r>
          </a:p>
          <a:p>
            <a:pPr marL="228600" indent="-228600">
              <a:buFont typeface="+mj-lt"/>
              <a:buAutoNum type="arabicPeriod"/>
            </a:pPr>
            <a:r>
              <a:rPr lang="tr-TR" dirty="0" smtClean="0"/>
              <a:t>Say it faster and faster/ whisper it</a:t>
            </a:r>
          </a:p>
          <a:p>
            <a:pPr marL="228600" indent="-228600">
              <a:buFont typeface="+mj-lt"/>
              <a:buAutoNum type="arabicPeriod"/>
            </a:pPr>
            <a:r>
              <a:rPr lang="tr-TR" dirty="0" smtClean="0"/>
              <a:t>Mouth it in pairs or Ss &amp; Teacher </a:t>
            </a:r>
            <a:r>
              <a:rPr lang="tr-TR" b="1" i="1" dirty="0" smtClean="0"/>
              <a:t>(‘Playback’)</a:t>
            </a:r>
          </a:p>
          <a:p>
            <a:pPr marL="228600" indent="-228600">
              <a:buFont typeface="+mj-lt"/>
              <a:buAutoNum type="arabicPeriod"/>
            </a:pPr>
            <a:r>
              <a:rPr lang="tr-TR" dirty="0" smtClean="0"/>
              <a:t>Thump it out on the desk without any words-just facial expressions and the stressed words tapped or knocked on the desk</a:t>
            </a:r>
          </a:p>
          <a:p>
            <a:pPr marL="228600" indent="-228600">
              <a:buFont typeface="+mj-lt"/>
              <a:buAutoNum type="arabicPeriod"/>
            </a:pPr>
            <a:r>
              <a:rPr lang="tr-TR" dirty="0" smtClean="0"/>
              <a:t>Ventriloquists: Say it with puppets!............</a:t>
            </a:r>
          </a:p>
          <a:p>
            <a:pPr marL="228600" indent="-228600">
              <a:buFont typeface="+mj-lt"/>
              <a:buAutoNum type="arabicPeriod"/>
            </a:pPr>
            <a:r>
              <a:rPr lang="tr-TR" dirty="0" smtClean="0"/>
              <a:t>Percussionists: Rap it  out (no words) with maracas,drums etc.</a:t>
            </a:r>
          </a:p>
          <a:p>
            <a:endParaRPr lang="tr-TR" dirty="0" smtClean="0"/>
          </a:p>
          <a:p>
            <a:pPr marL="228600" indent="-228600">
              <a:buFont typeface="+mj-lt"/>
              <a:buAutoNum type="arabicPeriod"/>
            </a:pPr>
            <a:endParaRPr lang="tr-TR" dirty="0" smtClean="0"/>
          </a:p>
          <a:p>
            <a:pPr marL="228600" indent="-228600">
              <a:buFont typeface="+mj-lt"/>
              <a:buAutoNum type="arabicPeriod"/>
            </a:pPr>
            <a:endParaRPr lang="tr-TR" dirty="0" smtClean="0"/>
          </a:p>
          <a:p>
            <a:endParaRPr lang="tr-TR" dirty="0" smtClean="0"/>
          </a:p>
          <a:p>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18</a:t>
            </a:fld>
            <a:endParaRPr lang="tr-TR"/>
          </a:p>
        </p:txBody>
      </p:sp>
    </p:spTree>
    <p:extLst>
      <p:ext uri="{BB962C8B-B14F-4D97-AF65-F5344CB8AC3E}">
        <p14:creationId xmlns:p14="http://schemas.microsoft.com/office/powerpoint/2010/main" val="8152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This is what makes</a:t>
            </a:r>
            <a:r>
              <a:rPr lang="tr-TR" baseline="0" dirty="0" smtClean="0"/>
              <a:t> you more comprehensible and even more importantly-helps you to understand native speakers!</a:t>
            </a:r>
          </a:p>
          <a:p>
            <a:r>
              <a:rPr lang="tr-TR" baseline="0" dirty="0" smtClean="0"/>
              <a:t>Notice how the utterance above changes when we speak according to the natural rhythm of connected speech.</a:t>
            </a:r>
          </a:p>
          <a:p>
            <a:r>
              <a:rPr lang="tr-TR" baseline="0" dirty="0" smtClean="0"/>
              <a:t>The most common weak form vowel sound and thus the most common sound in the English language, is the </a:t>
            </a:r>
            <a:r>
              <a:rPr lang="tr-TR" b="1" baseline="0" dirty="0" smtClean="0"/>
              <a:t>shwa /</a:t>
            </a:r>
            <a:r>
              <a:rPr lang="az-Cyrl-AZ" b="1" baseline="0" dirty="0" smtClean="0"/>
              <a:t>Ә</a:t>
            </a:r>
            <a:r>
              <a:rPr lang="tr-TR" b="1" baseline="0" dirty="0" smtClean="0"/>
              <a:t>/ or</a:t>
            </a:r>
            <a:r>
              <a:rPr lang="tr-TR" b="1" dirty="0" smtClean="0"/>
              <a:t> /</a:t>
            </a:r>
            <a:r>
              <a:rPr lang="el-GR" b="1" dirty="0" smtClean="0"/>
              <a:t>ᴧ</a:t>
            </a:r>
            <a:r>
              <a:rPr lang="tr-TR" b="1" dirty="0" smtClean="0"/>
              <a:t>/</a:t>
            </a:r>
            <a:r>
              <a:rPr lang="tr-TR" dirty="0" smtClean="0"/>
              <a:t>, depending on its position in the word. </a:t>
            </a:r>
            <a:r>
              <a:rPr lang="tr-TR" b="1" dirty="0" smtClean="0"/>
              <a:t>/</a:t>
            </a:r>
            <a:r>
              <a:rPr lang="el-GR" b="1" dirty="0" smtClean="0"/>
              <a:t>ᴧ</a:t>
            </a:r>
            <a:r>
              <a:rPr lang="tr-TR" b="1" dirty="0" smtClean="0"/>
              <a:t>/</a:t>
            </a:r>
            <a:r>
              <a:rPr lang="tr-TR" dirty="0"/>
              <a:t> </a:t>
            </a:r>
            <a:r>
              <a:rPr lang="tr-TR" dirty="0" smtClean="0"/>
              <a:t>at beginnings of words.</a:t>
            </a:r>
            <a:r>
              <a:rPr lang="tr-TR" b="1" baseline="0" dirty="0" smtClean="0"/>
              <a:t> /</a:t>
            </a:r>
            <a:r>
              <a:rPr lang="az-Cyrl-AZ" b="1" baseline="0" dirty="0" smtClean="0"/>
              <a:t>Ә</a:t>
            </a:r>
            <a:r>
              <a:rPr lang="tr-TR" b="1" baseline="0" dirty="0" smtClean="0"/>
              <a:t>/</a:t>
            </a:r>
            <a:r>
              <a:rPr lang="tr-TR" baseline="0" dirty="0" smtClean="0"/>
              <a:t>in all other positions.</a:t>
            </a:r>
            <a:endParaRPr lang="tr-TR" baseline="0" dirty="0" smtClean="0"/>
          </a:p>
          <a:p>
            <a:endParaRPr lang="tr-TR" baseline="0" dirty="0" smtClean="0"/>
          </a:p>
          <a:p>
            <a:r>
              <a:rPr lang="tr-TR" baseline="0" dirty="0" smtClean="0"/>
              <a:t>We can ask Ts/Ss to mark</a:t>
            </a:r>
            <a:r>
              <a:rPr lang="tr-TR" dirty="0" smtClean="0"/>
              <a:t> OR</a:t>
            </a:r>
            <a:r>
              <a:rPr lang="tr-TR" baseline="0" dirty="0" smtClean="0"/>
              <a:t> underline the stressed syllables in the sentences above (or any short text in their coursebook) and then say those ONLY.</a:t>
            </a:r>
          </a:p>
          <a:p>
            <a:r>
              <a:rPr lang="tr-TR" baseline="0" dirty="0" smtClean="0"/>
              <a:t>Then add the weak forms by trying to fit them into the rhythm of the sentence.</a:t>
            </a:r>
          </a:p>
          <a:p>
            <a:r>
              <a:rPr lang="tr-TR" baseline="0" dirty="0" smtClean="0"/>
              <a:t>They can clap, stamp,click their fingers as they do it</a:t>
            </a:r>
            <a:r>
              <a:rPr lang="tr-TR" dirty="0" smtClean="0"/>
              <a:t> to accompany the stressed syllables and thus underline the stress-timed nature of English.</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19</a:t>
            </a:fld>
            <a:endParaRPr lang="tr-TR"/>
          </a:p>
        </p:txBody>
      </p:sp>
    </p:spTree>
    <p:extLst>
      <p:ext uri="{BB962C8B-B14F-4D97-AF65-F5344CB8AC3E}">
        <p14:creationId xmlns:p14="http://schemas.microsoft.com/office/powerpoint/2010/main" val="136451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Warmer: </a:t>
            </a:r>
            <a:r>
              <a:rPr lang="tr-TR" b="1" dirty="0" smtClean="0"/>
              <a:t>From:</a:t>
            </a:r>
            <a:r>
              <a:rPr lang="tr-TR" b="1" baseline="0" dirty="0" smtClean="0"/>
              <a:t> Learning Teaching 2nd Ed. (Jim Scrivener) Macmillan </a:t>
            </a:r>
          </a:p>
          <a:p>
            <a:r>
              <a:rPr lang="tr-TR" baseline="0" dirty="0" smtClean="0"/>
              <a:t>Tell Ls to exaggerate feelings and volume!</a:t>
            </a:r>
          </a:p>
          <a:p>
            <a:endParaRPr lang="tr-TR" baseline="0" dirty="0" smtClean="0"/>
          </a:p>
          <a:p>
            <a:r>
              <a:rPr lang="tr-TR" dirty="0" smtClean="0"/>
              <a:t>In pairs, A chooses a phrase and says it to B in one/any of the moods in the Moods column. B must guess which mood/s it is said in.</a:t>
            </a:r>
          </a:p>
          <a:p>
            <a:endParaRPr lang="tr-TR" dirty="0" smtClean="0"/>
          </a:p>
          <a:p>
            <a:r>
              <a:rPr lang="tr-TR" dirty="0" smtClean="0"/>
              <a:t>Change over.</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2</a:t>
            </a:fld>
            <a:endParaRPr lang="tr-TR"/>
          </a:p>
        </p:txBody>
      </p:sp>
    </p:spTree>
    <p:extLst>
      <p:ext uri="{BB962C8B-B14F-4D97-AF65-F5344CB8AC3E}">
        <p14:creationId xmlns:p14="http://schemas.microsoft.com/office/powerpoint/2010/main" val="2136098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Get Ts to cross</a:t>
            </a:r>
            <a:r>
              <a:rPr lang="tr-TR" baseline="0" dirty="0" smtClean="0"/>
              <a:t> out which words they think are ‘eaten’ by native speakers. Or read it out to them as naturally as you can first and get them to cross out which words they thought you ‘ate’.</a:t>
            </a:r>
          </a:p>
          <a:p>
            <a:r>
              <a:rPr lang="tr-TR" dirty="0" smtClean="0"/>
              <a:t>Check in plenary. </a:t>
            </a:r>
          </a:p>
          <a:p>
            <a:r>
              <a:rPr lang="tr-TR" dirty="0" smtClean="0"/>
              <a:t>E.g. </a:t>
            </a:r>
          </a:p>
          <a:p>
            <a:r>
              <a:rPr lang="tr-TR" b="1" dirty="0" smtClean="0"/>
              <a:t>/bt/ </a:t>
            </a:r>
            <a:r>
              <a:rPr lang="tr-TR" dirty="0" smtClean="0"/>
              <a:t>for </a:t>
            </a:r>
            <a:r>
              <a:rPr lang="tr-TR" i="1" dirty="0" smtClean="0"/>
              <a:t>‘but’</a:t>
            </a:r>
          </a:p>
          <a:p>
            <a:r>
              <a:rPr lang="tr-TR" b="1" dirty="0" smtClean="0"/>
              <a:t>/n/</a:t>
            </a:r>
            <a:r>
              <a:rPr lang="tr-TR" dirty="0" smtClean="0"/>
              <a:t> for </a:t>
            </a:r>
            <a:r>
              <a:rPr lang="tr-TR" i="1" dirty="0" smtClean="0"/>
              <a:t>‘and’</a:t>
            </a:r>
          </a:p>
          <a:p>
            <a:r>
              <a:rPr lang="tr-TR" b="1" dirty="0" smtClean="0"/>
              <a:t>/sm/ </a:t>
            </a:r>
            <a:r>
              <a:rPr lang="tr-TR" dirty="0" smtClean="0"/>
              <a:t>for</a:t>
            </a:r>
            <a:r>
              <a:rPr lang="tr-TR" b="1" dirty="0" smtClean="0"/>
              <a:t> </a:t>
            </a:r>
            <a:r>
              <a:rPr lang="tr-TR" i="1" dirty="0" smtClean="0"/>
              <a:t>‘some’</a:t>
            </a:r>
          </a:p>
          <a:p>
            <a:r>
              <a:rPr lang="tr-TR" b="1" dirty="0" smtClean="0"/>
              <a:t>/t/ </a:t>
            </a:r>
            <a:r>
              <a:rPr lang="tr-TR" dirty="0" smtClean="0"/>
              <a:t>for</a:t>
            </a:r>
            <a:r>
              <a:rPr lang="tr-TR" b="1" dirty="0" smtClean="0"/>
              <a:t> </a:t>
            </a:r>
            <a:r>
              <a:rPr lang="tr-TR" i="1" dirty="0" smtClean="0"/>
              <a:t>‘to’</a:t>
            </a:r>
          </a:p>
          <a:p>
            <a:endParaRPr lang="tr-TR" i="1" dirty="0"/>
          </a:p>
          <a:p>
            <a:r>
              <a:rPr lang="tr-TR" dirty="0" smtClean="0"/>
              <a:t>Let them have a go themselves alone or in pairs. With same or different text.</a:t>
            </a:r>
          </a:p>
          <a:p>
            <a:endParaRPr lang="tr-TR" dirty="0" smtClean="0"/>
          </a:p>
          <a:p>
            <a:r>
              <a:rPr lang="tr-TR" dirty="0" smtClean="0"/>
              <a:t>Mention that all these activities should be done little and often!</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20</a:t>
            </a:fld>
            <a:endParaRPr lang="tr-TR"/>
          </a:p>
        </p:txBody>
      </p:sp>
    </p:spTree>
    <p:extLst>
      <p:ext uri="{BB962C8B-B14F-4D97-AF65-F5344CB8AC3E}">
        <p14:creationId xmlns:p14="http://schemas.microsoft.com/office/powerpoint/2010/main" val="284300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1.Tell Ts/Ss they are going to find out to what extent vowels are necessary when speaking English!</a:t>
            </a:r>
          </a:p>
          <a:p>
            <a:r>
              <a:rPr lang="tr-TR" dirty="0" smtClean="0"/>
              <a:t>In groups of 4, ask them to prepare a short dialogue from which they should remove all the vowels. Don’t forget to tell them that final ‘r’s on words also count  in British English.</a:t>
            </a:r>
          </a:p>
          <a:p>
            <a:r>
              <a:rPr lang="tr-TR" dirty="0" smtClean="0"/>
              <a:t>Semi-vowels /j/ and /w/ too.</a:t>
            </a:r>
          </a:p>
          <a:p>
            <a:r>
              <a:rPr lang="tr-TR" dirty="0" smtClean="0"/>
              <a:t>2. Get them to try and read their dialogues with all the vowels removed!</a:t>
            </a:r>
          </a:p>
          <a:p>
            <a:r>
              <a:rPr lang="tr-TR" dirty="0" smtClean="0"/>
              <a:t>3. Then ask them to add as few vowels as possible until it becomes understandable.</a:t>
            </a:r>
          </a:p>
          <a:p>
            <a:endParaRPr lang="tr-TR" dirty="0"/>
          </a:p>
          <a:p>
            <a:r>
              <a:rPr lang="tr-TR" dirty="0" smtClean="0"/>
              <a:t>This shows where vowels can be reduced to make words sound more English, by using weak forms.</a:t>
            </a:r>
          </a:p>
          <a:p>
            <a:r>
              <a:rPr lang="tr-TR" dirty="0" smtClean="0"/>
              <a:t>It will also enhance Ss’ awareness and over time will help with their listening comprehension enormously.</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21</a:t>
            </a:fld>
            <a:endParaRPr lang="tr-TR"/>
          </a:p>
        </p:txBody>
      </p:sp>
    </p:spTree>
    <p:extLst>
      <p:ext uri="{BB962C8B-B14F-4D97-AF65-F5344CB8AC3E}">
        <p14:creationId xmlns:p14="http://schemas.microsoft.com/office/powerpoint/2010/main" val="3794595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Acquiring the correct pronunciation of English</a:t>
            </a:r>
            <a:r>
              <a:rPr lang="tr-TR" baseline="0" dirty="0" smtClean="0"/>
              <a:t> sounds by becoming aware of the lip positions and movements.</a:t>
            </a:r>
          </a:p>
          <a:p>
            <a:r>
              <a:rPr lang="tr-TR" dirty="0" smtClean="0"/>
              <a:t>Give Ts/Ss a v.short silent dictation or silent bingo game so that they are forced to watch how the words or numbers are articulated by your mouth,lips, tongue etc.</a:t>
            </a:r>
          </a:p>
          <a:p>
            <a:endParaRPr lang="tr-TR" dirty="0"/>
          </a:p>
          <a:p>
            <a:r>
              <a:rPr lang="tr-TR" dirty="0" smtClean="0"/>
              <a:t>With V. Young learners, use words that they can draw instead of writing  ( e.g.bag v bug).</a:t>
            </a:r>
          </a:p>
          <a:p>
            <a:endParaRPr lang="tr-TR" dirty="0" smtClean="0"/>
          </a:p>
          <a:p>
            <a:r>
              <a:rPr lang="tr-TR" dirty="0" smtClean="0"/>
              <a:t>You can give Ts/learners extra support by writing contrastive sentences on the board and they only have to write down the number of the sentence they think you are silently mouthing. </a:t>
            </a:r>
          </a:p>
          <a:p>
            <a:r>
              <a:rPr lang="tr-TR" dirty="0" smtClean="0"/>
              <a:t>Feedback in plenary. Get people who got it right to explain to the rest of the class what they noticed when you pronounced different sounds.</a:t>
            </a:r>
          </a:p>
          <a:p>
            <a:endParaRPr lang="tr-TR" dirty="0"/>
          </a:p>
          <a:p>
            <a:r>
              <a:rPr lang="tr-TR" dirty="0" smtClean="0"/>
              <a:t>Ss/Ts could also create their own texts and dictate silently to each other. You can give them any specific words you want to contrast or focus on.</a:t>
            </a:r>
          </a:p>
          <a:p>
            <a:endParaRPr lang="tr-TR" dirty="0"/>
          </a:p>
          <a:p>
            <a:r>
              <a:rPr lang="tr-TR" dirty="0" smtClean="0"/>
              <a:t>The degree of accuracy in their recognition is an assessment of both the quality of the production and the ability to recognize.</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22</a:t>
            </a:fld>
            <a:endParaRPr lang="tr-TR"/>
          </a:p>
        </p:txBody>
      </p:sp>
    </p:spTree>
    <p:extLst>
      <p:ext uri="{BB962C8B-B14F-4D97-AF65-F5344CB8AC3E}">
        <p14:creationId xmlns:p14="http://schemas.microsoft.com/office/powerpoint/2010/main" val="1107823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u="sng" dirty="0" smtClean="0"/>
              <a:t>Learning to use lips and facial muscles to pronounce English better.</a:t>
            </a:r>
          </a:p>
          <a:p>
            <a:r>
              <a:rPr lang="tr-TR" dirty="0" smtClean="0"/>
              <a:t>For H/WK ask Ss to say the words they have just learned into the mirror in a variety of moods and to notice how they look in order to develop a ‘beautiful English face’ as they try to pronounce a particular sound or word. (You could try it in the session for those teachers who have small hand mirrors </a:t>
            </a:r>
            <a:r>
              <a:rPr lang="tr-TR" dirty="0" smtClean="0">
                <a:sym typeface="Wingdings" panose="05000000000000000000" pitchFamily="2" charset="2"/>
              </a:rPr>
              <a:t>)</a:t>
            </a:r>
            <a:endParaRPr lang="tr-TR" dirty="0" smtClean="0"/>
          </a:p>
          <a:p>
            <a:r>
              <a:rPr lang="tr-TR" dirty="0" smtClean="0"/>
              <a:t>They can then use their partners in class as ‘live mirrors’ who can reflect their partners facial expression.</a:t>
            </a:r>
          </a:p>
          <a:p>
            <a:r>
              <a:rPr lang="tr-TR" dirty="0" smtClean="0"/>
              <a:t>Can also be used for contrastive sounds like </a:t>
            </a:r>
            <a:r>
              <a:rPr lang="tr-TR" b="1" i="1" dirty="0" smtClean="0"/>
              <a:t>vest vs west, bid vs bad, law vs love </a:t>
            </a:r>
            <a:r>
              <a:rPr lang="tr-TR" dirty="0" smtClean="0"/>
              <a:t>etc. </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23</a:t>
            </a:fld>
            <a:endParaRPr lang="tr-TR"/>
          </a:p>
        </p:txBody>
      </p:sp>
    </p:spTree>
    <p:extLst>
      <p:ext uri="{BB962C8B-B14F-4D97-AF65-F5344CB8AC3E}">
        <p14:creationId xmlns:p14="http://schemas.microsoft.com/office/powerpoint/2010/main" val="1107907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Get students to read a line of dialogue, a chant or poem as robots first (which some do without prompting anyway! Good to exaggerate though!)</a:t>
            </a:r>
          </a:p>
          <a:p>
            <a:pPr marL="228600" indent="-228600">
              <a:buAutoNum type="arabicPeriod"/>
            </a:pPr>
            <a:r>
              <a:rPr lang="tr-TR" dirty="0" smtClean="0"/>
              <a:t>Then ask them to try different intonation by thinking about the different ways/moods/intentions with which it could be said.</a:t>
            </a:r>
          </a:p>
          <a:p>
            <a:pPr marL="228600" indent="-228600">
              <a:buAutoNum type="arabicPeriod"/>
            </a:pPr>
            <a:r>
              <a:rPr lang="tr-TR" dirty="0" smtClean="0"/>
              <a:t>Get them to indicate with exaggerated  hand or arm movements the rises and falls in their intonation (or yours if you model a few examples first).</a:t>
            </a:r>
          </a:p>
          <a:p>
            <a:pPr marL="228600" indent="-228600">
              <a:buAutoNum type="arabicPeriod"/>
            </a:pPr>
            <a:r>
              <a:rPr lang="tr-TR" dirty="0" smtClean="0"/>
              <a:t>The point of these kinds of exercises should  always be fun and relaxation.</a:t>
            </a:r>
          </a:p>
          <a:p>
            <a:pPr marL="228600" indent="-228600">
              <a:buAutoNum type="arabicPeriod"/>
            </a:pPr>
            <a:r>
              <a:rPr lang="tr-TR" dirty="0" smtClean="0"/>
              <a:t>Little and often.</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24</a:t>
            </a:fld>
            <a:endParaRPr lang="tr-TR"/>
          </a:p>
        </p:txBody>
      </p:sp>
    </p:spTree>
    <p:extLst>
      <p:ext uri="{BB962C8B-B14F-4D97-AF65-F5344CB8AC3E}">
        <p14:creationId xmlns:p14="http://schemas.microsoft.com/office/powerpoint/2010/main" val="950845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Highlight what learners can do and formulate ‘correction’ in positive terms.</a:t>
            </a:r>
          </a:p>
          <a:p>
            <a:r>
              <a:rPr lang="tr-TR" dirty="0" smtClean="0"/>
              <a:t>If necessary, try to correct indirectly (e.g.by repeating correctly/reformulating as if you were really interested or thinking  aloud about what they said) and vary your approaches.</a:t>
            </a:r>
          </a:p>
          <a:p>
            <a:endParaRPr lang="tr-TR" dirty="0" smtClean="0"/>
          </a:p>
          <a:p>
            <a:r>
              <a:rPr lang="tr-TR" dirty="0" smtClean="0"/>
              <a:t>Do not ask learners to keep repeating until they get it right in front of the whole</a:t>
            </a:r>
            <a:r>
              <a:rPr lang="tr-TR" baseline="0" dirty="0" smtClean="0"/>
              <a:t> class!!!!! They won’t under that kind of pressure!</a:t>
            </a:r>
          </a:p>
          <a:p>
            <a:endParaRPr lang="tr-TR" baseline="0" dirty="0" smtClean="0"/>
          </a:p>
          <a:p>
            <a:r>
              <a:rPr lang="tr-TR" baseline="0" dirty="0" smtClean="0"/>
              <a:t>It is not realistic to expect instant improvement!</a:t>
            </a:r>
          </a:p>
          <a:p>
            <a:endParaRPr lang="tr-TR" baseline="0" dirty="0" smtClean="0"/>
          </a:p>
          <a:p>
            <a:r>
              <a:rPr lang="tr-TR" b="1" i="1" baseline="0" dirty="0" smtClean="0"/>
              <a:t>From: Clement Laroy Pronunciation</a:t>
            </a:r>
            <a:endParaRPr lang="tr-TR" b="1" i="1" dirty="0"/>
          </a:p>
        </p:txBody>
      </p:sp>
      <p:sp>
        <p:nvSpPr>
          <p:cNvPr id="4" name="Slide Number Placeholder 3"/>
          <p:cNvSpPr>
            <a:spLocks noGrp="1"/>
          </p:cNvSpPr>
          <p:nvPr>
            <p:ph type="sldNum" sz="quarter" idx="10"/>
          </p:nvPr>
        </p:nvSpPr>
        <p:spPr/>
        <p:txBody>
          <a:bodyPr/>
          <a:lstStyle/>
          <a:p>
            <a:fld id="{0B401919-0EA6-489D-A35B-9088D521C8FE}" type="slidenum">
              <a:rPr lang="tr-TR" smtClean="0"/>
              <a:t>25</a:t>
            </a:fld>
            <a:endParaRPr lang="tr-TR"/>
          </a:p>
        </p:txBody>
      </p:sp>
    </p:spTree>
    <p:extLst>
      <p:ext uri="{BB962C8B-B14F-4D97-AF65-F5344CB8AC3E}">
        <p14:creationId xmlns:p14="http://schemas.microsoft.com/office/powerpoint/2010/main" val="40385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Received Pronunciation , US or other accent? What is the Ts’ aim? Or is a good Georgian accent OK? International English etc.</a:t>
            </a:r>
          </a:p>
          <a:p>
            <a:endParaRPr lang="tr-TR" dirty="0" smtClean="0"/>
          </a:p>
          <a:p>
            <a:r>
              <a:rPr lang="tr-TR" dirty="0" smtClean="0"/>
              <a:t>See what Ts think first. </a:t>
            </a:r>
          </a:p>
          <a:p>
            <a:r>
              <a:rPr lang="tr-TR" dirty="0" smtClean="0"/>
              <a:t>Then show them what Jim Scrivener advises in his book </a:t>
            </a:r>
            <a:r>
              <a:rPr lang="tr-TR" i="1" dirty="0" smtClean="0"/>
              <a:t>Learning Teaching </a:t>
            </a:r>
            <a:r>
              <a:rPr lang="tr-TR" dirty="0" smtClean="0"/>
              <a:t>(slide above).</a:t>
            </a:r>
          </a:p>
          <a:p>
            <a:r>
              <a:rPr lang="tr-TR" b="1" dirty="0" smtClean="0"/>
              <a:t>D</a:t>
            </a:r>
            <a:r>
              <a:rPr lang="tr-TR" dirty="0" smtClean="0"/>
              <a:t> is my suggestion as I suspect many don’t use the CDs. Ask and find out why/why not. This is a KEY resource for Ts’ pron too!</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3</a:t>
            </a:fld>
            <a:endParaRPr lang="tr-TR"/>
          </a:p>
        </p:txBody>
      </p:sp>
    </p:spTree>
    <p:extLst>
      <p:ext uri="{BB962C8B-B14F-4D97-AF65-F5344CB8AC3E}">
        <p14:creationId xmlns:p14="http://schemas.microsoft.com/office/powerpoint/2010/main" val="247920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smtClean="0"/>
              <a:t>Optional:</a:t>
            </a:r>
          </a:p>
          <a:p>
            <a:r>
              <a:rPr lang="tr-TR" dirty="0" smtClean="0"/>
              <a:t>See if Ts can match up the underlined parts of words in the left-hand column with their phonemic symbols in the chart on the right. (You could select a few only or delegate different parts to different groups).</a:t>
            </a:r>
          </a:p>
          <a:p>
            <a:r>
              <a:rPr lang="tr-TR" dirty="0" smtClean="0"/>
              <a:t>This is for general awareness. Most dictionaries contain this chart with examples so it is not necessary for Ss (or TS) to memorise them. It is  however an invaluable tool for Ts and students to check and improve their comprehension as well as pronunciation.</a:t>
            </a:r>
          </a:p>
          <a:p>
            <a:endParaRPr lang="tr-TR" dirty="0"/>
          </a:p>
          <a:p>
            <a:r>
              <a:rPr lang="tr-TR" dirty="0" smtClean="0"/>
              <a:t>Answers on next slide.</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4</a:t>
            </a:fld>
            <a:endParaRPr lang="tr-TR"/>
          </a:p>
        </p:txBody>
      </p:sp>
    </p:spTree>
    <p:extLst>
      <p:ext uri="{BB962C8B-B14F-4D97-AF65-F5344CB8AC3E}">
        <p14:creationId xmlns:p14="http://schemas.microsoft.com/office/powerpoint/2010/main" val="321235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solidFill>
                  <a:srgbClr val="FF0000"/>
                </a:solidFill>
              </a:rPr>
              <a:t>Vowels red box (Teachers in good schools respect......)</a:t>
            </a:r>
          </a:p>
          <a:p>
            <a:r>
              <a:rPr lang="tr-TR" dirty="0" smtClean="0">
                <a:solidFill>
                  <a:srgbClr val="0070C0"/>
                </a:solidFill>
              </a:rPr>
              <a:t>Dipthongs blue box ( A lyrical piece about nature)</a:t>
            </a:r>
          </a:p>
          <a:p>
            <a:r>
              <a:rPr lang="tr-TR" dirty="0" smtClean="0">
                <a:solidFill>
                  <a:schemeClr val="accent5">
                    <a:lumMod val="50000"/>
                  </a:schemeClr>
                </a:solidFill>
              </a:rPr>
              <a:t>Consonants green box (Food, Human qualities, objects in the kitchen)</a:t>
            </a:r>
          </a:p>
          <a:p>
            <a:endParaRPr lang="tr-TR" dirty="0"/>
          </a:p>
          <a:p>
            <a:r>
              <a:rPr lang="tr-TR" dirty="0" smtClean="0"/>
              <a:t>In each list the words make a memorable sentence or are grouped according to a specific category,</a:t>
            </a:r>
            <a:r>
              <a:rPr lang="tr-TR" dirty="0" smtClean="0"/>
              <a:t> e.g </a:t>
            </a:r>
            <a:r>
              <a:rPr lang="tr-TR" i="1" dirty="0" smtClean="0"/>
              <a:t>Human qualities, In the Kitchen, Food etc</a:t>
            </a:r>
            <a:r>
              <a:rPr lang="tr-TR" dirty="0" smtClean="0"/>
              <a:t>. </a:t>
            </a:r>
            <a:r>
              <a:rPr lang="tr-TR" dirty="0" smtClean="0"/>
              <a:t> and include all the symbols in order as found on the chart (moreorless-needs readjusting in parts).</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5</a:t>
            </a:fld>
            <a:endParaRPr lang="tr-TR"/>
          </a:p>
        </p:txBody>
      </p:sp>
    </p:spTree>
    <p:extLst>
      <p:ext uri="{BB962C8B-B14F-4D97-AF65-F5344CB8AC3E}">
        <p14:creationId xmlns:p14="http://schemas.microsoft.com/office/powerpoint/2010/main" val="386432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Should Ts wish to teach these to their SS, a nice photocopiable activity for them to use from Jim’s book. Each S gets a bingo card and T reads out the sound.</a:t>
            </a:r>
          </a:p>
          <a:p>
            <a:r>
              <a:rPr lang="tr-TR" dirty="0" smtClean="0"/>
              <a:t>First to cover all 4 phonemic symbols on the card calls ‘BINGO’!</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6</a:t>
            </a:fld>
            <a:endParaRPr lang="tr-TR"/>
          </a:p>
        </p:txBody>
      </p:sp>
    </p:spTree>
    <p:extLst>
      <p:ext uri="{BB962C8B-B14F-4D97-AF65-F5344CB8AC3E}">
        <p14:creationId xmlns:p14="http://schemas.microsoft.com/office/powerpoint/2010/main" val="290610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smtClean="0"/>
              <a:t>Shadow reading:</a:t>
            </a:r>
          </a:p>
          <a:p>
            <a:r>
              <a:rPr lang="tr-TR" dirty="0" smtClean="0"/>
              <a:t>Play dialogue or text from CD and ask all students to read along simultaneously  or ‘shadow ‘the reader with the script in front of them-sometimes! (better than asking individs to read aloud alone in front of the whole class!).</a:t>
            </a:r>
            <a:endParaRPr lang="tr-TR" dirty="0" smtClean="0"/>
          </a:p>
          <a:p>
            <a:r>
              <a:rPr lang="tr-TR" b="1" dirty="0" smtClean="0"/>
              <a:t>Minimal Pairs:</a:t>
            </a:r>
          </a:p>
          <a:p>
            <a:r>
              <a:rPr lang="tr-TR" dirty="0" smtClean="0"/>
              <a:t>Read out words that contain similar sounds which SS need to work on e.g. </a:t>
            </a:r>
            <a:r>
              <a:rPr lang="tr-TR" i="1" dirty="0" smtClean="0"/>
              <a:t>Man: Men </a:t>
            </a:r>
            <a:r>
              <a:rPr lang="tr-TR" dirty="0" smtClean="0"/>
              <a:t>and get SS to identify which one is being read by the T. Then S reads and T identifies.</a:t>
            </a:r>
            <a:endParaRPr lang="tr-TR" dirty="0" smtClean="0"/>
          </a:p>
          <a:p>
            <a:r>
              <a:rPr lang="tr-TR" b="1" dirty="0" smtClean="0"/>
              <a:t>Tongue Twisters</a:t>
            </a:r>
          </a:p>
          <a:p>
            <a:r>
              <a:rPr lang="tr-TR" dirty="0" smtClean="0"/>
              <a:t>See in following slides</a:t>
            </a:r>
            <a:endParaRPr lang="tr-TR" dirty="0" smtClean="0"/>
          </a:p>
          <a:p>
            <a:r>
              <a:rPr lang="tr-TR" b="1" dirty="0" smtClean="0"/>
              <a:t>Category Words</a:t>
            </a:r>
          </a:p>
          <a:p>
            <a:r>
              <a:rPr lang="tr-TR" dirty="0" smtClean="0"/>
              <a:t>See in following slides</a:t>
            </a:r>
          </a:p>
          <a:p>
            <a:endParaRPr lang="tr-TR" dirty="0" smtClean="0"/>
          </a:p>
          <a:p>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7</a:t>
            </a:fld>
            <a:endParaRPr lang="tr-TR"/>
          </a:p>
        </p:txBody>
      </p:sp>
    </p:spTree>
    <p:extLst>
      <p:ext uri="{BB962C8B-B14F-4D97-AF65-F5344CB8AC3E}">
        <p14:creationId xmlns:p14="http://schemas.microsoft.com/office/powerpoint/2010/main" val="26090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For choral recital, dictation...</a:t>
            </a:r>
            <a:r>
              <a:rPr lang="tr-TR" i="1" dirty="0" smtClean="0"/>
              <a:t>See 12 </a:t>
            </a:r>
            <a:r>
              <a:rPr lang="tr-TR" i="1" dirty="0"/>
              <a:t>W</a:t>
            </a:r>
            <a:r>
              <a:rPr lang="tr-TR" i="1" dirty="0" smtClean="0"/>
              <a:t>ays with Chants later on.</a:t>
            </a:r>
          </a:p>
          <a:p>
            <a:r>
              <a:rPr lang="tr-TR" dirty="0" smtClean="0"/>
              <a:t>A difficult discrimination for Georgian speakers:</a:t>
            </a:r>
            <a:r>
              <a:rPr lang="tr-TR" baseline="0" dirty="0" smtClean="0"/>
              <a:t> they often say « Sank you» instead of «Thank you». Specially composed by me </a:t>
            </a:r>
            <a:r>
              <a:rPr lang="tr-TR" baseline="0" dirty="0" smtClean="0">
                <a:sym typeface="Wingdings" panose="05000000000000000000" pitchFamily="2" charset="2"/>
              </a:rPr>
              <a:t></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8</a:t>
            </a:fld>
            <a:endParaRPr lang="tr-TR"/>
          </a:p>
        </p:txBody>
      </p:sp>
    </p:spTree>
    <p:extLst>
      <p:ext uri="{BB962C8B-B14F-4D97-AF65-F5344CB8AC3E}">
        <p14:creationId xmlns:p14="http://schemas.microsoft.com/office/powerpoint/2010/main" val="73426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r>
              <a:rPr lang="tr-TR" dirty="0" smtClean="0"/>
              <a:t>Ss are given a phonemic symbol and have to find a word for each category in the columns containing that sound.</a:t>
            </a:r>
          </a:p>
          <a:p>
            <a:r>
              <a:rPr lang="tr-TR" dirty="0" smtClean="0"/>
              <a:t>Look at the example and then let them have a go in small groups or pairs with the next two.</a:t>
            </a:r>
            <a:endParaRPr lang="tr-TR" dirty="0"/>
          </a:p>
        </p:txBody>
      </p:sp>
      <p:sp>
        <p:nvSpPr>
          <p:cNvPr id="4" name="Slide Number Placeholder 3"/>
          <p:cNvSpPr>
            <a:spLocks noGrp="1"/>
          </p:cNvSpPr>
          <p:nvPr>
            <p:ph type="sldNum" sz="quarter" idx="10"/>
          </p:nvPr>
        </p:nvSpPr>
        <p:spPr/>
        <p:txBody>
          <a:bodyPr/>
          <a:lstStyle/>
          <a:p>
            <a:fld id="{0B401919-0EA6-489D-A35B-9088D521C8FE}" type="slidenum">
              <a:rPr lang="tr-TR" smtClean="0"/>
              <a:t>9</a:t>
            </a:fld>
            <a:endParaRPr lang="tr-TR"/>
          </a:p>
        </p:txBody>
      </p:sp>
    </p:spTree>
    <p:extLst>
      <p:ext uri="{BB962C8B-B14F-4D97-AF65-F5344CB8AC3E}">
        <p14:creationId xmlns:p14="http://schemas.microsoft.com/office/powerpoint/2010/main" val="213965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775D041-2B78-4FFB-9110-9207969BB6BD}" type="datetimeFigureOut">
              <a:rPr lang="tr-TR" smtClean="0"/>
              <a:t>06.07.2014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110020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775D041-2B78-4FFB-9110-9207969BB6BD}" type="datetimeFigureOut">
              <a:rPr lang="tr-TR" smtClean="0"/>
              <a:t>06.07.2014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11520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775D041-2B78-4FFB-9110-9207969BB6BD}" type="datetimeFigureOut">
              <a:rPr lang="tr-TR" smtClean="0"/>
              <a:t>06.07.2014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416105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775D041-2B78-4FFB-9110-9207969BB6BD}" type="datetimeFigureOut">
              <a:rPr lang="tr-TR" smtClean="0"/>
              <a:t>06.07.2014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330939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5D041-2B78-4FFB-9110-9207969BB6BD}" type="datetimeFigureOut">
              <a:rPr lang="tr-TR" smtClean="0"/>
              <a:t>06.07.2014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314968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775D041-2B78-4FFB-9110-9207969BB6BD}" type="datetimeFigureOut">
              <a:rPr lang="tr-TR" smtClean="0"/>
              <a:t>06.07.2014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306266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775D041-2B78-4FFB-9110-9207969BB6BD}" type="datetimeFigureOut">
              <a:rPr lang="tr-TR" smtClean="0"/>
              <a:t>06.07.2014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98602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775D041-2B78-4FFB-9110-9207969BB6BD}" type="datetimeFigureOut">
              <a:rPr lang="tr-TR" smtClean="0"/>
              <a:t>06.07.2014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20190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5D041-2B78-4FFB-9110-9207969BB6BD}" type="datetimeFigureOut">
              <a:rPr lang="tr-TR" smtClean="0"/>
              <a:t>06.07.2014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168242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5D041-2B78-4FFB-9110-9207969BB6BD}" type="datetimeFigureOut">
              <a:rPr lang="tr-TR" smtClean="0"/>
              <a:t>06.07.2014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331353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5D041-2B78-4FFB-9110-9207969BB6BD}" type="datetimeFigureOut">
              <a:rPr lang="tr-TR" smtClean="0"/>
              <a:t>06.07.2014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F8CEC7-1EFD-47AE-AF96-8EAA08DEE9A2}" type="slidenum">
              <a:rPr lang="tr-TR" smtClean="0"/>
              <a:t>‹#›</a:t>
            </a:fld>
            <a:endParaRPr lang="tr-TR"/>
          </a:p>
        </p:txBody>
      </p:sp>
    </p:spTree>
    <p:extLst>
      <p:ext uri="{BB962C8B-B14F-4D97-AF65-F5344CB8AC3E}">
        <p14:creationId xmlns:p14="http://schemas.microsoft.com/office/powerpoint/2010/main" val="227332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D041-2B78-4FFB-9110-9207969BB6BD}" type="datetimeFigureOut">
              <a:rPr lang="tr-TR" smtClean="0"/>
              <a:t>06.07.2014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8CEC7-1EFD-47AE-AF96-8EAA08DEE9A2}" type="slidenum">
              <a:rPr lang="tr-TR" smtClean="0"/>
              <a:t>‹#›</a:t>
            </a:fld>
            <a:endParaRPr lang="tr-TR"/>
          </a:p>
        </p:txBody>
      </p:sp>
    </p:spTree>
    <p:extLst>
      <p:ext uri="{BB962C8B-B14F-4D97-AF65-F5344CB8AC3E}">
        <p14:creationId xmlns:p14="http://schemas.microsoft.com/office/powerpoint/2010/main" val="70585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052736"/>
            <a:ext cx="7772400" cy="1470025"/>
          </a:xfrm>
        </p:spPr>
        <p:txBody>
          <a:bodyPr/>
          <a:lstStyle/>
          <a:p>
            <a:r>
              <a:rPr lang="tr-TR" dirty="0" smtClean="0"/>
              <a:t>Pronunciation</a:t>
            </a:r>
            <a:endParaRPr lang="tr-T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6632"/>
            <a:ext cx="8712968" cy="4752528"/>
          </a:xfrm>
          <a:prstGeom prst="rect">
            <a:avLst/>
          </a:prstGeom>
        </p:spPr>
      </p:pic>
    </p:spTree>
    <p:extLst>
      <p:ext uri="{BB962C8B-B14F-4D97-AF65-F5344CB8AC3E}">
        <p14:creationId xmlns:p14="http://schemas.microsoft.com/office/powerpoint/2010/main" val="3621934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tr-TR" dirty="0" smtClean="0">
                <a:solidFill>
                  <a:srgbClr val="FF0000"/>
                </a:solidFill>
              </a:rPr>
              <a:t>Word Stress</a:t>
            </a:r>
            <a:endParaRPr lang="tr-TR" dirty="0">
              <a:solidFill>
                <a:srgbClr val="FF0000"/>
              </a:solidFill>
            </a:endParaRPr>
          </a:p>
        </p:txBody>
      </p:sp>
      <p:sp>
        <p:nvSpPr>
          <p:cNvPr id="3" name="Content Placeholder 2"/>
          <p:cNvSpPr>
            <a:spLocks noGrp="1"/>
          </p:cNvSpPr>
          <p:nvPr>
            <p:ph idx="1"/>
          </p:nvPr>
        </p:nvSpPr>
        <p:spPr>
          <a:xfrm>
            <a:off x="457200" y="620688"/>
            <a:ext cx="8229600" cy="6120680"/>
          </a:xfrm>
        </p:spPr>
        <p:txBody>
          <a:bodyPr>
            <a:normAutofit/>
          </a:bodyPr>
          <a:lstStyle/>
          <a:p>
            <a:r>
              <a:rPr lang="tr-TR" dirty="0" smtClean="0"/>
              <a:t>Marking Stress</a:t>
            </a:r>
          </a:p>
          <a:p>
            <a:pPr marL="514350" indent="-514350">
              <a:buFont typeface="+mj-lt"/>
              <a:buAutoNum type="arabicPeriod"/>
            </a:pPr>
            <a:r>
              <a:rPr lang="tr-TR" dirty="0" smtClean="0">
                <a:solidFill>
                  <a:srgbClr val="FF0000"/>
                </a:solidFill>
              </a:rPr>
              <a:t>For</a:t>
            </a:r>
            <a:r>
              <a:rPr lang="tr-TR" u="sng" dirty="0" smtClean="0">
                <a:solidFill>
                  <a:srgbClr val="FF0000"/>
                </a:solidFill>
              </a:rPr>
              <a:t>ma</a:t>
            </a:r>
            <a:r>
              <a:rPr lang="tr-TR" dirty="0" smtClean="0">
                <a:solidFill>
                  <a:srgbClr val="FF0000"/>
                </a:solidFill>
              </a:rPr>
              <a:t>tion</a:t>
            </a:r>
          </a:p>
          <a:p>
            <a:pPr marL="514350" indent="-514350">
              <a:buFont typeface="+mj-lt"/>
              <a:buAutoNum type="arabicPeriod"/>
            </a:pPr>
            <a:r>
              <a:rPr lang="tr-TR" b="1" dirty="0" smtClean="0">
                <a:solidFill>
                  <a:srgbClr val="FF0000"/>
                </a:solidFill>
              </a:rPr>
              <a:t>‘</a:t>
            </a:r>
            <a:r>
              <a:rPr lang="tr-TR" dirty="0" smtClean="0">
                <a:solidFill>
                  <a:srgbClr val="FF0000"/>
                </a:solidFill>
              </a:rPr>
              <a:t>Window</a:t>
            </a:r>
          </a:p>
          <a:p>
            <a:pPr marL="514350" indent="-514350">
              <a:buFont typeface="+mj-lt"/>
              <a:buAutoNum type="arabicPeriod"/>
            </a:pPr>
            <a:r>
              <a:rPr lang="tr-TR" dirty="0" smtClean="0">
                <a:solidFill>
                  <a:srgbClr val="FF0000"/>
                </a:solidFill>
              </a:rPr>
              <a:t>Unhappy</a:t>
            </a:r>
          </a:p>
          <a:p>
            <a:pPr marL="0" indent="0">
              <a:buNone/>
            </a:pPr>
            <a:endParaRPr lang="tr-TR" dirty="0" smtClean="0">
              <a:solidFill>
                <a:srgbClr val="FF0000"/>
              </a:solidFill>
            </a:endParaRPr>
          </a:p>
          <a:p>
            <a:pPr marL="514350" indent="-514350">
              <a:buAutoNum type="arabicPeriod" startAt="4"/>
            </a:pPr>
            <a:r>
              <a:rPr lang="tr-TR" dirty="0">
                <a:solidFill>
                  <a:srgbClr val="FF0000"/>
                </a:solidFill>
              </a:rPr>
              <a:t>I</a:t>
            </a:r>
            <a:r>
              <a:rPr lang="tr-TR" dirty="0" smtClean="0">
                <a:solidFill>
                  <a:srgbClr val="FF0000"/>
                </a:solidFill>
              </a:rPr>
              <a:t>mpostor</a:t>
            </a:r>
          </a:p>
          <a:p>
            <a:pPr marL="514350" indent="-514350">
              <a:buAutoNum type="arabicPeriod" startAt="4"/>
            </a:pPr>
            <a:r>
              <a:rPr lang="tr-TR" dirty="0" smtClean="0">
                <a:solidFill>
                  <a:srgbClr val="FF0000"/>
                </a:solidFill>
              </a:rPr>
              <a:t>magaZINE</a:t>
            </a:r>
          </a:p>
          <a:p>
            <a:pPr marL="514350" indent="-514350">
              <a:buAutoNum type="arabicPeriod" startAt="4"/>
            </a:pPr>
            <a:r>
              <a:rPr lang="tr-TR" dirty="0" smtClean="0">
                <a:solidFill>
                  <a:srgbClr val="FF0000"/>
                </a:solidFill>
              </a:rPr>
              <a:t>Cassette</a:t>
            </a:r>
          </a:p>
          <a:p>
            <a:pPr marL="514350" indent="-514350">
              <a:buAutoNum type="arabicPeriod" startAt="4"/>
            </a:pPr>
            <a:r>
              <a:rPr lang="tr-TR" b="1" dirty="0" smtClean="0">
                <a:solidFill>
                  <a:srgbClr val="FF0000"/>
                </a:solidFill>
              </a:rPr>
              <a:t>Wat</a:t>
            </a:r>
            <a:r>
              <a:rPr lang="tr-TR" dirty="0" smtClean="0">
                <a:solidFill>
                  <a:srgbClr val="FF0000"/>
                </a:solidFill>
              </a:rPr>
              <a:t>erfall</a:t>
            </a:r>
          </a:p>
          <a:p>
            <a:pPr marL="514350" indent="-514350">
              <a:buAutoNum type="arabicPeriod" startAt="4"/>
            </a:pPr>
            <a:r>
              <a:rPr lang="tr-TR" dirty="0" smtClean="0">
                <a:solidFill>
                  <a:srgbClr val="FF0000"/>
                </a:solidFill>
              </a:rPr>
              <a:t>De            ful</a:t>
            </a:r>
          </a:p>
          <a:p>
            <a:pPr marL="0" indent="0">
              <a:buNone/>
            </a:pPr>
            <a:endParaRPr lang="tr-TR" dirty="0">
              <a:solidFill>
                <a:srgbClr val="FF0000"/>
              </a:solidFill>
            </a:endParaRPr>
          </a:p>
          <a:p>
            <a:pPr marL="514350" indent="-514350">
              <a:buAutoNum type="arabicPeriod" startAt="4"/>
            </a:pPr>
            <a:endParaRPr lang="tr-TR" dirty="0" smtClean="0">
              <a:solidFill>
                <a:srgbClr val="FF0000"/>
              </a:solidFill>
            </a:endParaRPr>
          </a:p>
          <a:p>
            <a:pPr marL="514350" indent="-514350">
              <a:buAutoNum type="arabicPeriod" startAt="4"/>
            </a:pPr>
            <a:endParaRPr lang="tr-TR" dirty="0">
              <a:solidFill>
                <a:srgbClr val="FF0000"/>
              </a:solidFill>
            </a:endParaRPr>
          </a:p>
        </p:txBody>
      </p:sp>
      <p:sp>
        <p:nvSpPr>
          <p:cNvPr id="5" name="Rectangle 4"/>
          <p:cNvSpPr/>
          <p:nvPr/>
        </p:nvSpPr>
        <p:spPr>
          <a:xfrm>
            <a:off x="1547664" y="2349272"/>
            <a:ext cx="3600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1078516" y="3451096"/>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547664" y="3181164"/>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158872" y="3469196"/>
            <a:ext cx="28803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403648" y="4702264"/>
            <a:ext cx="122413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1602100" y="5671549"/>
            <a:ext cx="1025684" cy="584775"/>
          </a:xfrm>
          <a:prstGeom prst="rect">
            <a:avLst/>
          </a:prstGeom>
          <a:noFill/>
        </p:spPr>
        <p:txBody>
          <a:bodyPr wrap="square" rtlCol="0">
            <a:spAutoFit/>
          </a:bodyPr>
          <a:lstStyle/>
          <a:p>
            <a:pPr algn="ctr"/>
            <a:r>
              <a:rPr lang="tr-TR" sz="3200" dirty="0" smtClean="0">
                <a:solidFill>
                  <a:srgbClr val="FF0000"/>
                </a:solidFill>
              </a:rPr>
              <a:t>light</a:t>
            </a:r>
            <a:endParaRPr lang="tr-TR" sz="3200" dirty="0">
              <a:solidFill>
                <a:srgbClr val="FF0000"/>
              </a:solidFill>
            </a:endParaRPr>
          </a:p>
        </p:txBody>
      </p:sp>
    </p:spTree>
    <p:extLst>
      <p:ext uri="{BB962C8B-B14F-4D97-AF65-F5344CB8AC3E}">
        <p14:creationId xmlns:p14="http://schemas.microsoft.com/office/powerpoint/2010/main" val="1930877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Stressed Groups</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t>Get into groups according to the stress patterns in your name.</a:t>
            </a:r>
          </a:p>
          <a:p>
            <a:pPr marL="0" indent="0">
              <a:buNone/>
            </a:pPr>
            <a:endParaRPr lang="tr-TR" dirty="0" smtClean="0"/>
          </a:p>
          <a:p>
            <a:r>
              <a:rPr lang="tr-TR" dirty="0" smtClean="0"/>
              <a:t>E.g. Teresa</a:t>
            </a:r>
          </a:p>
          <a:p>
            <a:r>
              <a:rPr lang="tr-TR" dirty="0" smtClean="0"/>
              <a:t>In your groups, find English words with the same stress pattern as your name.</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91680" y="314096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2051720" y="2852936"/>
            <a:ext cx="1440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2411760" y="3140968"/>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4" name="Picture 2" descr="C:\Users\SONY\AppData\Local\Microsoft\Windows\Temporary Internet Files\Content.IE5\O0YBLM90\MC9003556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16632"/>
            <a:ext cx="1745590" cy="178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7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68"/>
            <a:ext cx="8229600" cy="619120"/>
          </a:xfrm>
        </p:spPr>
        <p:txBody>
          <a:bodyPr>
            <a:normAutofit fontScale="90000"/>
          </a:bodyPr>
          <a:lstStyle/>
          <a:p>
            <a:r>
              <a:rPr lang="tr-TR" dirty="0" smtClean="0">
                <a:solidFill>
                  <a:srgbClr val="FF0000"/>
                </a:solidFill>
              </a:rPr>
              <a:t>Word Stress</a:t>
            </a:r>
            <a:endParaRPr lang="tr-TR" dirty="0">
              <a:solidFill>
                <a:srgbClr val="FF0000"/>
              </a:solidFill>
            </a:endParaRPr>
          </a:p>
        </p:txBody>
      </p:sp>
      <p:sp>
        <p:nvSpPr>
          <p:cNvPr id="3" name="Content Placeholder 2"/>
          <p:cNvSpPr>
            <a:spLocks noGrp="1"/>
          </p:cNvSpPr>
          <p:nvPr>
            <p:ph idx="1"/>
          </p:nvPr>
        </p:nvSpPr>
        <p:spPr>
          <a:xfrm>
            <a:off x="457200" y="692696"/>
            <a:ext cx="8229600" cy="5433467"/>
          </a:xfrm>
        </p:spPr>
        <p:txBody>
          <a:bodyPr/>
          <a:lstStyle/>
          <a:p>
            <a:r>
              <a:rPr lang="tr-TR" dirty="0" smtClean="0"/>
              <a:t>Sorting Stress Patterns</a:t>
            </a:r>
            <a:endParaRPr lang="tr-TR" dirty="0"/>
          </a:p>
        </p:txBody>
      </p:sp>
      <p:graphicFrame>
        <p:nvGraphicFramePr>
          <p:cNvPr id="5" name="Table 4"/>
          <p:cNvGraphicFramePr>
            <a:graphicFrameLocks noGrp="1"/>
          </p:cNvGraphicFramePr>
          <p:nvPr>
            <p:extLst>
              <p:ext uri="{D42A27DB-BD31-4B8C-83A1-F6EECF244321}">
                <p14:modId xmlns:p14="http://schemas.microsoft.com/office/powerpoint/2010/main" val="1603590948"/>
              </p:ext>
            </p:extLst>
          </p:nvPr>
        </p:nvGraphicFramePr>
        <p:xfrm>
          <a:off x="755576" y="1268759"/>
          <a:ext cx="6096000" cy="3330365"/>
        </p:xfrm>
        <a:graphic>
          <a:graphicData uri="http://schemas.openxmlformats.org/drawingml/2006/table">
            <a:tbl>
              <a:tblPr firstRow="1" bandRow="1">
                <a:tableStyleId>{5C22544A-7EE6-4342-B048-85BDC9FD1C3A}</a:tableStyleId>
              </a:tblPr>
              <a:tblGrid>
                <a:gridCol w="3048000"/>
                <a:gridCol w="3048000"/>
              </a:tblGrid>
              <a:tr h="666073">
                <a:tc>
                  <a:txBody>
                    <a:bodyPr/>
                    <a:lstStyle/>
                    <a:p>
                      <a:endParaRPr lang="tr-TR" dirty="0"/>
                    </a:p>
                  </a:txBody>
                  <a:tcPr/>
                </a:tc>
                <a:tc>
                  <a:txBody>
                    <a:bodyPr/>
                    <a:lstStyle/>
                    <a:p>
                      <a:endParaRPr lang="tr-TR"/>
                    </a:p>
                  </a:txBody>
                  <a:tcPr/>
                </a:tc>
              </a:tr>
              <a:tr h="666073">
                <a:tc>
                  <a:txBody>
                    <a:bodyPr/>
                    <a:lstStyle/>
                    <a:p>
                      <a:endParaRPr lang="tr-TR" dirty="0"/>
                    </a:p>
                  </a:txBody>
                  <a:tcPr/>
                </a:tc>
                <a:tc>
                  <a:txBody>
                    <a:bodyPr/>
                    <a:lstStyle/>
                    <a:p>
                      <a:endParaRPr lang="tr-TR" dirty="0"/>
                    </a:p>
                  </a:txBody>
                  <a:tcPr/>
                </a:tc>
              </a:tr>
              <a:tr h="666073">
                <a:tc>
                  <a:txBody>
                    <a:bodyPr/>
                    <a:lstStyle/>
                    <a:p>
                      <a:endParaRPr lang="tr-TR"/>
                    </a:p>
                  </a:txBody>
                  <a:tcPr/>
                </a:tc>
                <a:tc>
                  <a:txBody>
                    <a:bodyPr/>
                    <a:lstStyle/>
                    <a:p>
                      <a:endParaRPr lang="tr-TR" dirty="0"/>
                    </a:p>
                  </a:txBody>
                  <a:tcPr/>
                </a:tc>
              </a:tr>
              <a:tr h="666073">
                <a:tc>
                  <a:txBody>
                    <a:bodyPr/>
                    <a:lstStyle/>
                    <a:p>
                      <a:endParaRPr lang="tr-TR"/>
                    </a:p>
                  </a:txBody>
                  <a:tcPr/>
                </a:tc>
                <a:tc>
                  <a:txBody>
                    <a:bodyPr/>
                    <a:lstStyle/>
                    <a:p>
                      <a:endParaRPr lang="tr-TR" dirty="0"/>
                    </a:p>
                  </a:txBody>
                  <a:tcPr/>
                </a:tc>
              </a:tr>
              <a:tr h="666073">
                <a:tc>
                  <a:txBody>
                    <a:bodyPr/>
                    <a:lstStyle/>
                    <a:p>
                      <a:endParaRPr lang="tr-TR"/>
                    </a:p>
                  </a:txBody>
                  <a:tcPr/>
                </a:tc>
                <a:tc>
                  <a:txBody>
                    <a:bodyPr/>
                    <a:lstStyle/>
                    <a:p>
                      <a:endParaRPr lang="tr-TR" dirty="0"/>
                    </a:p>
                  </a:txBody>
                  <a:tcPr/>
                </a:tc>
              </a:tr>
            </a:tbl>
          </a:graphicData>
        </a:graphic>
      </p:graphicFrame>
      <p:sp>
        <p:nvSpPr>
          <p:cNvPr id="6" name="Rectangle 5"/>
          <p:cNvSpPr/>
          <p:nvPr/>
        </p:nvSpPr>
        <p:spPr>
          <a:xfrm>
            <a:off x="894388" y="1415666"/>
            <a:ext cx="581268" cy="4539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856304" y="1605196"/>
            <a:ext cx="411440" cy="2644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798872" y="1605196"/>
            <a:ext cx="404976" cy="2396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3995936" y="1605196"/>
            <a:ext cx="360040" cy="2640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4824028" y="1412776"/>
            <a:ext cx="504056" cy="4320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5940152" y="1605196"/>
            <a:ext cx="288032" cy="2644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51520" y="5085184"/>
            <a:ext cx="8640960" cy="1569660"/>
          </a:xfrm>
          <a:prstGeom prst="rect">
            <a:avLst/>
          </a:prstGeom>
          <a:noFill/>
        </p:spPr>
        <p:txBody>
          <a:bodyPr wrap="square" rtlCol="0">
            <a:spAutoFit/>
          </a:bodyPr>
          <a:lstStyle/>
          <a:p>
            <a:r>
              <a:rPr lang="tr-TR" sz="3200" dirty="0">
                <a:solidFill>
                  <a:srgbClr val="FF0000"/>
                </a:solidFill>
              </a:rPr>
              <a:t>I</a:t>
            </a:r>
            <a:r>
              <a:rPr lang="tr-TR" sz="3200" dirty="0" smtClean="0">
                <a:solidFill>
                  <a:srgbClr val="FF0000"/>
                </a:solidFill>
              </a:rPr>
              <a:t>nterview, computer, revision, innocent, completely, important, suitable, example, </a:t>
            </a:r>
          </a:p>
          <a:p>
            <a:r>
              <a:rPr lang="tr-TR" sz="3200" dirty="0" smtClean="0">
                <a:solidFill>
                  <a:srgbClr val="FF0000"/>
                </a:solidFill>
              </a:rPr>
              <a:t>recorder, universe, opposite</a:t>
            </a:r>
            <a:endParaRPr lang="tr-TR" sz="3200" dirty="0">
              <a:solidFill>
                <a:srgbClr val="FF0000"/>
              </a:solidFill>
            </a:endParaRPr>
          </a:p>
        </p:txBody>
      </p:sp>
    </p:spTree>
    <p:extLst>
      <p:ext uri="{BB962C8B-B14F-4D97-AF65-F5344CB8AC3E}">
        <p14:creationId xmlns:p14="http://schemas.microsoft.com/office/powerpoint/2010/main" val="100210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tr-TR" dirty="0" smtClean="0">
                <a:solidFill>
                  <a:srgbClr val="FF0000"/>
                </a:solidFill>
              </a:rPr>
              <a:t>Sentence Stress</a:t>
            </a:r>
            <a:endParaRPr lang="tr-TR" dirty="0">
              <a:solidFill>
                <a:srgbClr val="FF0000"/>
              </a:solidFill>
            </a:endParaRPr>
          </a:p>
        </p:txBody>
      </p:sp>
      <p:sp>
        <p:nvSpPr>
          <p:cNvPr id="3" name="Content Placeholder 2"/>
          <p:cNvSpPr>
            <a:spLocks noGrp="1"/>
          </p:cNvSpPr>
          <p:nvPr>
            <p:ph idx="1"/>
          </p:nvPr>
        </p:nvSpPr>
        <p:spPr>
          <a:xfrm>
            <a:off x="179512" y="1052736"/>
            <a:ext cx="8856984" cy="5073427"/>
          </a:xfrm>
        </p:spPr>
        <p:txBody>
          <a:bodyPr>
            <a:normAutofit/>
          </a:bodyPr>
          <a:lstStyle/>
          <a:p>
            <a:pPr marL="0" indent="0">
              <a:buNone/>
            </a:pPr>
            <a:r>
              <a:rPr lang="tr-TR" sz="4400" dirty="0" smtClean="0"/>
              <a:t>Michael wanted to buy a red shirt</a:t>
            </a:r>
          </a:p>
          <a:p>
            <a:pPr marL="0" indent="0" algn="ctr">
              <a:buNone/>
            </a:pPr>
            <a:r>
              <a:rPr lang="tr-TR" sz="2800" dirty="0" smtClean="0">
                <a:solidFill>
                  <a:srgbClr val="002060"/>
                </a:solidFill>
              </a:rPr>
              <a:t>Not a skirt</a:t>
            </a:r>
          </a:p>
          <a:p>
            <a:pPr marL="0" indent="0" algn="ctr">
              <a:buNone/>
            </a:pPr>
            <a:r>
              <a:rPr lang="tr-TR" sz="2800" dirty="0" smtClean="0">
                <a:solidFill>
                  <a:srgbClr val="002060"/>
                </a:solidFill>
              </a:rPr>
              <a:t>Not rent one</a:t>
            </a:r>
          </a:p>
          <a:p>
            <a:pPr marL="0" indent="0" algn="ctr">
              <a:buNone/>
            </a:pPr>
            <a:r>
              <a:rPr lang="tr-TR" sz="2800" dirty="0" smtClean="0">
                <a:solidFill>
                  <a:srgbClr val="002060"/>
                </a:solidFill>
              </a:rPr>
              <a:t>Not Peter</a:t>
            </a:r>
          </a:p>
          <a:p>
            <a:pPr marL="0" indent="0" algn="ctr">
              <a:buNone/>
            </a:pPr>
            <a:r>
              <a:rPr lang="tr-TR" sz="2800" dirty="0" smtClean="0">
                <a:solidFill>
                  <a:srgbClr val="002060"/>
                </a:solidFill>
              </a:rPr>
              <a:t>He wasn’t obliged....</a:t>
            </a:r>
          </a:p>
          <a:p>
            <a:pPr marL="0" indent="0" algn="ctr">
              <a:buNone/>
            </a:pPr>
            <a:r>
              <a:rPr lang="tr-TR" sz="2800" dirty="0" smtClean="0">
                <a:solidFill>
                  <a:srgbClr val="002060"/>
                </a:solidFill>
              </a:rPr>
              <a:t>Not a brown one....</a:t>
            </a:r>
          </a:p>
          <a:p>
            <a:pPr marL="0" indent="0" algn="ctr">
              <a:buNone/>
            </a:pPr>
            <a:r>
              <a:rPr lang="tr-TR" sz="2800" dirty="0" smtClean="0">
                <a:solidFill>
                  <a:srgbClr val="002060"/>
                </a:solidFill>
              </a:rPr>
              <a:t>Not many....</a:t>
            </a:r>
          </a:p>
          <a:p>
            <a:pPr marL="0" indent="0" algn="ctr">
              <a:buNone/>
            </a:pPr>
            <a:r>
              <a:rPr lang="tr-TR" sz="2800" dirty="0" smtClean="0">
                <a:solidFill>
                  <a:srgbClr val="002060"/>
                </a:solidFill>
              </a:rPr>
              <a:t>Make it a question</a:t>
            </a:r>
          </a:p>
          <a:p>
            <a:pPr marL="0" indent="0" algn="ctr">
              <a:buNone/>
            </a:pPr>
            <a:r>
              <a:rPr lang="tr-TR" sz="2800" dirty="0" smtClean="0">
                <a:solidFill>
                  <a:srgbClr val="002060"/>
                </a:solidFill>
              </a:rPr>
              <a:t>Express shock &amp; horror!</a:t>
            </a:r>
          </a:p>
          <a:p>
            <a:pPr marL="0" indent="0">
              <a:buNone/>
            </a:pPr>
            <a:endParaRPr lang="tr-TR" sz="24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5207"/>
            <a:ext cx="9144000" cy="66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1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764704"/>
          </a:xfrm>
        </p:spPr>
        <p:txBody>
          <a:bodyPr>
            <a:normAutofit fontScale="90000"/>
          </a:bodyPr>
          <a:lstStyle/>
          <a:p>
            <a:r>
              <a:rPr lang="tr-TR" dirty="0" smtClean="0">
                <a:solidFill>
                  <a:srgbClr val="FF0000"/>
                </a:solidFill>
              </a:rPr>
              <a:t>Feeling the Rhythm/Speaking rhythmically</a:t>
            </a:r>
            <a:endParaRPr lang="tr-TR" dirty="0">
              <a:solidFill>
                <a:srgbClr val="FF0000"/>
              </a:solidFill>
            </a:endParaRPr>
          </a:p>
        </p:txBody>
      </p:sp>
      <p:sp>
        <p:nvSpPr>
          <p:cNvPr id="3" name="Content Placeholder 2"/>
          <p:cNvSpPr>
            <a:spLocks noGrp="1"/>
          </p:cNvSpPr>
          <p:nvPr>
            <p:ph idx="1"/>
          </p:nvPr>
        </p:nvSpPr>
        <p:spPr>
          <a:xfrm>
            <a:off x="457200" y="1844825"/>
            <a:ext cx="8229600" cy="2448272"/>
          </a:xfrm>
        </p:spPr>
        <p:txBody>
          <a:bodyPr/>
          <a:lstStyle/>
          <a:p>
            <a:r>
              <a:rPr lang="tr-TR" dirty="0" smtClean="0"/>
              <a:t>A sailor went to sea, sea, sea</a:t>
            </a:r>
          </a:p>
          <a:p>
            <a:r>
              <a:rPr lang="tr-TR" dirty="0" smtClean="0"/>
              <a:t>To see what he could see,see,see.</a:t>
            </a:r>
          </a:p>
          <a:p>
            <a:r>
              <a:rPr lang="tr-TR" dirty="0" smtClean="0"/>
              <a:t>But all that he could see,see,see</a:t>
            </a:r>
          </a:p>
          <a:p>
            <a:r>
              <a:rPr lang="tr-TR" dirty="0" smtClean="0"/>
              <a:t>Was the bottom of the deep blue sea,sea,sea.</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071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523"/>
            <a:ext cx="8229600" cy="670173"/>
          </a:xfrm>
        </p:spPr>
        <p:txBody>
          <a:bodyPr>
            <a:normAutofit fontScale="90000"/>
          </a:bodyPr>
          <a:lstStyle/>
          <a:p>
            <a:r>
              <a:rPr lang="tr-TR" dirty="0" smtClean="0">
                <a:solidFill>
                  <a:srgbClr val="FF0000"/>
                </a:solidFill>
              </a:rPr>
              <a:t>Rhythm Rounds</a:t>
            </a:r>
            <a:endParaRPr lang="tr-TR" dirty="0">
              <a:solidFill>
                <a:srgbClr val="FF0000"/>
              </a:solidFill>
            </a:endParaRPr>
          </a:p>
        </p:txBody>
      </p:sp>
      <p:sp>
        <p:nvSpPr>
          <p:cNvPr id="3" name="Content Placeholder 2"/>
          <p:cNvSpPr>
            <a:spLocks noGrp="1"/>
          </p:cNvSpPr>
          <p:nvPr>
            <p:ph idx="1"/>
          </p:nvPr>
        </p:nvSpPr>
        <p:spPr/>
        <p:txBody>
          <a:bodyPr/>
          <a:lstStyle/>
          <a:p>
            <a:pPr marL="0" indent="0">
              <a:buNone/>
            </a:pPr>
            <a:r>
              <a:rPr lang="tr-TR" dirty="0" smtClean="0"/>
              <a:t>London’s burning, London’s burning,</a:t>
            </a:r>
          </a:p>
          <a:p>
            <a:pPr marL="0" indent="0">
              <a:buNone/>
            </a:pPr>
            <a:r>
              <a:rPr lang="tr-TR" dirty="0" smtClean="0"/>
              <a:t>Fetch the engine! Fetch the engine!</a:t>
            </a:r>
          </a:p>
          <a:p>
            <a:pPr marL="0" indent="0">
              <a:buNone/>
            </a:pPr>
            <a:r>
              <a:rPr lang="tr-TR" dirty="0" smtClean="0"/>
              <a:t>Fire! Fire! Fire! Fire!</a:t>
            </a:r>
          </a:p>
          <a:p>
            <a:pPr marL="0" indent="0">
              <a:buNone/>
            </a:pPr>
            <a:r>
              <a:rPr lang="tr-TR" dirty="0" smtClean="0"/>
              <a:t>Pour on water, Pour on water!</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sic"/>
          <p:cNvSpPr>
            <a:spLocks noEditPoints="1" noChangeArrowheads="1"/>
          </p:cNvSpPr>
          <p:nvPr/>
        </p:nvSpPr>
        <p:spPr bwMode="auto">
          <a:xfrm>
            <a:off x="6948264" y="260648"/>
            <a:ext cx="1809750" cy="180975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pic>
        <p:nvPicPr>
          <p:cNvPr id="4099" name="Picture 3" descr="C:\Users\SONY\AppData\Local\Microsoft\Windows\Temporary Internet Files\Content.IE5\KR141D8I\MP90043132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856739"/>
            <a:ext cx="334193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ONY\AppData\Local\Microsoft\Windows\Temporary Internet Files\Content.IE5\PWHKZUGK\MC90043265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780" y="2713882"/>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43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tr-TR" dirty="0" smtClean="0">
                <a:solidFill>
                  <a:srgbClr val="FF0000"/>
                </a:solidFill>
              </a:rPr>
              <a:t>Spoken Round</a:t>
            </a:r>
            <a:endParaRPr lang="tr-TR"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tr-TR" dirty="0" smtClean="0"/>
              <a:t>For your ‘breakfast this ‘morning</a:t>
            </a:r>
          </a:p>
          <a:p>
            <a:pPr marL="0" indent="0">
              <a:buNone/>
            </a:pPr>
            <a:r>
              <a:rPr lang="tr-TR" dirty="0"/>
              <a:t>	</a:t>
            </a:r>
            <a:r>
              <a:rPr lang="tr-TR" dirty="0" smtClean="0"/>
              <a:t>‘What did you ‘eat?</a:t>
            </a:r>
          </a:p>
          <a:p>
            <a:pPr marL="0" indent="0">
              <a:buNone/>
            </a:pPr>
            <a:r>
              <a:rPr lang="tr-TR" dirty="0" smtClean="0"/>
              <a:t>Did you ‘have any	‘porridge?</a:t>
            </a:r>
          </a:p>
          <a:p>
            <a:pPr marL="0" indent="0">
              <a:buNone/>
            </a:pPr>
            <a:r>
              <a:rPr lang="tr-TR" dirty="0" smtClean="0"/>
              <a:t>Did you have any	‘meat?</a:t>
            </a:r>
          </a:p>
          <a:p>
            <a:pPr marL="0" indent="0">
              <a:buNone/>
            </a:pPr>
            <a:r>
              <a:rPr lang="tr-TR" dirty="0"/>
              <a:t>	</a:t>
            </a:r>
            <a:r>
              <a:rPr lang="tr-TR" dirty="0" smtClean="0"/>
              <a:t>I ‘didn’t have	‘porridge</a:t>
            </a:r>
          </a:p>
          <a:p>
            <a:pPr marL="0" indent="0">
              <a:buNone/>
            </a:pPr>
            <a:r>
              <a:rPr lang="tr-TR" dirty="0" smtClean="0"/>
              <a:t>  And I ‘didn’t have	‘meat</a:t>
            </a:r>
          </a:p>
          <a:p>
            <a:pPr marL="0" indent="0">
              <a:buNone/>
            </a:pPr>
            <a:r>
              <a:rPr lang="tr-TR" dirty="0"/>
              <a:t>	</a:t>
            </a:r>
            <a:r>
              <a:rPr lang="tr-TR" dirty="0" smtClean="0"/>
              <a:t>I had ‘tea with	‘sugar</a:t>
            </a:r>
          </a:p>
          <a:p>
            <a:pPr marL="0" indent="0">
              <a:buNone/>
            </a:pPr>
            <a:r>
              <a:rPr lang="tr-TR" dirty="0"/>
              <a:t>	</a:t>
            </a:r>
            <a:r>
              <a:rPr lang="tr-TR" dirty="0" smtClean="0"/>
              <a:t>But ‘nothing to	‘eat. </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9280"/>
            <a:ext cx="9144000" cy="90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115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Polyphonic dipthongs</a:t>
            </a:r>
            <a:endParaRPr lang="tr-TR"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tr-TR" dirty="0" smtClean="0"/>
              <a:t>Hair,care,bear,stare,</a:t>
            </a:r>
          </a:p>
          <a:p>
            <a:pPr marL="0" indent="0">
              <a:buNone/>
            </a:pPr>
            <a:r>
              <a:rPr lang="tr-TR" dirty="0" smtClean="0"/>
              <a:t>Fair,mare, tear </a:t>
            </a:r>
            <a:r>
              <a:rPr lang="tr-TR" i="1" dirty="0" smtClean="0"/>
              <a:t>(as in rip)</a:t>
            </a:r>
          </a:p>
          <a:p>
            <a:pPr marL="0" indent="0">
              <a:buNone/>
            </a:pPr>
            <a:endParaRPr lang="tr-TR" i="1" dirty="0" smtClean="0"/>
          </a:p>
          <a:p>
            <a:pPr marL="0" indent="0">
              <a:buNone/>
            </a:pPr>
            <a:r>
              <a:rPr lang="tr-TR" dirty="0" smtClean="0"/>
              <a:t>Here, career, beer, steer,</a:t>
            </a:r>
          </a:p>
          <a:p>
            <a:pPr marL="0" indent="0">
              <a:buNone/>
            </a:pPr>
            <a:endParaRPr lang="tr-TR" dirty="0" smtClean="0"/>
          </a:p>
          <a:p>
            <a:pPr marL="0" indent="0">
              <a:buNone/>
            </a:pPr>
            <a:r>
              <a:rPr lang="tr-TR" dirty="0" smtClean="0"/>
              <a:t>Freer, fear, hear.</a:t>
            </a:r>
          </a:p>
          <a:p>
            <a:pPr marL="0" indent="0">
              <a:buNone/>
            </a:pPr>
            <a:endParaRPr lang="tr-TR" dirty="0" smtClean="0"/>
          </a:p>
          <a:p>
            <a:pPr marL="0" indent="0">
              <a:buNone/>
            </a:pPr>
            <a:r>
              <a:rPr lang="tr-TR" i="1" dirty="0" smtClean="0"/>
              <a:t>To the tune of ABCDEFG</a:t>
            </a:r>
            <a:endParaRPr lang="tr-TR"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1288"/>
            <a:ext cx="9144000" cy="83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sic"/>
          <p:cNvSpPr>
            <a:spLocks noEditPoints="1" noChangeArrowheads="1"/>
          </p:cNvSpPr>
          <p:nvPr/>
        </p:nvSpPr>
        <p:spPr bwMode="auto">
          <a:xfrm>
            <a:off x="6372200" y="2276872"/>
            <a:ext cx="1809750" cy="180975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01385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303272"/>
          </a:xfrm>
        </p:spPr>
        <p:txBody>
          <a:bodyPr>
            <a:noAutofit/>
          </a:bodyPr>
          <a:lstStyle/>
          <a:p>
            <a:r>
              <a:rPr lang="tr-TR" sz="3200" dirty="0" smtClean="0">
                <a:solidFill>
                  <a:srgbClr val="FF0000"/>
                </a:solidFill>
              </a:rPr>
              <a:t>Chants, Dialogues &amp; Songs for Rhythm, Stressed and weak forms </a:t>
            </a:r>
            <a:endParaRPr lang="tr-TR" sz="3200" dirty="0">
              <a:solidFill>
                <a:srgbClr val="FF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908720"/>
            <a:ext cx="8208912" cy="5112568"/>
          </a:xfr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1288"/>
            <a:ext cx="9144000" cy="83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5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Connected Speech</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t>Weak Forms: The schwa /</a:t>
            </a:r>
            <a:r>
              <a:rPr lang="az-Cyrl-AZ" dirty="0" smtClean="0"/>
              <a:t>Ә</a:t>
            </a:r>
            <a:r>
              <a:rPr lang="tr-TR" dirty="0" smtClean="0"/>
              <a:t>/ &amp; other animals</a:t>
            </a:r>
          </a:p>
          <a:p>
            <a:pPr marL="0" indent="0">
              <a:buNone/>
            </a:pPr>
            <a:endParaRPr lang="tr-TR" dirty="0" smtClean="0"/>
          </a:p>
          <a:p>
            <a:pPr marL="0" indent="0" algn="ctr">
              <a:buNone/>
            </a:pPr>
            <a:r>
              <a:rPr lang="tr-TR" dirty="0" smtClean="0">
                <a:solidFill>
                  <a:srgbClr val="FF0000"/>
                </a:solidFill>
              </a:rPr>
              <a:t>«What do you want for tea?»</a:t>
            </a:r>
          </a:p>
          <a:p>
            <a:pPr marL="0" indent="0" algn="ctr">
              <a:buNone/>
            </a:pPr>
            <a:r>
              <a:rPr lang="tr-TR" dirty="0" smtClean="0">
                <a:solidFill>
                  <a:srgbClr val="FF0000"/>
                </a:solidFill>
              </a:rPr>
              <a:t>«What are you going to do about it?»</a:t>
            </a:r>
          </a:p>
          <a:p>
            <a:pPr marL="0" indent="0">
              <a:buNone/>
            </a:pP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12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tr-TR" dirty="0" smtClean="0">
                <a:solidFill>
                  <a:srgbClr val="FF0000"/>
                </a:solidFill>
              </a:rPr>
              <a:t>Recognise the Feeling</a:t>
            </a:r>
            <a:endParaRPr lang="tr-TR"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8325404"/>
              </p:ext>
            </p:extLst>
          </p:nvPr>
        </p:nvGraphicFramePr>
        <p:xfrm>
          <a:off x="457200" y="1121150"/>
          <a:ext cx="8229600" cy="4036039"/>
        </p:xfrm>
        <a:graphic>
          <a:graphicData uri="http://schemas.openxmlformats.org/drawingml/2006/table">
            <a:tbl>
              <a:tblPr firstRow="1" bandRow="1">
                <a:tableStyleId>{00A15C55-8517-42AA-B614-E9B94910E393}</a:tableStyleId>
              </a:tblPr>
              <a:tblGrid>
                <a:gridCol w="4114800"/>
                <a:gridCol w="4114800"/>
              </a:tblGrid>
              <a:tr h="576577">
                <a:tc>
                  <a:txBody>
                    <a:bodyPr/>
                    <a:lstStyle/>
                    <a:p>
                      <a:pPr algn="ctr"/>
                      <a:r>
                        <a:rPr lang="tr-TR" dirty="0" smtClean="0"/>
                        <a:t>PHRASES</a:t>
                      </a:r>
                      <a:endParaRPr lang="tr-TR" dirty="0"/>
                    </a:p>
                  </a:txBody>
                  <a:tcPr/>
                </a:tc>
                <a:tc>
                  <a:txBody>
                    <a:bodyPr/>
                    <a:lstStyle/>
                    <a:p>
                      <a:pPr algn="ctr"/>
                      <a:r>
                        <a:rPr lang="tr-TR" dirty="0" smtClean="0"/>
                        <a:t>MOODS</a:t>
                      </a:r>
                      <a:endParaRPr lang="tr-TR" dirty="0"/>
                    </a:p>
                  </a:txBody>
                  <a:tcPr/>
                </a:tc>
              </a:tr>
              <a:tr h="576577">
                <a:tc>
                  <a:txBody>
                    <a:bodyPr/>
                    <a:lstStyle/>
                    <a:p>
                      <a:r>
                        <a:rPr lang="tr-TR" sz="2800" b="1" dirty="0" smtClean="0"/>
                        <a:t>Good morning</a:t>
                      </a:r>
                    </a:p>
                  </a:txBody>
                  <a:tcPr/>
                </a:tc>
                <a:tc>
                  <a:txBody>
                    <a:bodyPr/>
                    <a:lstStyle/>
                    <a:p>
                      <a:r>
                        <a:rPr lang="tr-TR" sz="2800" b="1" dirty="0" smtClean="0">
                          <a:solidFill>
                            <a:srgbClr val="7030A0"/>
                          </a:solidFill>
                        </a:rPr>
                        <a:t>Very worried</a:t>
                      </a:r>
                      <a:endParaRPr lang="tr-TR" sz="2800" b="1" dirty="0">
                        <a:solidFill>
                          <a:srgbClr val="7030A0"/>
                        </a:solidFill>
                      </a:endParaRPr>
                    </a:p>
                  </a:txBody>
                  <a:tcPr/>
                </a:tc>
              </a:tr>
              <a:tr h="576577">
                <a:tc>
                  <a:txBody>
                    <a:bodyPr/>
                    <a:lstStyle/>
                    <a:p>
                      <a:r>
                        <a:rPr lang="tr-TR" sz="2800" b="1" dirty="0" smtClean="0"/>
                        <a:t>How are you?</a:t>
                      </a:r>
                      <a:endParaRPr lang="tr-TR" sz="2800" b="1" dirty="0"/>
                    </a:p>
                  </a:txBody>
                  <a:tcPr/>
                </a:tc>
                <a:tc>
                  <a:txBody>
                    <a:bodyPr/>
                    <a:lstStyle/>
                    <a:p>
                      <a:r>
                        <a:rPr lang="tr-TR" sz="2800" b="1" dirty="0" smtClean="0">
                          <a:solidFill>
                            <a:srgbClr val="7030A0"/>
                          </a:solidFill>
                        </a:rPr>
                        <a:t>Uncontrollably excited</a:t>
                      </a:r>
                      <a:endParaRPr lang="tr-TR" sz="2800" b="1" dirty="0">
                        <a:solidFill>
                          <a:srgbClr val="7030A0"/>
                        </a:solidFill>
                      </a:endParaRPr>
                    </a:p>
                  </a:txBody>
                  <a:tcPr/>
                </a:tc>
              </a:tr>
              <a:tr h="576577">
                <a:tc>
                  <a:txBody>
                    <a:bodyPr/>
                    <a:lstStyle/>
                    <a:p>
                      <a:r>
                        <a:rPr lang="tr-TR" sz="2800" b="1" dirty="0" smtClean="0"/>
                        <a:t>Who are you?</a:t>
                      </a:r>
                      <a:endParaRPr lang="tr-TR" sz="2800" b="1" dirty="0"/>
                    </a:p>
                  </a:txBody>
                  <a:tcPr/>
                </a:tc>
                <a:tc>
                  <a:txBody>
                    <a:bodyPr/>
                    <a:lstStyle/>
                    <a:p>
                      <a:r>
                        <a:rPr lang="tr-TR" sz="2800" b="1" dirty="0" smtClean="0">
                          <a:solidFill>
                            <a:srgbClr val="7030A0"/>
                          </a:solidFill>
                        </a:rPr>
                        <a:t>Extremely angry </a:t>
                      </a:r>
                      <a:endParaRPr lang="tr-TR" sz="2800" b="1" dirty="0">
                        <a:solidFill>
                          <a:srgbClr val="7030A0"/>
                        </a:solidFill>
                      </a:endParaRPr>
                    </a:p>
                  </a:txBody>
                  <a:tcPr/>
                </a:tc>
              </a:tr>
              <a:tr h="576577">
                <a:tc>
                  <a:txBody>
                    <a:bodyPr/>
                    <a:lstStyle/>
                    <a:p>
                      <a:r>
                        <a:rPr lang="tr-TR" sz="2800" b="1" dirty="0" smtClean="0"/>
                        <a:t>Can I sit here, please?</a:t>
                      </a:r>
                      <a:endParaRPr lang="tr-TR" sz="2800" b="1" dirty="0"/>
                    </a:p>
                  </a:txBody>
                  <a:tcPr/>
                </a:tc>
                <a:tc>
                  <a:txBody>
                    <a:bodyPr/>
                    <a:lstStyle/>
                    <a:p>
                      <a:r>
                        <a:rPr lang="tr-TR" sz="2800" b="1" dirty="0" smtClean="0">
                          <a:solidFill>
                            <a:srgbClr val="7030A0"/>
                          </a:solidFill>
                        </a:rPr>
                        <a:t>Deathly bored</a:t>
                      </a:r>
                      <a:endParaRPr lang="tr-TR" sz="2800" b="1" dirty="0">
                        <a:solidFill>
                          <a:srgbClr val="7030A0"/>
                        </a:solidFill>
                      </a:endParaRPr>
                    </a:p>
                  </a:txBody>
                  <a:tcPr/>
                </a:tc>
              </a:tr>
              <a:tr h="576577">
                <a:tc>
                  <a:txBody>
                    <a:bodyPr/>
                    <a:lstStyle/>
                    <a:p>
                      <a:r>
                        <a:rPr lang="tr-TR" sz="2800" b="1" dirty="0" smtClean="0"/>
                        <a:t>Do I know you?</a:t>
                      </a:r>
                      <a:endParaRPr lang="tr-TR" sz="2800" b="1" dirty="0"/>
                    </a:p>
                  </a:txBody>
                  <a:tcPr/>
                </a:tc>
                <a:tc>
                  <a:txBody>
                    <a:bodyPr/>
                    <a:lstStyle/>
                    <a:p>
                      <a:r>
                        <a:rPr lang="tr-TR" sz="2800" b="1" dirty="0" smtClean="0">
                          <a:solidFill>
                            <a:srgbClr val="7030A0"/>
                          </a:solidFill>
                        </a:rPr>
                        <a:t>Deathly scared</a:t>
                      </a:r>
                      <a:endParaRPr lang="tr-TR" sz="2800" b="1" dirty="0">
                        <a:solidFill>
                          <a:srgbClr val="7030A0"/>
                        </a:solidFill>
                      </a:endParaRPr>
                    </a:p>
                  </a:txBody>
                  <a:tcPr/>
                </a:tc>
              </a:tr>
              <a:tr h="576577">
                <a:tc>
                  <a:txBody>
                    <a:bodyPr/>
                    <a:lstStyle/>
                    <a:p>
                      <a:r>
                        <a:rPr lang="tr-TR" sz="2800" b="1" dirty="0" smtClean="0"/>
                        <a:t>So nice to meet you!</a:t>
                      </a:r>
                      <a:endParaRPr lang="tr-TR" sz="2800" b="1" dirty="0"/>
                    </a:p>
                  </a:txBody>
                  <a:tcPr/>
                </a:tc>
                <a:tc>
                  <a:txBody>
                    <a:bodyPr/>
                    <a:lstStyle/>
                    <a:p>
                      <a:r>
                        <a:rPr lang="tr-TR" sz="2800" b="1" dirty="0" smtClean="0">
                          <a:solidFill>
                            <a:srgbClr val="7030A0"/>
                          </a:solidFill>
                        </a:rPr>
                        <a:t>Bursting with optimism</a:t>
                      </a:r>
                      <a:endParaRPr lang="tr-TR" sz="2800" b="1" dirty="0">
                        <a:solidFill>
                          <a:srgbClr val="7030A0"/>
                        </a:solidFill>
                      </a:endParaRPr>
                    </a:p>
                  </a:txBody>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7192"/>
            <a:ext cx="9144000" cy="169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0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Eat your words!</a:t>
            </a:r>
            <a:endParaRPr lang="tr-TR" dirty="0">
              <a:solidFill>
                <a:srgbClr val="FF0000"/>
              </a:solidFill>
            </a:endParaRPr>
          </a:p>
        </p:txBody>
      </p:sp>
      <p:sp>
        <p:nvSpPr>
          <p:cNvPr id="3" name="Content Placeholder 2"/>
          <p:cNvSpPr>
            <a:spLocks noGrp="1"/>
          </p:cNvSpPr>
          <p:nvPr>
            <p:ph idx="1"/>
          </p:nvPr>
        </p:nvSpPr>
        <p:spPr/>
        <p:txBody>
          <a:bodyPr/>
          <a:lstStyle/>
          <a:p>
            <a:pPr marL="0" indent="0">
              <a:buNone/>
            </a:pPr>
            <a:r>
              <a:rPr lang="tr-TR" dirty="0" smtClean="0"/>
              <a:t>Nothing to do but work,</a:t>
            </a:r>
          </a:p>
          <a:p>
            <a:pPr marL="0" indent="0">
              <a:buNone/>
            </a:pPr>
            <a:r>
              <a:rPr lang="tr-TR" dirty="0" smtClean="0"/>
              <a:t>Nothing to eat but food,</a:t>
            </a:r>
          </a:p>
          <a:p>
            <a:pPr marL="0" indent="0">
              <a:buNone/>
            </a:pPr>
            <a:r>
              <a:rPr lang="tr-TR" dirty="0" smtClean="0"/>
              <a:t>Nothing to wear but clothes</a:t>
            </a:r>
          </a:p>
          <a:p>
            <a:pPr marL="0" indent="0">
              <a:buNone/>
            </a:pPr>
            <a:r>
              <a:rPr lang="tr-TR" dirty="0" smtClean="0"/>
              <a:t>To keep one from going nude.</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C:\Users\SONY\AppData\Local\Microsoft\Windows\Temporary Internet Files\Content.IE5\PWHKZUGK\MP9004223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7" y="1196752"/>
            <a:ext cx="3029771"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742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Dy spk Nglsh?</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t>Weak forms</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349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Silent Dictation or Silent Bingo</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t>Articulation</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C:\Users\SONY\AppData\Local\Microsoft\Windows\Temporary Internet Files\Content.IE5\UJP7LWV6\MP9004224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340768"/>
            <a:ext cx="223224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ONY\AppData\Local\Microsoft\Windows\Temporary Internet Files\Content.IE5\O0YBLM90\MP9004140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2492896"/>
            <a:ext cx="217322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46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Mirror on the Wall</a:t>
            </a:r>
            <a:endParaRPr lang="tr-TR" dirty="0"/>
          </a:p>
        </p:txBody>
      </p:sp>
      <p:sp>
        <p:nvSpPr>
          <p:cNvPr id="3" name="Content Placeholder 2"/>
          <p:cNvSpPr>
            <a:spLocks noGrp="1"/>
          </p:cNvSpPr>
          <p:nvPr>
            <p:ph idx="1"/>
          </p:nvPr>
        </p:nvSpPr>
        <p:spPr/>
        <p:txBody>
          <a:bodyPr/>
          <a:lstStyle/>
          <a:p>
            <a:pPr marL="0" indent="0">
              <a:buNone/>
            </a:pP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SONY\AppData\Local\Microsoft\Windows\Temporary Internet Files\Content.IE5\O0YBLM90\MC9002909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844824"/>
            <a:ext cx="2880320" cy="325906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ONY\AppData\Local\Microsoft\Windows\Temporary Internet Files\Content.IE5\UJP7LWV6\MC9002171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88640"/>
            <a:ext cx="1517904" cy="180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6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Intonation: Rises &amp; Falls</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t>Robots</a:t>
            </a:r>
          </a:p>
          <a:p>
            <a:r>
              <a:rPr lang="tr-TR" dirty="0" smtClean="0"/>
              <a:t>One word </a:t>
            </a:r>
            <a:r>
              <a:rPr lang="tr-TR" i="1" dirty="0" smtClean="0">
                <a:solidFill>
                  <a:srgbClr val="7030A0"/>
                </a:solidFill>
              </a:rPr>
              <a:t>up and down </a:t>
            </a:r>
            <a:r>
              <a:rPr lang="tr-TR" dirty="0" smtClean="0"/>
              <a:t>dialogues</a:t>
            </a:r>
          </a:p>
          <a:p>
            <a:r>
              <a:rPr lang="tr-TR" dirty="0" smtClean="0"/>
              <a:t>Orchestra conductors</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SONY\AppData\Local\Microsoft\Windows\Temporary Internet Files\Content.IE5\KR141D8I\MP90038748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122" y="2270291"/>
            <a:ext cx="1016512" cy="24048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SONY\AppData\Local\Microsoft\Windows\Temporary Internet Files\Content.IE5\UJP7LWV6\MC9004460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3717032"/>
            <a:ext cx="1207008" cy="172913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SONY\AppData\Local\Microsoft\Windows\Temporary Internet Files\Content.IE5\O0YBLM90\MM900283725[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390265"/>
            <a:ext cx="976581" cy="18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60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To correct or not to correct?</a:t>
            </a:r>
            <a:endParaRPr lang="tr-TR" dirty="0">
              <a:solidFill>
                <a:srgbClr val="FF0000"/>
              </a:solidFill>
            </a:endParaRPr>
          </a:p>
        </p:txBody>
      </p:sp>
      <p:sp>
        <p:nvSpPr>
          <p:cNvPr id="3" name="Content Placeholder 2"/>
          <p:cNvSpPr>
            <a:spLocks noGrp="1"/>
          </p:cNvSpPr>
          <p:nvPr>
            <p:ph idx="1"/>
          </p:nvPr>
        </p:nvSpPr>
        <p:spPr/>
        <p:txBody>
          <a:bodyPr/>
          <a:lstStyle/>
          <a:p>
            <a:pPr marL="0" indent="0">
              <a:buNone/>
            </a:pPr>
            <a:r>
              <a:rPr lang="tr-TR" dirty="0" smtClean="0"/>
              <a:t>«Avoid telling children that they sing out of key: you may break their vital spirit and enthusiasm and induce a lack of confidence that will be difficult to remove.»</a:t>
            </a:r>
          </a:p>
          <a:p>
            <a:pPr marL="0" indent="0">
              <a:buNone/>
            </a:pPr>
            <a:r>
              <a:rPr lang="tr-TR" dirty="0" smtClean="0">
                <a:solidFill>
                  <a:srgbClr val="FF0000"/>
                </a:solidFill>
              </a:rPr>
              <a:t>			Martens and Van Sull 1992</a:t>
            </a:r>
          </a:p>
          <a:p>
            <a:pPr marL="0" indent="0">
              <a:buNone/>
            </a:pP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SONY\AppData\Local\Microsoft\Windows\Temporary Internet Files\Content.IE5\UJP7LWV6\MC9003643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52017"/>
            <a:ext cx="1443838" cy="18342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ONY\AppData\Local\Microsoft\Windows\Temporary Internet Files\Content.IE5\PWHKZUGK\MM900185586[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380405"/>
            <a:ext cx="1656194" cy="96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9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RP or not?</a:t>
            </a:r>
            <a:endParaRPr lang="tr-TR"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lphaUcPeriod"/>
            </a:pPr>
            <a:r>
              <a:rPr lang="tr-TR" dirty="0" smtClean="0"/>
              <a:t>Teach the pronunciation you speak yourself</a:t>
            </a:r>
          </a:p>
          <a:p>
            <a:pPr marL="514350" indent="-514350">
              <a:buFont typeface="+mj-lt"/>
              <a:buAutoNum type="alphaUcPeriod"/>
            </a:pPr>
            <a:r>
              <a:rPr lang="tr-TR" dirty="0" smtClean="0"/>
              <a:t>Draw attention to local variations you are aware of</a:t>
            </a:r>
          </a:p>
          <a:p>
            <a:pPr marL="514350" indent="-514350">
              <a:buFont typeface="+mj-lt"/>
              <a:buAutoNum type="alphaUcPeriod"/>
            </a:pPr>
            <a:r>
              <a:rPr lang="tr-TR" dirty="0" smtClean="0"/>
              <a:t>Highlight differences in accent that occur in course materials</a:t>
            </a:r>
          </a:p>
          <a:p>
            <a:pPr marL="514350" indent="-514350">
              <a:buFont typeface="+mj-lt"/>
              <a:buAutoNum type="alphaUcPeriod"/>
            </a:pPr>
            <a:r>
              <a:rPr lang="tr-TR" dirty="0" smtClean="0"/>
              <a:t>Use the Course CDs whenever possible</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6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20688"/>
          </a:xfrm>
        </p:spPr>
        <p:txBody>
          <a:bodyPr>
            <a:normAutofit fontScale="90000"/>
          </a:bodyPr>
          <a:lstStyle/>
          <a:p>
            <a:r>
              <a:rPr lang="tr-TR" dirty="0" smtClean="0">
                <a:solidFill>
                  <a:srgbClr val="FF0000"/>
                </a:solidFill>
              </a:rPr>
              <a:t>Sounds: «Phonemes»</a:t>
            </a:r>
            <a:endParaRPr lang="tr-TR" dirty="0">
              <a:solidFill>
                <a:srgbClr val="FF000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9512" y="548680"/>
            <a:ext cx="5015852" cy="5544616"/>
          </a:xfrm>
        </p:spPr>
      </p:pic>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99304" y="764704"/>
            <a:ext cx="3721168" cy="4464496"/>
          </a:xfr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3296"/>
            <a:ext cx="9144000" cy="75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64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68"/>
            <a:ext cx="8229600" cy="835144"/>
          </a:xfrm>
        </p:spPr>
        <p:txBody>
          <a:bodyPr>
            <a:normAutofit fontScale="90000"/>
          </a:bodyPr>
          <a:lstStyle/>
          <a:p>
            <a:r>
              <a:rPr lang="tr-TR" sz="3600" dirty="0" smtClean="0">
                <a:solidFill>
                  <a:srgbClr val="FF0000"/>
                </a:solidFill>
              </a:rPr>
              <a:t>Mnemonics to Remember the Phonemic Chart</a:t>
            </a:r>
            <a:endParaRPr lang="tr-TR" sz="3600" dirty="0">
              <a:solidFill>
                <a:srgbClr val="FF0000"/>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95536" y="764704"/>
            <a:ext cx="4752528" cy="5256583"/>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508104" y="1556792"/>
            <a:ext cx="3136392" cy="3528392"/>
          </a:xfr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21287"/>
            <a:ext cx="9144000" cy="83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5724128" y="1700808"/>
            <a:ext cx="1368152" cy="1512168"/>
          </a:xfrm>
          <a:prstGeom prst="frame">
            <a:avLst>
              <a:gd name="adj1" fmla="val 0"/>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Frame 9"/>
          <p:cNvSpPr/>
          <p:nvPr/>
        </p:nvSpPr>
        <p:spPr>
          <a:xfrm>
            <a:off x="7092280" y="1700808"/>
            <a:ext cx="1440160" cy="1368152"/>
          </a:xfrm>
          <a:prstGeom prst="frame">
            <a:avLst>
              <a:gd name="adj1" fmla="val 0"/>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Frame 10"/>
          <p:cNvSpPr/>
          <p:nvPr/>
        </p:nvSpPr>
        <p:spPr>
          <a:xfrm>
            <a:off x="5688124" y="3165728"/>
            <a:ext cx="2808312" cy="1343392"/>
          </a:xfrm>
          <a:prstGeom prst="frame">
            <a:avLst>
              <a:gd name="adj1" fmla="val 0"/>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38485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tr-TR" dirty="0" smtClean="0">
                <a:solidFill>
                  <a:srgbClr val="FF0000"/>
                </a:solidFill>
              </a:rPr>
              <a:t>Phoneme Bingo</a:t>
            </a:r>
            <a:endParaRPr lang="tr-TR" dirty="0">
              <a:solidFill>
                <a:srgbClr val="FF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764704"/>
            <a:ext cx="8280920" cy="5361459"/>
          </a:xfr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5"/>
            <a:ext cx="9144000" cy="75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69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tr-TR" sz="3200" dirty="0" smtClean="0">
                <a:solidFill>
                  <a:srgbClr val="FF0000"/>
                </a:solidFill>
              </a:rPr>
              <a:t>Other ways to improve pronunciation of sounds</a:t>
            </a:r>
            <a:endParaRPr lang="tr-TR" sz="3200" dirty="0">
              <a:solidFill>
                <a:srgbClr val="FF0000"/>
              </a:solidFill>
            </a:endParaRPr>
          </a:p>
        </p:txBody>
      </p:sp>
      <p:sp>
        <p:nvSpPr>
          <p:cNvPr id="3" name="Content Placeholder 2"/>
          <p:cNvSpPr>
            <a:spLocks noGrp="1"/>
          </p:cNvSpPr>
          <p:nvPr>
            <p:ph idx="1"/>
          </p:nvPr>
        </p:nvSpPr>
        <p:spPr>
          <a:xfrm>
            <a:off x="457200" y="1124745"/>
            <a:ext cx="8229600" cy="2952328"/>
          </a:xfrm>
        </p:spPr>
        <p:txBody>
          <a:bodyPr/>
          <a:lstStyle/>
          <a:p>
            <a:r>
              <a:rPr lang="tr-TR" dirty="0" smtClean="0"/>
              <a:t>Shadow reading</a:t>
            </a:r>
          </a:p>
          <a:p>
            <a:r>
              <a:rPr lang="tr-TR" dirty="0" smtClean="0"/>
              <a:t>Minimal Pairs</a:t>
            </a:r>
          </a:p>
          <a:p>
            <a:r>
              <a:rPr lang="tr-TR" dirty="0" smtClean="0"/>
              <a:t>Tongue Twisters</a:t>
            </a:r>
          </a:p>
          <a:p>
            <a:r>
              <a:rPr lang="tr-TR" dirty="0" smtClean="0"/>
              <a:t>Category Words</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444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08"/>
            <a:ext cx="8229600" cy="819904"/>
          </a:xfrm>
        </p:spPr>
        <p:txBody>
          <a:bodyPr/>
          <a:lstStyle/>
          <a:p>
            <a:r>
              <a:rPr lang="tr-TR" dirty="0" smtClean="0">
                <a:solidFill>
                  <a:srgbClr val="FF0000"/>
                </a:solidFill>
              </a:rPr>
              <a:t>Tongue Twisters</a:t>
            </a:r>
            <a:endParaRPr lang="tr-TR" dirty="0">
              <a:solidFill>
                <a:srgbClr val="FF0000"/>
              </a:solidFill>
            </a:endParaRPr>
          </a:p>
        </p:txBody>
      </p:sp>
      <p:sp>
        <p:nvSpPr>
          <p:cNvPr id="3" name="Content Placeholder 2"/>
          <p:cNvSpPr>
            <a:spLocks noGrp="1"/>
          </p:cNvSpPr>
          <p:nvPr>
            <p:ph idx="1"/>
          </p:nvPr>
        </p:nvSpPr>
        <p:spPr>
          <a:xfrm>
            <a:off x="457200" y="980729"/>
            <a:ext cx="8229600" cy="4176463"/>
          </a:xfrm>
        </p:spPr>
        <p:txBody>
          <a:bodyPr/>
          <a:lstStyle/>
          <a:p>
            <a:pPr marL="0" indent="0">
              <a:buNone/>
            </a:pPr>
            <a:r>
              <a:rPr lang="tr-TR" dirty="0" smtClean="0"/>
              <a:t>The sink thinks it’s sinking.</a:t>
            </a:r>
          </a:p>
          <a:p>
            <a:pPr marL="0" indent="0">
              <a:buNone/>
            </a:pPr>
            <a:r>
              <a:rPr lang="tr-TR" dirty="0" smtClean="0"/>
              <a:t>I think the sink is thinking it’s sinking.</a:t>
            </a:r>
          </a:p>
          <a:p>
            <a:pPr marL="0" indent="0">
              <a:buNone/>
            </a:pPr>
            <a:r>
              <a:rPr lang="tr-TR" dirty="0" smtClean="0"/>
              <a:t>Thank you sink  for not sinking.</a:t>
            </a:r>
          </a:p>
          <a:p>
            <a:pPr marL="0" indent="0">
              <a:buNone/>
            </a:pPr>
            <a:r>
              <a:rPr lang="tr-TR" dirty="0" smtClean="0"/>
              <a:t>Think sink! Think!</a:t>
            </a:r>
          </a:p>
          <a:p>
            <a:pPr marL="0" indent="0">
              <a:buNone/>
            </a:pPr>
            <a:r>
              <a:rPr lang="tr-TR" dirty="0" smtClean="0"/>
              <a:t>Don’t sink! Think!</a:t>
            </a:r>
          </a:p>
          <a:p>
            <a:pPr marL="0" indent="0">
              <a:buNone/>
            </a:pPr>
            <a:r>
              <a:rPr lang="tr-TR" dirty="0" smtClean="0"/>
              <a:t>Thank you! Who sank you?</a:t>
            </a:r>
          </a:p>
          <a:p>
            <a:pPr marL="0" indent="0">
              <a:buNone/>
            </a:pPr>
            <a:r>
              <a:rPr lang="tr-TR" dirty="0" smtClean="0"/>
              <a:t>You thank yourself because you sank yourself!</a:t>
            </a: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9144000" cy="104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SONY\AppData\Local\Microsoft\Windows\Temporary Internet Files\Content.IE5\UJP7LWV6\MC9000303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511398"/>
            <a:ext cx="1990649" cy="183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050"/>
                                        </p:tgtEl>
                                      </p:cBhvr>
                                    </p:animEffect>
                                    <p:anim calcmode="lin" valueType="num">
                                      <p:cBhvr>
                                        <p:cTn id="7" dur="1000"/>
                                        <p:tgtEl>
                                          <p:spTgt spid="2050"/>
                                        </p:tgtEl>
                                        <p:attrNameLst>
                                          <p:attrName>ppt_x</p:attrName>
                                        </p:attrNameLst>
                                      </p:cBhvr>
                                      <p:tavLst>
                                        <p:tav tm="0">
                                          <p:val>
                                            <p:strVal val="ppt_x"/>
                                          </p:val>
                                        </p:tav>
                                        <p:tav tm="100000">
                                          <p:val>
                                            <p:strVal val="ppt_x"/>
                                          </p:val>
                                        </p:tav>
                                      </p:tavLst>
                                    </p:anim>
                                    <p:anim calcmode="lin" valueType="num">
                                      <p:cBhvr>
                                        <p:cTn id="8" dur="1000"/>
                                        <p:tgtEl>
                                          <p:spTgt spid="2050"/>
                                        </p:tgtEl>
                                        <p:attrNameLst>
                                          <p:attrName>ppt_y</p:attrName>
                                        </p:attrNameLst>
                                      </p:cBhvr>
                                      <p:tavLst>
                                        <p:tav tm="0">
                                          <p:val>
                                            <p:strVal val="ppt_y"/>
                                          </p:val>
                                        </p:tav>
                                        <p:tav tm="100000">
                                          <p:val>
                                            <p:strVal val="ppt_y+.1"/>
                                          </p:val>
                                        </p:tav>
                                      </p:tavLst>
                                    </p:anim>
                                    <p:set>
                                      <p:cBhvr>
                                        <p:cTn id="9"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tr-TR" dirty="0" smtClean="0">
                <a:solidFill>
                  <a:srgbClr val="FF0000"/>
                </a:solidFill>
              </a:rPr>
              <a:t>Category Words Game</a:t>
            </a:r>
            <a:endParaRPr lang="tr-TR"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4125205"/>
              </p:ext>
            </p:extLst>
          </p:nvPr>
        </p:nvGraphicFramePr>
        <p:xfrm>
          <a:off x="457200" y="836710"/>
          <a:ext cx="8229599" cy="4032449"/>
        </p:xfrm>
        <a:graphic>
          <a:graphicData uri="http://schemas.openxmlformats.org/drawingml/2006/table">
            <a:tbl>
              <a:tblPr firstRow="1" bandRow="1">
                <a:tableStyleId>{5C22544A-7EE6-4342-B048-85BDC9FD1C3A}</a:tableStyleId>
              </a:tblPr>
              <a:tblGrid>
                <a:gridCol w="1018456"/>
                <a:gridCol w="1332858"/>
                <a:gridCol w="1175657"/>
                <a:gridCol w="1019877"/>
                <a:gridCol w="1331437"/>
                <a:gridCol w="1175657"/>
                <a:gridCol w="1175657"/>
              </a:tblGrid>
              <a:tr h="1432284">
                <a:tc>
                  <a:txBody>
                    <a:bodyPr/>
                    <a:lstStyle/>
                    <a:p>
                      <a:endParaRPr lang="tr-TR" dirty="0"/>
                    </a:p>
                  </a:txBody>
                  <a:tcPr/>
                </a:tc>
                <a:tc>
                  <a:txBody>
                    <a:bodyPr/>
                    <a:lstStyle/>
                    <a:p>
                      <a:r>
                        <a:rPr lang="tr-TR" dirty="0" smtClean="0"/>
                        <a:t>Food </a:t>
                      </a:r>
                      <a:endParaRPr lang="tr-TR" dirty="0"/>
                    </a:p>
                  </a:txBody>
                  <a:tcPr/>
                </a:tc>
                <a:tc>
                  <a:txBody>
                    <a:bodyPr/>
                    <a:lstStyle/>
                    <a:p>
                      <a:r>
                        <a:rPr lang="tr-TR" dirty="0" smtClean="0"/>
                        <a:t>Sports</a:t>
                      </a:r>
                      <a:endParaRPr lang="tr-TR" dirty="0"/>
                    </a:p>
                  </a:txBody>
                  <a:tcPr/>
                </a:tc>
                <a:tc>
                  <a:txBody>
                    <a:bodyPr/>
                    <a:lstStyle/>
                    <a:p>
                      <a:r>
                        <a:rPr lang="tr-TR" dirty="0" smtClean="0"/>
                        <a:t>Animals</a:t>
                      </a:r>
                      <a:endParaRPr lang="tr-TR" dirty="0"/>
                    </a:p>
                  </a:txBody>
                  <a:tcPr/>
                </a:tc>
                <a:tc>
                  <a:txBody>
                    <a:bodyPr/>
                    <a:lstStyle/>
                    <a:p>
                      <a:r>
                        <a:rPr lang="tr-TR" dirty="0" smtClean="0"/>
                        <a:t>Household Objects</a:t>
                      </a:r>
                      <a:endParaRPr lang="tr-TR" dirty="0"/>
                    </a:p>
                  </a:txBody>
                  <a:tcPr/>
                </a:tc>
                <a:tc>
                  <a:txBody>
                    <a:bodyPr/>
                    <a:lstStyle/>
                    <a:p>
                      <a:r>
                        <a:rPr lang="tr-TR" dirty="0" smtClean="0"/>
                        <a:t>Clothing</a:t>
                      </a:r>
                      <a:endParaRPr lang="tr-TR" dirty="0"/>
                    </a:p>
                  </a:txBody>
                  <a:tcPr/>
                </a:tc>
                <a:tc>
                  <a:txBody>
                    <a:bodyPr/>
                    <a:lstStyle/>
                    <a:p>
                      <a:r>
                        <a:rPr lang="tr-TR" dirty="0" smtClean="0"/>
                        <a:t>World Cup</a:t>
                      </a:r>
                      <a:endParaRPr lang="tr-TR" dirty="0"/>
                    </a:p>
                  </a:txBody>
                  <a:tcPr/>
                </a:tc>
              </a:tr>
              <a:tr h="876042">
                <a:tc>
                  <a:txBody>
                    <a:bodyPr/>
                    <a:lstStyle/>
                    <a:p>
                      <a:r>
                        <a:rPr lang="tr-TR" sz="2800" b="1" dirty="0" smtClean="0">
                          <a:solidFill>
                            <a:schemeClr val="tx1"/>
                          </a:solidFill>
                        </a:rPr>
                        <a:t>/i:/</a:t>
                      </a:r>
                      <a:endParaRPr lang="tr-TR" sz="2800" b="1" dirty="0">
                        <a:solidFill>
                          <a:schemeClr val="tx1"/>
                        </a:solidFill>
                      </a:endParaRPr>
                    </a:p>
                  </a:txBody>
                  <a:tcPr/>
                </a:tc>
                <a:tc>
                  <a:txBody>
                    <a:bodyPr/>
                    <a:lstStyle/>
                    <a:p>
                      <a:r>
                        <a:rPr lang="tr-TR" dirty="0" smtClean="0"/>
                        <a:t>cheese</a:t>
                      </a:r>
                      <a:endParaRPr lang="tr-TR" dirty="0"/>
                    </a:p>
                  </a:txBody>
                  <a:tcPr/>
                </a:tc>
                <a:tc>
                  <a:txBody>
                    <a:bodyPr/>
                    <a:lstStyle/>
                    <a:p>
                      <a:r>
                        <a:rPr lang="tr-TR" dirty="0" smtClean="0"/>
                        <a:t>skiing</a:t>
                      </a:r>
                      <a:endParaRPr lang="tr-TR" dirty="0"/>
                    </a:p>
                  </a:txBody>
                  <a:tcPr/>
                </a:tc>
                <a:tc>
                  <a:txBody>
                    <a:bodyPr/>
                    <a:lstStyle/>
                    <a:p>
                      <a:r>
                        <a:rPr lang="tr-TR" dirty="0" smtClean="0"/>
                        <a:t>sheep</a:t>
                      </a:r>
                      <a:endParaRPr lang="tr-TR" dirty="0"/>
                    </a:p>
                  </a:txBody>
                  <a:tcPr/>
                </a:tc>
                <a:tc>
                  <a:txBody>
                    <a:bodyPr/>
                    <a:lstStyle/>
                    <a:p>
                      <a:r>
                        <a:rPr lang="tr-TR" dirty="0" smtClean="0"/>
                        <a:t>teapot</a:t>
                      </a:r>
                      <a:endParaRPr lang="tr-TR" dirty="0"/>
                    </a:p>
                  </a:txBody>
                  <a:tcPr/>
                </a:tc>
                <a:tc>
                  <a:txBody>
                    <a:bodyPr/>
                    <a:lstStyle/>
                    <a:p>
                      <a:r>
                        <a:rPr lang="tr-TR" dirty="0" smtClean="0"/>
                        <a:t>jeans</a:t>
                      </a:r>
                      <a:endParaRPr lang="tr-TR" dirty="0"/>
                    </a:p>
                  </a:txBody>
                  <a:tcPr/>
                </a:tc>
                <a:tc>
                  <a:txBody>
                    <a:bodyPr/>
                    <a:lstStyle/>
                    <a:p>
                      <a:r>
                        <a:rPr lang="tr-TR" dirty="0" smtClean="0"/>
                        <a:t>free kick</a:t>
                      </a:r>
                      <a:endParaRPr lang="tr-TR" dirty="0"/>
                    </a:p>
                  </a:txBody>
                  <a:tcPr/>
                </a:tc>
              </a:tr>
              <a:tr h="829816">
                <a:tc>
                  <a:txBody>
                    <a:bodyPr/>
                    <a:lstStyle/>
                    <a:p>
                      <a:r>
                        <a:rPr lang="tr-TR" sz="2800" b="1" dirty="0" smtClean="0"/>
                        <a:t>/a:/</a:t>
                      </a:r>
                      <a:endParaRPr lang="tr-TR" sz="2800" b="1" dirty="0"/>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894307">
                <a:tc>
                  <a:txBody>
                    <a:bodyPr/>
                    <a:lstStyle/>
                    <a:p>
                      <a:r>
                        <a:rPr lang="tr-TR" sz="4000" b="1" dirty="0" smtClean="0"/>
                        <a:t>/ᵊᶷ/</a:t>
                      </a:r>
                      <a:endParaRPr lang="tr-TR" sz="4000" b="1"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9144000" cy="19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50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2705</Words>
  <Application>Microsoft Office PowerPoint</Application>
  <PresentationFormat>On-screen Show (4:3)</PresentationFormat>
  <Paragraphs>306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Pronunciation</vt:lpstr>
      <vt:lpstr>Recognise the Feeling</vt:lpstr>
      <vt:lpstr>RP or not?</vt:lpstr>
      <vt:lpstr>Sounds: «Phonemes»</vt:lpstr>
      <vt:lpstr>Mnemonics to Remember the Phonemic Chart</vt:lpstr>
      <vt:lpstr>Phoneme Bingo</vt:lpstr>
      <vt:lpstr>Other ways to improve pronunciation of sounds</vt:lpstr>
      <vt:lpstr>Tongue Twisters</vt:lpstr>
      <vt:lpstr>Category Words Game</vt:lpstr>
      <vt:lpstr>Word Stress</vt:lpstr>
      <vt:lpstr>Stressed Groups</vt:lpstr>
      <vt:lpstr>Word Stress</vt:lpstr>
      <vt:lpstr>Sentence Stress</vt:lpstr>
      <vt:lpstr>Feeling the Rhythm/Speaking rhythmically</vt:lpstr>
      <vt:lpstr>Rhythm Rounds</vt:lpstr>
      <vt:lpstr>Spoken Round</vt:lpstr>
      <vt:lpstr>Polyphonic dipthongs</vt:lpstr>
      <vt:lpstr>Chants, Dialogues &amp; Songs for Rhythm, Stressed and weak forms </vt:lpstr>
      <vt:lpstr>Connected Speech</vt:lpstr>
      <vt:lpstr>Eat your words!</vt:lpstr>
      <vt:lpstr>Dy spk Nglsh?</vt:lpstr>
      <vt:lpstr>Silent Dictation or Silent Bingo</vt:lpstr>
      <vt:lpstr>Mirror on the Wall</vt:lpstr>
      <vt:lpstr>Intonation: Rises &amp; Falls</vt:lpstr>
      <vt:lpstr>To correct or not to correct?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Pronunciation</dc:title>
  <dc:creator>SONY</dc:creator>
  <cp:lastModifiedBy>SONY</cp:lastModifiedBy>
  <cp:revision>47</cp:revision>
  <dcterms:created xsi:type="dcterms:W3CDTF">2014-07-06T17:33:57Z</dcterms:created>
  <dcterms:modified xsi:type="dcterms:W3CDTF">2014-07-07T01:07:51Z</dcterms:modified>
</cp:coreProperties>
</file>